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88" r:id="rId5"/>
    <p:sldId id="284" r:id="rId6"/>
    <p:sldId id="289" r:id="rId7"/>
    <p:sldId id="290" r:id="rId8"/>
    <p:sldId id="283" r:id="rId9"/>
    <p:sldId id="291" r:id="rId10"/>
    <p:sldId id="292" r:id="rId11"/>
    <p:sldId id="293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EA1"/>
    <a:srgbClr val="078B99"/>
    <a:srgbClr val="C12D77"/>
    <a:srgbClr val="278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2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78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503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2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6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7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479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386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06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83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249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38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1BE3-A7CB-4506-8FB9-10C33AF0ACC9}" type="datetimeFigureOut">
              <a:rPr lang="cs-CZ" smtClean="0"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3C648-B870-4757-A52F-335393DE9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microsoft.com/office/2007/relationships/hdphoto" Target="../media/hdphoto1.wdp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wmf"/><Relationship Id="rId5" Type="http://schemas.openxmlformats.org/officeDocument/2006/relationships/image" Target="../media/image25.wmf"/><Relationship Id="rId4" Type="http://schemas.openxmlformats.org/officeDocument/2006/relationships/image" Target="../media/image2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244124"/>
              </p:ext>
            </p:extLst>
          </p:nvPr>
        </p:nvGraphicFramePr>
        <p:xfrm>
          <a:off x="395536" y="692696"/>
          <a:ext cx="8208912" cy="455416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</a:rPr>
                        <a:t>10.7.2012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772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VY_32_INOVACE_18_Slovní </a:t>
                      </a:r>
                      <a:r>
                        <a:rPr lang="cs-CZ" sz="2800" kern="1200" dirty="0" smtClean="0">
                          <a:effectLst/>
                        </a:rPr>
                        <a:t>druhy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Slovní druhy – </a:t>
                      </a: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předložky a spojky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3.,4.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102" y="5445224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4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a 4. ročníku, tak k pozdějšímu  opakování . Žáci mohou pracovat pod vedením učitele s interaktivní tabulí nebo samostatně na osobním počítači.</a:t>
            </a:r>
          </a:p>
          <a:p>
            <a:pPr algn="just"/>
            <a:r>
              <a:rPr lang="cs-CZ" sz="2000" dirty="0" smtClean="0"/>
              <a:t>V první části prezentace je stručná charakteristika slovního druhu. Žáci s pomocí učitele vyvozují další </a:t>
            </a:r>
            <a:r>
              <a:rPr lang="cs-CZ" sz="2000" dirty="0" smtClean="0"/>
              <a:t>předložky a spojky </a:t>
            </a:r>
            <a:r>
              <a:rPr lang="cs-CZ" sz="2000" dirty="0" smtClean="0"/>
              <a:t>(posun provádíme kliknutím</a:t>
            </a:r>
            <a:r>
              <a:rPr lang="cs-CZ" sz="2000" dirty="0" smtClean="0"/>
              <a:t>). Následují cvičení ke společnému procvičování.</a:t>
            </a:r>
            <a:endParaRPr lang="cs-CZ" sz="2000" dirty="0" smtClean="0"/>
          </a:p>
          <a:p>
            <a:pPr algn="just"/>
            <a:r>
              <a:rPr lang="cs-CZ" sz="2000" dirty="0" smtClean="0"/>
              <a:t>V </a:t>
            </a:r>
            <a:r>
              <a:rPr lang="cs-CZ" sz="2000" dirty="0" smtClean="0"/>
              <a:t>závěru prezentace je samostatné cvičení k ověření znalostí (vhodné písemně). Kontrolu provádějí žáci společně s </a:t>
            </a:r>
            <a:r>
              <a:rPr lang="cs-CZ" sz="2000" dirty="0" smtClean="0"/>
              <a:t>učitelem.</a:t>
            </a:r>
            <a:endParaRPr lang="cs-CZ" sz="2000" dirty="0" smtClean="0"/>
          </a:p>
          <a:p>
            <a:pPr algn="just"/>
            <a:r>
              <a:rPr lang="cs-CZ" sz="2000" dirty="0" smtClean="0"/>
              <a:t>Poslední snímek obsahuje tabulku s hodnocením,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924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SLOVNÍ DRUHY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PŘEDLOŽKY A SPOJKY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65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Předložky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1"/>
            <a:ext cx="8229600" cy="1728192"/>
          </a:xfrm>
        </p:spPr>
        <p:txBody>
          <a:bodyPr/>
          <a:lstStyle/>
          <a:p>
            <a:r>
              <a:rPr lang="cs-CZ" b="1" dirty="0" smtClean="0"/>
              <a:t>předkládáme před podstatná jména, přídavná jména, zájmena nebo číslovky</a:t>
            </a:r>
          </a:p>
          <a:p>
            <a:r>
              <a:rPr lang="cs-CZ" b="1" dirty="0" smtClean="0"/>
              <a:t>samostatně se nevyskytují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361347"/>
            <a:ext cx="295232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Na</a:t>
            </a:r>
            <a:r>
              <a:rPr lang="cs-CZ" sz="3200" dirty="0" smtClean="0">
                <a:solidFill>
                  <a:srgbClr val="FF0000"/>
                </a:solidFill>
              </a:rPr>
              <a:t> stole </a:t>
            </a:r>
            <a:r>
              <a:rPr lang="cs-CZ" sz="3200" dirty="0" smtClean="0"/>
              <a:t>je váza.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4238510"/>
            <a:ext cx="619268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Sněhurka bydlela </a:t>
            </a:r>
            <a:r>
              <a:rPr lang="cs-CZ" sz="3200" b="1" u="sng" dirty="0" smtClean="0">
                <a:solidFill>
                  <a:srgbClr val="FF0000"/>
                </a:solidFill>
              </a:rPr>
              <a:t>se</a:t>
            </a:r>
            <a:r>
              <a:rPr lang="cs-CZ" sz="3200" dirty="0" smtClean="0">
                <a:solidFill>
                  <a:srgbClr val="FF0000"/>
                </a:solidFill>
              </a:rPr>
              <a:t> sedmi </a:t>
            </a:r>
            <a:r>
              <a:rPr lang="cs-CZ" sz="3200" dirty="0" smtClean="0"/>
              <a:t>trpaslíky.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157192"/>
            <a:ext cx="4824536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Učili jsme se </a:t>
            </a:r>
            <a:r>
              <a:rPr lang="cs-CZ" sz="3200" b="1" u="sng" dirty="0" smtClean="0">
                <a:solidFill>
                  <a:srgbClr val="FF0000"/>
                </a:solidFill>
              </a:rPr>
              <a:t>o</a:t>
            </a:r>
            <a:r>
              <a:rPr lang="cs-CZ" sz="3200" dirty="0" smtClean="0">
                <a:solidFill>
                  <a:srgbClr val="FF0000"/>
                </a:solidFill>
              </a:rPr>
              <a:t> lidském </a:t>
            </a:r>
            <a:r>
              <a:rPr lang="cs-CZ" sz="3200" dirty="0" smtClean="0"/>
              <a:t>těle. 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6093296"/>
            <a:ext cx="439248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Bez</a:t>
            </a:r>
            <a:r>
              <a:rPr lang="cs-CZ" sz="3200" dirty="0" smtClean="0">
                <a:solidFill>
                  <a:srgbClr val="FF0000"/>
                </a:solidFill>
              </a:rPr>
              <a:t> tebe </a:t>
            </a:r>
            <a:r>
              <a:rPr lang="cs-CZ" sz="3200" dirty="0" smtClean="0">
                <a:solidFill>
                  <a:schemeClr val="tx1"/>
                </a:solidFill>
              </a:rPr>
              <a:t>nikam nepůjdu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pic>
        <p:nvPicPr>
          <p:cNvPr id="1026" name="Picture 2" descr="C:\Users\Marie\AppData\Local\Microsoft\Windows\Temporary Internet Files\Content.IE5\9REBFI0U\MC9001924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654" y="2421687"/>
            <a:ext cx="1282585" cy="154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KAZF3G12\MC9004156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195247"/>
            <a:ext cx="1607652" cy="156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4II3G4ER\MC9000533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526" y="4904135"/>
            <a:ext cx="124358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KAZF3G12\MC9000890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392" y="5142388"/>
            <a:ext cx="1129412" cy="1480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76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</a:t>
            </a:r>
            <a:r>
              <a:rPr lang="cs-CZ" b="1" dirty="0" smtClean="0">
                <a:solidFill>
                  <a:srgbClr val="FF0000"/>
                </a:solidFill>
              </a:rPr>
              <a:t>vhodné předložky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3744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/>
              <a:t>Petr hraje _____ klavír.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Pes se schoval _____ postelí.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Balón nám letěl vysoko _____ hlavou.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Prázdniny trávíme _____ naší babičky.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Nejraději mám chléb _____ máslem.</a:t>
            </a:r>
            <a:endParaRPr lang="cs-CZ" sz="4000" b="1" dirty="0" smtClean="0"/>
          </a:p>
          <a:p>
            <a:pPr marL="0" indent="0">
              <a:buNone/>
            </a:pPr>
            <a:endParaRPr lang="cs-CZ" sz="4000" dirty="0"/>
          </a:p>
        </p:txBody>
      </p:sp>
      <p:pic>
        <p:nvPicPr>
          <p:cNvPr id="2051" name="Picture 3" descr="C:\Users\Marie\AppData\Local\Microsoft\Windows\Temporary Internet Files\Content.IE5\WQ2ZLYAU\MC9003448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013176"/>
            <a:ext cx="1474762" cy="1478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ie\AppData\Local\Microsoft\Windows\Temporary Internet Files\Content.IE5\BOKY0FW1\MC90010073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093281"/>
            <a:ext cx="1409858" cy="142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Marie\AppData\Local\Microsoft\Windows\Temporary Internet Files\Content.IE5\VX5S5QO6\MM900234732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578" y="5001651"/>
            <a:ext cx="1542470" cy="158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arie\AppData\Local\Microsoft\Windows\Temporary Internet Files\Content.IE5\VX5S5QO6\MC9003246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837" y="4882958"/>
            <a:ext cx="1509674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Marie\AppData\Local\Microsoft\Windows\Temporary Internet Files\Content.IE5\VX5S5QO6\MC90011287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552981"/>
            <a:ext cx="2031367" cy="112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21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Správné 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37444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/>
              <a:t>Petr hraje   </a:t>
            </a:r>
            <a:r>
              <a:rPr lang="cs-CZ" sz="4000" b="1" dirty="0" smtClean="0">
                <a:solidFill>
                  <a:srgbClr val="FF0000"/>
                </a:solidFill>
              </a:rPr>
              <a:t>na</a:t>
            </a:r>
            <a:r>
              <a:rPr lang="cs-CZ" sz="4000" b="1" dirty="0" smtClean="0"/>
              <a:t>   klavír.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Pes se schoval   </a:t>
            </a:r>
            <a:r>
              <a:rPr lang="cs-CZ" sz="4000" b="1" dirty="0" smtClean="0">
                <a:solidFill>
                  <a:srgbClr val="FF0000"/>
                </a:solidFill>
              </a:rPr>
              <a:t>pod</a:t>
            </a:r>
            <a:r>
              <a:rPr lang="cs-CZ" sz="4000" b="1" dirty="0" smtClean="0"/>
              <a:t>   postelí.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Balón nám letěl vysoko   </a:t>
            </a:r>
            <a:r>
              <a:rPr lang="cs-CZ" sz="4000" b="1" dirty="0" smtClean="0">
                <a:solidFill>
                  <a:srgbClr val="FF0000"/>
                </a:solidFill>
              </a:rPr>
              <a:t>nad</a:t>
            </a:r>
            <a:r>
              <a:rPr lang="cs-CZ" sz="4000" b="1" dirty="0" smtClean="0"/>
              <a:t>   hlavou.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Prázdniny trávíme   </a:t>
            </a:r>
            <a:r>
              <a:rPr lang="cs-CZ" sz="4000" b="1" dirty="0" smtClean="0">
                <a:solidFill>
                  <a:srgbClr val="FF0000"/>
                </a:solidFill>
              </a:rPr>
              <a:t>u</a:t>
            </a:r>
            <a:r>
              <a:rPr lang="cs-CZ" sz="4000" b="1" dirty="0" smtClean="0"/>
              <a:t>    naší babičky.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Nejraději mám chléb   </a:t>
            </a:r>
            <a:r>
              <a:rPr lang="cs-CZ" sz="4000" b="1" dirty="0" smtClean="0">
                <a:solidFill>
                  <a:srgbClr val="FF0000"/>
                </a:solidFill>
              </a:rPr>
              <a:t>s</a:t>
            </a:r>
            <a:r>
              <a:rPr lang="cs-CZ" sz="4000" b="1" dirty="0" smtClean="0"/>
              <a:t>    máslem.</a:t>
            </a:r>
            <a:endParaRPr lang="cs-CZ" sz="4000" b="1" dirty="0" smtClean="0"/>
          </a:p>
          <a:p>
            <a:pPr marL="0" indent="0">
              <a:buNone/>
            </a:pPr>
            <a:endParaRPr lang="cs-CZ" sz="4000" dirty="0"/>
          </a:p>
        </p:txBody>
      </p:sp>
      <p:pic>
        <p:nvPicPr>
          <p:cNvPr id="3075" name="Picture 3" descr="C:\Users\Marie\AppData\Local\Microsoft\Windows\Temporary Internet Files\Content.IE5\BOKY0FW1\MC9004377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2" y="4869160"/>
            <a:ext cx="1831975" cy="150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42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Spojky 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748680"/>
          </a:xfrm>
        </p:spPr>
        <p:txBody>
          <a:bodyPr/>
          <a:lstStyle/>
          <a:p>
            <a:pPr algn="ctr"/>
            <a:r>
              <a:rPr lang="cs-CZ" b="1" dirty="0" smtClean="0"/>
              <a:t>spojují slova nebo věty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2481200"/>
            <a:ext cx="208823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pes </a:t>
            </a:r>
            <a:r>
              <a:rPr lang="cs-CZ" sz="3200" b="1" u="sng" dirty="0" smtClean="0">
                <a:solidFill>
                  <a:srgbClr val="FF0000"/>
                </a:solidFill>
              </a:rPr>
              <a:t>a</a:t>
            </a:r>
            <a:r>
              <a:rPr lang="cs-CZ" sz="3200" dirty="0" smtClean="0"/>
              <a:t> kočka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12056" y="2481200"/>
            <a:ext cx="331236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j</a:t>
            </a:r>
            <a:r>
              <a:rPr lang="cs-CZ" sz="3200" dirty="0" smtClean="0"/>
              <a:t>ablko </a:t>
            </a:r>
            <a:r>
              <a:rPr lang="cs-CZ" sz="3200" b="1" u="sng" dirty="0" smtClean="0">
                <a:solidFill>
                  <a:srgbClr val="FF0000"/>
                </a:solidFill>
              </a:rPr>
              <a:t>nebo</a:t>
            </a:r>
            <a:r>
              <a:rPr lang="cs-CZ" sz="3200" dirty="0" smtClean="0"/>
              <a:t> hruška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88224" y="2481199"/>
            <a:ext cx="208823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Petr </a:t>
            </a:r>
            <a:r>
              <a:rPr lang="cs-CZ" sz="3200" b="1" u="sng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 Pavel</a:t>
            </a:r>
            <a:endParaRPr lang="cs-CZ" sz="3200" dirty="0"/>
          </a:p>
        </p:txBody>
      </p:sp>
      <p:pic>
        <p:nvPicPr>
          <p:cNvPr id="4100" name="Picture 4" descr="C:\Users\Marie\AppData\Local\Microsoft\Windows\Temporary Internet Files\Content.IE5\XM2V0L90\MP9001786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6" y="3124350"/>
            <a:ext cx="1828800" cy="121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Marie\AppData\Local\Microsoft\Windows\Temporary Internet Files\Content.IE5\XM2V0L90\MP90040675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412" y="3124350"/>
            <a:ext cx="1819656" cy="121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Marie\AppData\Local\Microsoft\Windows\Temporary Internet Files\Content.IE5\VX5S5QO6\MP9004424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069" y="3090349"/>
            <a:ext cx="2082387" cy="1247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81236" y="4869160"/>
            <a:ext cx="635100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Vezmi si deštník, </a:t>
            </a:r>
            <a:r>
              <a:rPr lang="cs-CZ" sz="3200" b="1" u="sng" dirty="0" smtClean="0">
                <a:solidFill>
                  <a:srgbClr val="FF0000"/>
                </a:solidFill>
              </a:rPr>
              <a:t>protože</a:t>
            </a:r>
            <a:r>
              <a:rPr lang="cs-CZ" sz="3200" dirty="0" smtClean="0"/>
              <a:t> bude pršet.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1236" y="5877272"/>
            <a:ext cx="635100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Jirka chtěl jít ven, </a:t>
            </a:r>
            <a:r>
              <a:rPr lang="cs-CZ" sz="3200" b="1" u="sng" dirty="0" smtClean="0">
                <a:solidFill>
                  <a:srgbClr val="FF0000"/>
                </a:solidFill>
              </a:rPr>
              <a:t>ale</a:t>
            </a:r>
            <a:r>
              <a:rPr lang="cs-CZ" sz="3200" dirty="0" smtClean="0"/>
              <a:t> musel se učit.</a:t>
            </a:r>
            <a:endParaRPr lang="cs-CZ" sz="3200" dirty="0"/>
          </a:p>
        </p:txBody>
      </p:sp>
      <p:pic>
        <p:nvPicPr>
          <p:cNvPr id="4103" name="Picture 7" descr="C:\Users\Marie\AppData\Local\Microsoft\Windows\Temporary Internet Files\Content.IE5\VX5S5QO6\MM900354398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65601" y="4653804"/>
            <a:ext cx="1041194" cy="1015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Marie\AppData\Local\Microsoft\Windows\Temporary Internet Files\Content.IE5\VX5S5QO6\MP900422793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519" y="5440689"/>
            <a:ext cx="1188711" cy="118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836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Doplň </a:t>
            </a:r>
            <a:r>
              <a:rPr lang="cs-CZ" b="1" dirty="0" smtClean="0">
                <a:solidFill>
                  <a:srgbClr val="FF0000"/>
                </a:solidFill>
              </a:rPr>
              <a:t>vhodné spojky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3872" y="1283181"/>
            <a:ext cx="8229600" cy="374441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000" b="1" dirty="0" smtClean="0"/>
              <a:t>_____ bude hezky, půjdeme ven.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Slunce hřálo _____ ptáci vesele zpívali.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Zavolám tě, _____ bude večeře. 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Musí se učit, _____ nedostal pětku.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Pláče, _____ je smutný.</a:t>
            </a:r>
            <a:endParaRPr lang="cs-CZ" sz="4000" b="1" dirty="0" smtClean="0"/>
          </a:p>
          <a:p>
            <a:pPr marL="0" indent="0">
              <a:buNone/>
            </a:pPr>
            <a:endParaRPr lang="cs-CZ" sz="4000" dirty="0"/>
          </a:p>
        </p:txBody>
      </p:sp>
      <p:pic>
        <p:nvPicPr>
          <p:cNvPr id="5122" name="Picture 2" descr="C:\Users\Marie\AppData\Local\Microsoft\Windows\Temporary Internet Files\Content.IE5\VX5S5QO6\MC9001422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41168"/>
            <a:ext cx="1790990" cy="134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Marie\AppData\Local\Microsoft\Windows\Temporary Internet Files\Content.IE5\VX5S5QO6\MP9004075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7192"/>
            <a:ext cx="1699604" cy="113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Marie\AppData\Local\Microsoft\Windows\Temporary Internet Files\Content.IE5\BOKY0FW1\MP9004484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27596"/>
            <a:ext cx="2138609" cy="1425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Marie\AppData\Local\Microsoft\Windows\Temporary Internet Files\Content.IE5\FJJN0P6L\MP90044230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5157192"/>
            <a:ext cx="1698941" cy="113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Marie\AppData\Local\Microsoft\Windows\Temporary Internet Files\Content.IE5\VX5S5QO6\MC90043801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96336" y="4704268"/>
            <a:ext cx="12096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41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Správné 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1"/>
            <a:ext cx="8064896" cy="324035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b="1" u="sng" dirty="0" smtClean="0">
                <a:solidFill>
                  <a:srgbClr val="FF0000"/>
                </a:solidFill>
              </a:rPr>
              <a:t>Když </a:t>
            </a:r>
            <a:r>
              <a:rPr lang="cs-CZ" sz="4000" b="1" dirty="0" smtClean="0"/>
              <a:t>  bude hezky, půjdeme ven.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Slunce hřálo   </a:t>
            </a:r>
            <a:r>
              <a:rPr lang="cs-CZ" sz="4000" b="1" u="sng" dirty="0" smtClean="0">
                <a:solidFill>
                  <a:srgbClr val="FF0000"/>
                </a:solidFill>
              </a:rPr>
              <a:t>a</a:t>
            </a:r>
            <a:r>
              <a:rPr lang="cs-CZ" sz="4000" b="1" dirty="0" smtClean="0"/>
              <a:t>   ptáci vesele zpívali.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Zavolám tě,   </a:t>
            </a:r>
            <a:r>
              <a:rPr lang="cs-CZ" sz="4000" b="1" u="sng" dirty="0" smtClean="0">
                <a:solidFill>
                  <a:srgbClr val="FF0000"/>
                </a:solidFill>
              </a:rPr>
              <a:t>až</a:t>
            </a:r>
            <a:r>
              <a:rPr lang="cs-CZ" sz="4000" b="1" dirty="0" smtClean="0"/>
              <a:t>   bude večeře. 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Musí se učit,   </a:t>
            </a:r>
            <a:r>
              <a:rPr lang="cs-CZ" sz="4000" b="1" u="sng" dirty="0" smtClean="0">
                <a:solidFill>
                  <a:srgbClr val="FF0000"/>
                </a:solidFill>
              </a:rPr>
              <a:t>aby</a:t>
            </a:r>
            <a:r>
              <a:rPr lang="cs-CZ" sz="4000" b="1" dirty="0" smtClean="0"/>
              <a:t>   nedostal pětku.</a:t>
            </a:r>
            <a:endParaRPr lang="cs-CZ" sz="4000" b="1" dirty="0" smtClean="0"/>
          </a:p>
          <a:p>
            <a:pPr marL="0" indent="0">
              <a:buNone/>
            </a:pPr>
            <a:r>
              <a:rPr lang="cs-CZ" sz="4000" b="1" dirty="0" smtClean="0"/>
              <a:t>Pláče,  </a:t>
            </a:r>
            <a:r>
              <a:rPr lang="cs-CZ" sz="4000" b="1" u="sng" dirty="0" smtClean="0">
                <a:solidFill>
                  <a:srgbClr val="FF0000"/>
                </a:solidFill>
              </a:rPr>
              <a:t>protože</a:t>
            </a:r>
            <a:r>
              <a:rPr lang="cs-CZ" sz="4000" b="1" dirty="0" smtClean="0"/>
              <a:t> je smutný.</a:t>
            </a:r>
            <a:endParaRPr lang="cs-CZ" sz="4000" b="1" dirty="0" smtClean="0"/>
          </a:p>
          <a:p>
            <a:pPr marL="0" indent="0">
              <a:buNone/>
            </a:pPr>
            <a:endParaRPr lang="cs-CZ" sz="4000" dirty="0"/>
          </a:p>
        </p:txBody>
      </p:sp>
      <p:pic>
        <p:nvPicPr>
          <p:cNvPr id="6146" name="Picture 2" descr="C:\Users\Marie\AppData\Local\Microsoft\Windows\Temporary Internet Files\Content.IE5\XM2V0L90\MC9004343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509120"/>
            <a:ext cx="1809750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352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předložky a spojky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___ létě jezdím ___ babičce ___ dědovi ___ venkov. ___  je hezky, chodím se koupat ___ rybníku. ___ prší, hraji si ___ domě ___ kočkou Mickou. Rád chodím ___ procházky ___ lesa ___ dědou. Hledáme houby ___ pes Voříšek zatím honí zajíce. Babička se ___ nás dobře stará. Peče buchty, _______ ví, ___ je máme s dědou nejradši. ___ prázdniny se vždycky moc těším.</a:t>
            </a:r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371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Správné 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b="1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  létě jezdím  </a:t>
            </a:r>
            <a:r>
              <a:rPr lang="cs-CZ" b="1" dirty="0" smtClean="0">
                <a:solidFill>
                  <a:srgbClr val="FF0000"/>
                </a:solidFill>
              </a:rPr>
              <a:t>k </a:t>
            </a:r>
            <a:r>
              <a:rPr lang="cs-CZ" dirty="0" smtClean="0"/>
              <a:t> babičce 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dirty="0" smtClean="0"/>
              <a:t> dědovi  </a:t>
            </a:r>
            <a:r>
              <a:rPr lang="cs-CZ" b="1" dirty="0" smtClean="0">
                <a:solidFill>
                  <a:srgbClr val="FF0000"/>
                </a:solidFill>
              </a:rPr>
              <a:t>na</a:t>
            </a:r>
            <a:r>
              <a:rPr lang="cs-CZ" dirty="0" smtClean="0"/>
              <a:t>      venkov. </a:t>
            </a:r>
            <a:r>
              <a:rPr lang="cs-CZ" b="1" dirty="0" smtClean="0">
                <a:solidFill>
                  <a:srgbClr val="FF0000"/>
                </a:solidFill>
              </a:rPr>
              <a:t>Když</a:t>
            </a:r>
            <a:r>
              <a:rPr lang="cs-CZ" dirty="0" smtClean="0"/>
              <a:t>  je hezky, chodím se koupat  </a:t>
            </a:r>
            <a:r>
              <a:rPr lang="cs-CZ" b="1" dirty="0" smtClean="0">
                <a:solidFill>
                  <a:srgbClr val="FF0000"/>
                </a:solidFill>
              </a:rPr>
              <a:t>k </a:t>
            </a:r>
            <a:r>
              <a:rPr lang="cs-CZ" dirty="0" smtClean="0"/>
              <a:t>  rybníku. </a:t>
            </a:r>
            <a:r>
              <a:rPr lang="cs-CZ" b="1" dirty="0" smtClean="0">
                <a:solidFill>
                  <a:srgbClr val="FF0000"/>
                </a:solidFill>
              </a:rPr>
              <a:t>Když</a:t>
            </a:r>
            <a:r>
              <a:rPr lang="cs-CZ" dirty="0" smtClean="0"/>
              <a:t> prší, hraji si  </a:t>
            </a:r>
            <a:r>
              <a:rPr lang="cs-CZ" b="1" dirty="0" smtClean="0">
                <a:solidFill>
                  <a:srgbClr val="FF0000"/>
                </a:solidFill>
              </a:rPr>
              <a:t>v</a:t>
            </a:r>
            <a:r>
              <a:rPr lang="cs-CZ" dirty="0" smtClean="0"/>
              <a:t>  domě  </a:t>
            </a:r>
            <a:r>
              <a:rPr lang="cs-CZ" b="1" dirty="0" smtClean="0">
                <a:solidFill>
                  <a:srgbClr val="FF0000"/>
                </a:solidFill>
              </a:rPr>
              <a:t>s </a:t>
            </a:r>
            <a:r>
              <a:rPr lang="cs-CZ" dirty="0" smtClean="0"/>
              <a:t> kočkou Mickou. Rád chodím  </a:t>
            </a:r>
            <a:r>
              <a:rPr lang="cs-CZ" b="1" dirty="0" smtClean="0">
                <a:solidFill>
                  <a:srgbClr val="FF0000"/>
                </a:solidFill>
              </a:rPr>
              <a:t>na</a:t>
            </a:r>
            <a:r>
              <a:rPr lang="cs-CZ" dirty="0" smtClean="0"/>
              <a:t> procházky  </a:t>
            </a:r>
            <a:r>
              <a:rPr lang="cs-CZ" b="1" dirty="0" smtClean="0">
                <a:solidFill>
                  <a:srgbClr val="FF0000"/>
                </a:solidFill>
              </a:rPr>
              <a:t>do</a:t>
            </a:r>
            <a:r>
              <a:rPr lang="cs-CZ" dirty="0" smtClean="0"/>
              <a:t> lesa  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 dědou. Hledáme houby  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 pes Voříšek zatím honí zajíce. Babička se  </a:t>
            </a:r>
            <a:r>
              <a:rPr lang="cs-CZ" b="1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  nás dobře stará. Peče buchty, </a:t>
            </a:r>
            <a:r>
              <a:rPr lang="cs-CZ" b="1" dirty="0" smtClean="0">
                <a:solidFill>
                  <a:srgbClr val="FF0000"/>
                </a:solidFill>
              </a:rPr>
              <a:t>protože</a:t>
            </a:r>
            <a:r>
              <a:rPr lang="cs-CZ" dirty="0" smtClean="0"/>
              <a:t>  ví,  </a:t>
            </a:r>
            <a:r>
              <a:rPr lang="cs-CZ" b="1" dirty="0" smtClean="0">
                <a:solidFill>
                  <a:srgbClr val="FF0000"/>
                </a:solidFill>
              </a:rPr>
              <a:t>že</a:t>
            </a:r>
            <a:r>
              <a:rPr lang="cs-CZ" dirty="0" smtClean="0"/>
              <a:t> je máme s dědou nejradši.  </a:t>
            </a:r>
            <a:r>
              <a:rPr lang="cs-CZ" b="1" dirty="0" smtClean="0">
                <a:solidFill>
                  <a:srgbClr val="FF0000"/>
                </a:solidFill>
              </a:rPr>
              <a:t>Na</a:t>
            </a:r>
            <a:r>
              <a:rPr lang="cs-CZ" dirty="0" smtClean="0"/>
              <a:t>  prázdniny se vždycky moc těším.</a:t>
            </a:r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87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Hodnocení 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0940251"/>
              </p:ext>
            </p:extLst>
          </p:nvPr>
        </p:nvGraphicFramePr>
        <p:xfrm>
          <a:off x="179512" y="1289109"/>
          <a:ext cx="8856985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936104"/>
                <a:gridCol w="554461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8  bodů</a:t>
                      </a:r>
                    </a:p>
                    <a:p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Výborně, chválím,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předložky a spojky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už poznáš.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7 – 6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Chválím, ale sem tam ti ještě něco unikne, procvičuj!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5 - 4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 body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Ještě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to ujde, musíš ale hodně procvičovat!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3   – 2 body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Předložky a spojky 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ještě moc nepoznáš, hodně se uč!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1   – 0 bodů</a:t>
                      </a:r>
                    </a:p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         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Tohle opravdu nestačí, máš před sebou hodně práce!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KAZF3G12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720" y="2564904"/>
            <a:ext cx="1011291" cy="83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4II3G4ER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653" y="3589363"/>
            <a:ext cx="764034" cy="7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9REBFI0U\MC900434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0601" y="1484784"/>
            <a:ext cx="720080" cy="72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WQ2ZLYAU\MC9004343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798" y="5583450"/>
            <a:ext cx="865686" cy="88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KAZF3G12\MC9004344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211" y="4567097"/>
            <a:ext cx="814860" cy="76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96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621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Věta se skládá ze slov</vt:lpstr>
      <vt:lpstr>Anotace:</vt:lpstr>
      <vt:lpstr>SLOVNÍ DRUHY</vt:lpstr>
      <vt:lpstr>Předložky</vt:lpstr>
      <vt:lpstr>Doplň vhodné předložky :</vt:lpstr>
      <vt:lpstr>Správné řešení :</vt:lpstr>
      <vt:lpstr>Spojky </vt:lpstr>
      <vt:lpstr>Doplň vhodné spojky :</vt:lpstr>
      <vt:lpstr>Správné řešení :</vt:lpstr>
      <vt:lpstr>Doplň předložky a spojky :</vt:lpstr>
      <vt:lpstr>Správné řešení :</vt:lpstr>
      <vt:lpstr>Hodnocení 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Marie</dc:creator>
  <cp:lastModifiedBy>Marie</cp:lastModifiedBy>
  <cp:revision>91</cp:revision>
  <dcterms:created xsi:type="dcterms:W3CDTF">2012-11-17T10:23:48Z</dcterms:created>
  <dcterms:modified xsi:type="dcterms:W3CDTF">2013-02-01T20:58:21Z</dcterms:modified>
</cp:coreProperties>
</file>