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FFFCC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780" y="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4BDEDB5-880B-4CAA-B651-0B0308F831AE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6B6F8B1-E551-45C4-BC70-7870CB9CFDE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840680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C8B69C7-AE32-4B5E-8CE1-E4D0590A554A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0022974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563728-2881-4C38-AA83-C189798B0A78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18E70F-A4A8-4D76-88B4-D831503957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563728-2881-4C38-AA83-C189798B0A78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18E70F-A4A8-4D76-88B4-D831503957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563728-2881-4C38-AA83-C189798B0A78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18E70F-A4A8-4D76-88B4-D831503957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563728-2881-4C38-AA83-C189798B0A78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18E70F-A4A8-4D76-88B4-D831503957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563728-2881-4C38-AA83-C189798B0A78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18E70F-A4A8-4D76-88B4-D831503957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563728-2881-4C38-AA83-C189798B0A78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18E70F-A4A8-4D76-88B4-D831503957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563728-2881-4C38-AA83-C189798B0A78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18E70F-A4A8-4D76-88B4-D831503957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563728-2881-4C38-AA83-C189798B0A78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18E70F-A4A8-4D76-88B4-D831503957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563728-2881-4C38-AA83-C189798B0A78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18E70F-A4A8-4D76-88B4-D831503957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563728-2881-4C38-AA83-C189798B0A78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18E70F-A4A8-4D76-88B4-D831503957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563728-2881-4C38-AA83-C189798B0A78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18E70F-A4A8-4D76-88B4-D831503957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563728-2881-4C38-AA83-C189798B0A78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918E70F-A4A8-4D76-88B4-D8315039575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Řazení čísel do 16 - I.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VY_32_INOVACE_4B_01</a:t>
            </a:r>
            <a:r>
              <a:rPr lang="cs-CZ" sz="4000" dirty="0"/>
              <a:t/>
            </a:r>
            <a:br>
              <a:rPr lang="cs-CZ" sz="4000" dirty="0"/>
            </a:br>
            <a:r>
              <a:rPr lang="cs-CZ" sz="3100" dirty="0"/>
              <a:t>Číslo projektu: CZ.1.07/1.4.00/21.1101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/>
              <a:t>Sada </a:t>
            </a:r>
            <a:r>
              <a:rPr lang="cs-CZ" dirty="0" smtClean="0"/>
              <a:t>2</a:t>
            </a:r>
            <a:endParaRPr lang="cs-CZ" dirty="0"/>
          </a:p>
          <a:p>
            <a:r>
              <a:rPr lang="cs-CZ" dirty="0" smtClean="0"/>
              <a:t>Matematika </a:t>
            </a:r>
          </a:p>
          <a:p>
            <a:r>
              <a:rPr lang="cs-CZ" dirty="0" smtClean="0"/>
              <a:t>MŠ</a:t>
            </a:r>
            <a:r>
              <a:rPr lang="cs-CZ" dirty="0"/>
              <a:t>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1600" y="332656"/>
            <a:ext cx="6984641" cy="15277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5687642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b="1" dirty="0" smtClean="0"/>
              <a:t>Anotace: </a:t>
            </a:r>
            <a:r>
              <a:rPr lang="cs-CZ" dirty="0" smtClean="0"/>
              <a:t>Tento materiál slouží k upevňování a prohlubování učiva. Žáci si procvičují pořadí čísel v oblasti numerace do dvaceti. V prvním           a druhém úkole přetahují čísla ve správném pořadí. V prvním úkole též kontrolují střídání barev. V úkole číslo 3 kontrolují správné pořadí čísel. Nesprávná řešení škrtají pomocí tužky (rukopisné poznámky). Další úkol je interaktivní – kliknutím na dané číslo mají možnost okamžitého ověření správnosti. Zde začínají nejmenším číslem – řada vzestupná.    V posledním úkolu řadí čísla přetahováním.</a:t>
            </a:r>
          </a:p>
          <a:p>
            <a:pPr marL="0" indent="0">
              <a:buNone/>
            </a:pPr>
            <a:r>
              <a:rPr lang="cs-CZ" b="1" dirty="0" smtClean="0"/>
              <a:t>Délka trvání práce s tímto materiálem: </a:t>
            </a:r>
            <a:r>
              <a:rPr lang="cs-CZ" dirty="0" smtClean="0"/>
              <a:t>Zhruba 20 minut</a:t>
            </a:r>
          </a:p>
          <a:p>
            <a:pPr marL="0" indent="0">
              <a:buNone/>
            </a:pPr>
            <a:r>
              <a:rPr lang="cs-CZ" b="1" dirty="0" smtClean="0"/>
              <a:t>Autor</a:t>
            </a:r>
            <a:r>
              <a:rPr lang="cs-CZ" b="1" dirty="0"/>
              <a:t>:</a:t>
            </a:r>
            <a:r>
              <a:rPr lang="cs-CZ" dirty="0" smtClean="0"/>
              <a:t> </a:t>
            </a:r>
            <a:r>
              <a:rPr lang="cs-CZ" dirty="0"/>
              <a:t>Daniela </a:t>
            </a:r>
            <a:r>
              <a:rPr lang="cs-CZ" dirty="0" err="1"/>
              <a:t>Tájková</a:t>
            </a:r>
            <a:endParaRPr lang="cs-CZ" dirty="0"/>
          </a:p>
          <a:p>
            <a:pPr marL="0" indent="0">
              <a:buNone/>
            </a:pPr>
            <a:r>
              <a:rPr lang="cs-CZ" b="1" dirty="0"/>
              <a:t>Datum </a:t>
            </a:r>
            <a:r>
              <a:rPr lang="cs-CZ" b="1" dirty="0" smtClean="0"/>
              <a:t>vytvoření: </a:t>
            </a:r>
            <a:r>
              <a:rPr lang="cs-CZ" dirty="0" smtClean="0"/>
              <a:t>Únor 2012</a:t>
            </a:r>
          </a:p>
          <a:p>
            <a:pPr marL="0" indent="0">
              <a:buNone/>
            </a:pPr>
            <a:r>
              <a:rPr lang="cs-CZ" b="1" dirty="0" smtClean="0"/>
              <a:t>Speciální </a:t>
            </a:r>
            <a:r>
              <a:rPr lang="cs-CZ" b="1" dirty="0"/>
              <a:t>vzdělávací potřeby: </a:t>
            </a:r>
            <a:r>
              <a:rPr lang="cs-CZ" dirty="0"/>
              <a:t>ADHD, autismus, MP.</a:t>
            </a:r>
          </a:p>
          <a:p>
            <a:pPr marL="0" indent="0">
              <a:buNone/>
            </a:pPr>
            <a:r>
              <a:rPr lang="cs-CZ" b="1" dirty="0"/>
              <a:t>Vzdělávací obor: </a:t>
            </a:r>
            <a:r>
              <a:rPr lang="cs-CZ" dirty="0" smtClean="0"/>
              <a:t>Matematika </a:t>
            </a:r>
          </a:p>
          <a:p>
            <a:pPr marL="0" indent="0">
              <a:buNone/>
            </a:pPr>
            <a:r>
              <a:rPr lang="cs-CZ" b="1" dirty="0" smtClean="0"/>
              <a:t>Druh </a:t>
            </a:r>
            <a:r>
              <a:rPr lang="cs-CZ" b="1" dirty="0"/>
              <a:t>učebního materiálu:</a:t>
            </a:r>
            <a:r>
              <a:rPr lang="cs-CZ" dirty="0"/>
              <a:t> Interaktivní DUM</a:t>
            </a:r>
          </a:p>
          <a:p>
            <a:pPr marL="0" indent="0">
              <a:buNone/>
            </a:pPr>
            <a:r>
              <a:rPr lang="cs-CZ" b="1" dirty="0" smtClean="0"/>
              <a:t>Inovace:</a:t>
            </a:r>
            <a:r>
              <a:rPr lang="cs-CZ" dirty="0" smtClean="0"/>
              <a:t> Rukopisné poznámky v rámci nového softwaru Microsoft 2010</a:t>
            </a:r>
          </a:p>
          <a:p>
            <a:pPr marL="0" indent="0">
              <a:buNone/>
            </a:pPr>
            <a:r>
              <a:rPr lang="cs-CZ" b="1" dirty="0" smtClean="0"/>
              <a:t>Cílová </a:t>
            </a:r>
            <a:r>
              <a:rPr lang="cs-CZ" b="1" dirty="0"/>
              <a:t>skupina: </a:t>
            </a:r>
            <a:r>
              <a:rPr lang="cs-CZ" dirty="0" smtClean="0"/>
              <a:t>Žák (s autismem, lehkou MR</a:t>
            </a:r>
            <a:r>
              <a:rPr lang="cs-CZ" dirty="0"/>
              <a:t>).</a:t>
            </a:r>
          </a:p>
          <a:p>
            <a:pPr marL="0" indent="0">
              <a:buNone/>
            </a:pPr>
            <a:r>
              <a:rPr lang="cs-CZ" b="1" dirty="0"/>
              <a:t>Stupeň a typ vzdělávání: </a:t>
            </a:r>
            <a:r>
              <a:rPr lang="cs-CZ" dirty="0" smtClean="0"/>
              <a:t>ZŠ praktická, </a:t>
            </a:r>
            <a:r>
              <a:rPr lang="cs-CZ" dirty="0"/>
              <a:t>1.stupeň</a:t>
            </a:r>
            <a:r>
              <a:rPr lang="cs-CZ" dirty="0" smtClean="0"/>
              <a:t>, 3. ročník.</a:t>
            </a:r>
            <a:endParaRPr lang="cs-CZ" dirty="0"/>
          </a:p>
          <a:p>
            <a:pPr marL="0" indent="0">
              <a:buNone/>
            </a:pPr>
            <a:r>
              <a:rPr lang="cs-CZ" b="1" dirty="0"/>
              <a:t>Věková skupina: </a:t>
            </a:r>
            <a:r>
              <a:rPr lang="cs-CZ" dirty="0" smtClean="0"/>
              <a:t>8</a:t>
            </a:r>
            <a:r>
              <a:rPr lang="cs-CZ" b="1" dirty="0" smtClean="0"/>
              <a:t> - </a:t>
            </a:r>
            <a:r>
              <a:rPr lang="cs-CZ" dirty="0" smtClean="0"/>
              <a:t>9 let</a:t>
            </a:r>
            <a:r>
              <a:rPr lang="cs-CZ" dirty="0"/>
              <a:t>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175735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Vlastní 1">
            <a:hlinkClick r:id="" action="ppaction://noaction" highlightClick="1"/>
          </p:cNvPr>
          <p:cNvSpPr/>
          <p:nvPr/>
        </p:nvSpPr>
        <p:spPr>
          <a:xfrm>
            <a:off x="0" y="990"/>
            <a:ext cx="9144000" cy="685701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539552" y="548680"/>
            <a:ext cx="82613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Seřaď správně čísla. Dávej pozor na střídání barev. Přetahuj. Začni nejmenším číslem.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2914190" y="2471362"/>
            <a:ext cx="864096" cy="792088"/>
          </a:xfrm>
          <a:prstGeom prst="ellipse">
            <a:avLst/>
          </a:prstGeom>
          <a:solidFill>
            <a:srgbClr val="38CDD4"/>
          </a:solidFill>
          <a:ln>
            <a:solidFill>
              <a:srgbClr val="38CDD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3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455261" y="1124744"/>
            <a:ext cx="864096" cy="792088"/>
          </a:xfrm>
          <a:prstGeom prst="ellipse">
            <a:avLst/>
          </a:prstGeom>
          <a:solidFill>
            <a:srgbClr val="38CDD4"/>
          </a:solidFill>
          <a:ln>
            <a:solidFill>
              <a:srgbClr val="38CDD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5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683568" y="2263187"/>
            <a:ext cx="864096" cy="792088"/>
          </a:xfrm>
          <a:prstGeom prst="ellipse">
            <a:avLst/>
          </a:prstGeom>
          <a:solidFill>
            <a:srgbClr val="38CDD4"/>
          </a:solidFill>
          <a:ln>
            <a:solidFill>
              <a:srgbClr val="38CDD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11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7442461" y="1953872"/>
            <a:ext cx="864096" cy="792088"/>
          </a:xfrm>
          <a:prstGeom prst="ellipse">
            <a:avLst/>
          </a:prstGeom>
          <a:solidFill>
            <a:srgbClr val="38CDD4"/>
          </a:solidFill>
          <a:ln>
            <a:solidFill>
              <a:srgbClr val="38CDD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15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2886911" y="1340768"/>
            <a:ext cx="864096" cy="792088"/>
          </a:xfrm>
          <a:prstGeom prst="ellipse">
            <a:avLst/>
          </a:prstGeom>
          <a:solidFill>
            <a:srgbClr val="38CDD4"/>
          </a:solidFill>
          <a:ln>
            <a:solidFill>
              <a:srgbClr val="38CDD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9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4788024" y="1664804"/>
            <a:ext cx="864096" cy="792088"/>
          </a:xfrm>
          <a:prstGeom prst="ellipse">
            <a:avLst/>
          </a:prstGeom>
          <a:solidFill>
            <a:srgbClr val="38CDD4"/>
          </a:solidFill>
          <a:ln>
            <a:solidFill>
              <a:srgbClr val="38CDD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13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6" name="Ovál 15"/>
          <p:cNvSpPr/>
          <p:nvPr/>
        </p:nvSpPr>
        <p:spPr>
          <a:xfrm>
            <a:off x="6372200" y="1756761"/>
            <a:ext cx="864096" cy="792088"/>
          </a:xfrm>
          <a:prstGeom prst="ellipse">
            <a:avLst/>
          </a:prstGeom>
          <a:solidFill>
            <a:srgbClr val="38CDD4"/>
          </a:solidFill>
          <a:ln>
            <a:solidFill>
              <a:srgbClr val="38CDD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7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7" name="Ovál 16"/>
          <p:cNvSpPr/>
          <p:nvPr/>
        </p:nvSpPr>
        <p:spPr>
          <a:xfrm>
            <a:off x="395536" y="3082652"/>
            <a:ext cx="864096" cy="792088"/>
          </a:xfrm>
          <a:prstGeom prst="ellipse">
            <a:avLst/>
          </a:prstGeom>
          <a:solidFill>
            <a:srgbClr val="38CDD4"/>
          </a:solidFill>
          <a:ln>
            <a:solidFill>
              <a:srgbClr val="38CDD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1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20" name="Ovál 19"/>
          <p:cNvSpPr/>
          <p:nvPr/>
        </p:nvSpPr>
        <p:spPr>
          <a:xfrm>
            <a:off x="3995936" y="2600908"/>
            <a:ext cx="864096" cy="792088"/>
          </a:xfrm>
          <a:prstGeom prst="ellipse">
            <a:avLst/>
          </a:prstGeom>
          <a:solidFill>
            <a:srgbClr val="EC20F1"/>
          </a:solidFill>
          <a:ln>
            <a:solidFill>
              <a:srgbClr val="EC20F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16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21" name="Ovál 20"/>
          <p:cNvSpPr/>
          <p:nvPr/>
        </p:nvSpPr>
        <p:spPr>
          <a:xfrm>
            <a:off x="5392929" y="2471362"/>
            <a:ext cx="864096" cy="792088"/>
          </a:xfrm>
          <a:prstGeom prst="ellipse">
            <a:avLst/>
          </a:prstGeom>
          <a:solidFill>
            <a:srgbClr val="EC20F1"/>
          </a:solidFill>
          <a:ln>
            <a:solidFill>
              <a:srgbClr val="EC20F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14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22" name="Ovál 21"/>
          <p:cNvSpPr/>
          <p:nvPr/>
        </p:nvSpPr>
        <p:spPr>
          <a:xfrm>
            <a:off x="5652120" y="980647"/>
            <a:ext cx="864096" cy="792088"/>
          </a:xfrm>
          <a:prstGeom prst="ellipse">
            <a:avLst/>
          </a:prstGeom>
          <a:solidFill>
            <a:srgbClr val="EC20F1"/>
          </a:solidFill>
          <a:ln>
            <a:solidFill>
              <a:srgbClr val="EC20F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12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23" name="Ovál 22"/>
          <p:cNvSpPr/>
          <p:nvPr/>
        </p:nvSpPr>
        <p:spPr>
          <a:xfrm>
            <a:off x="7236296" y="863490"/>
            <a:ext cx="864096" cy="792088"/>
          </a:xfrm>
          <a:prstGeom prst="ellipse">
            <a:avLst/>
          </a:prstGeom>
          <a:solidFill>
            <a:srgbClr val="EC20F1"/>
          </a:solidFill>
          <a:ln>
            <a:solidFill>
              <a:srgbClr val="EC20F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8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24" name="Ovál 23"/>
          <p:cNvSpPr/>
          <p:nvPr/>
        </p:nvSpPr>
        <p:spPr>
          <a:xfrm>
            <a:off x="7956376" y="2996952"/>
            <a:ext cx="864096" cy="792088"/>
          </a:xfrm>
          <a:prstGeom prst="ellipse">
            <a:avLst/>
          </a:prstGeom>
          <a:solidFill>
            <a:srgbClr val="EC20F1"/>
          </a:solidFill>
          <a:ln>
            <a:solidFill>
              <a:srgbClr val="EC20F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6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25" name="Ovál 24"/>
          <p:cNvSpPr/>
          <p:nvPr/>
        </p:nvSpPr>
        <p:spPr>
          <a:xfrm>
            <a:off x="1776399" y="1268760"/>
            <a:ext cx="864096" cy="792088"/>
          </a:xfrm>
          <a:prstGeom prst="ellipse">
            <a:avLst/>
          </a:prstGeom>
          <a:solidFill>
            <a:srgbClr val="EC20F1"/>
          </a:solidFill>
          <a:ln>
            <a:solidFill>
              <a:srgbClr val="EC20F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4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26" name="Ovál 25"/>
          <p:cNvSpPr/>
          <p:nvPr/>
        </p:nvSpPr>
        <p:spPr>
          <a:xfrm>
            <a:off x="3923928" y="1520788"/>
            <a:ext cx="864096" cy="792088"/>
          </a:xfrm>
          <a:prstGeom prst="ellipse">
            <a:avLst/>
          </a:prstGeom>
          <a:solidFill>
            <a:srgbClr val="EC20F1"/>
          </a:solidFill>
          <a:ln>
            <a:solidFill>
              <a:srgbClr val="EC20F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10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27" name="Ovál 26"/>
          <p:cNvSpPr/>
          <p:nvPr/>
        </p:nvSpPr>
        <p:spPr>
          <a:xfrm>
            <a:off x="1776399" y="3046049"/>
            <a:ext cx="864096" cy="792088"/>
          </a:xfrm>
          <a:prstGeom prst="ellipse">
            <a:avLst/>
          </a:prstGeom>
          <a:solidFill>
            <a:srgbClr val="EC20F1"/>
          </a:solidFill>
          <a:ln>
            <a:solidFill>
              <a:srgbClr val="EC20F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2</a:t>
            </a:r>
            <a:endParaRPr lang="cs-CZ" sz="3200" b="1" dirty="0">
              <a:solidFill>
                <a:schemeClr val="tx1"/>
              </a:solidFill>
            </a:endParaRPr>
          </a:p>
        </p:txBody>
      </p:sp>
      <p:cxnSp>
        <p:nvCxnSpPr>
          <p:cNvPr id="19" name="Přímá spojnice 18"/>
          <p:cNvCxnSpPr/>
          <p:nvPr/>
        </p:nvCxnSpPr>
        <p:spPr>
          <a:xfrm>
            <a:off x="-24667" y="4221088"/>
            <a:ext cx="9168667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6456741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lačítko akce: Vlastní 9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TextovéPole 19"/>
          <p:cNvSpPr txBox="1"/>
          <p:nvPr/>
        </p:nvSpPr>
        <p:spPr>
          <a:xfrm>
            <a:off x="386879" y="332656"/>
            <a:ext cx="58931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Seřaď balonky podle velikosti čísla. Začni nejmenším číslem.</a:t>
            </a:r>
            <a:endParaRPr lang="cs-CZ" b="1" dirty="0"/>
          </a:p>
        </p:txBody>
      </p:sp>
      <p:grpSp>
        <p:nvGrpSpPr>
          <p:cNvPr id="2" name="Skupina 30"/>
          <p:cNvGrpSpPr/>
          <p:nvPr/>
        </p:nvGrpSpPr>
        <p:grpSpPr>
          <a:xfrm>
            <a:off x="664790" y="1019966"/>
            <a:ext cx="1199398" cy="1800855"/>
            <a:chOff x="526979" y="4541910"/>
            <a:chExt cx="1199398" cy="1800855"/>
          </a:xfrm>
        </p:grpSpPr>
        <p:pic>
          <p:nvPicPr>
            <p:cNvPr id="25" name="Picture 2" descr="C:\Users\pc\AppData\Local\Microsoft\Windows\Temporary Internet Files\Content.IE5\5CFFTATP\MP900427736[1].jp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26979" y="4541910"/>
              <a:ext cx="1199398" cy="180085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" name="TextovéPole 2"/>
            <p:cNvSpPr txBox="1"/>
            <p:nvPr/>
          </p:nvSpPr>
          <p:spPr>
            <a:xfrm>
              <a:off x="755576" y="4842914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chemeClr val="bg1"/>
                  </a:solidFill>
                </a:rPr>
                <a:t>16</a:t>
              </a:r>
              <a:endParaRPr lang="cs-CZ" sz="400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4" name="Skupina 2047"/>
          <p:cNvGrpSpPr/>
          <p:nvPr/>
        </p:nvGrpSpPr>
        <p:grpSpPr>
          <a:xfrm>
            <a:off x="2172705" y="1618200"/>
            <a:ext cx="1199398" cy="1800855"/>
            <a:chOff x="2074857" y="4506853"/>
            <a:chExt cx="1199398" cy="1800855"/>
          </a:xfrm>
        </p:grpSpPr>
        <p:pic>
          <p:nvPicPr>
            <p:cNvPr id="27" name="Picture 2" descr="C:\Users\pc\AppData\Local\Microsoft\Windows\Temporary Internet Files\Content.IE5\5CFFTATP\MP900427736[1].jp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074857" y="4506853"/>
              <a:ext cx="1199398" cy="180085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4" name="TextovéPole 13"/>
            <p:cNvSpPr txBox="1"/>
            <p:nvPr/>
          </p:nvSpPr>
          <p:spPr>
            <a:xfrm>
              <a:off x="2322536" y="4868988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chemeClr val="bg1"/>
                  </a:solidFill>
                </a:rPr>
                <a:t>13</a:t>
              </a:r>
              <a:endParaRPr lang="cs-CZ" sz="400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5" name="Skupina 1"/>
          <p:cNvGrpSpPr/>
          <p:nvPr/>
        </p:nvGrpSpPr>
        <p:grpSpPr>
          <a:xfrm>
            <a:off x="7432787" y="915726"/>
            <a:ext cx="1199398" cy="1800855"/>
            <a:chOff x="3654255" y="4499319"/>
            <a:chExt cx="1199398" cy="1800855"/>
          </a:xfrm>
        </p:grpSpPr>
        <p:pic>
          <p:nvPicPr>
            <p:cNvPr id="24" name="Picture 2" descr="C:\Users\pc\AppData\Local\Microsoft\Windows\Temporary Internet Files\Content.IE5\5CFFTATP\MP900427736[1].jp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654255" y="4499319"/>
              <a:ext cx="1199398" cy="180085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9" name="TextovéPole 18"/>
            <p:cNvSpPr txBox="1"/>
            <p:nvPr/>
          </p:nvSpPr>
          <p:spPr>
            <a:xfrm>
              <a:off x="3906386" y="4897210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chemeClr val="bg1"/>
                  </a:solidFill>
                </a:rPr>
                <a:t>12</a:t>
              </a:r>
              <a:endParaRPr lang="cs-CZ" sz="400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6" name="Skupina 3"/>
          <p:cNvGrpSpPr/>
          <p:nvPr/>
        </p:nvGrpSpPr>
        <p:grpSpPr>
          <a:xfrm>
            <a:off x="4678011" y="969191"/>
            <a:ext cx="1199398" cy="1800855"/>
            <a:chOff x="6586264" y="4322504"/>
            <a:chExt cx="1199398" cy="1800855"/>
          </a:xfrm>
        </p:grpSpPr>
        <p:pic>
          <p:nvPicPr>
            <p:cNvPr id="23" name="Picture 2" descr="C:\Users\pc\AppData\Local\Microsoft\Windows\Temporary Internet Files\Content.IE5\5CFFTATP\MP900427736[1].jp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586264" y="4322504"/>
              <a:ext cx="1199398" cy="180085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8" name="TextovéPole 27"/>
            <p:cNvSpPr txBox="1"/>
            <p:nvPr/>
          </p:nvSpPr>
          <p:spPr>
            <a:xfrm>
              <a:off x="6833943" y="4699393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chemeClr val="bg1"/>
                  </a:solidFill>
                </a:rPr>
                <a:t>11</a:t>
              </a:r>
              <a:endParaRPr lang="cs-CZ" sz="400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8" name="Skupina 2048"/>
          <p:cNvGrpSpPr/>
          <p:nvPr/>
        </p:nvGrpSpPr>
        <p:grpSpPr>
          <a:xfrm>
            <a:off x="3622597" y="2008695"/>
            <a:ext cx="1199398" cy="1800855"/>
            <a:chOff x="5220072" y="4389784"/>
            <a:chExt cx="1199398" cy="1800855"/>
          </a:xfrm>
        </p:grpSpPr>
        <p:pic>
          <p:nvPicPr>
            <p:cNvPr id="1026" name="Picture 2" descr="C:\Users\pc\AppData\Local\Microsoft\Windows\Temporary Internet Files\Content.IE5\5CFFTATP\MP900427736[1].jp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220072" y="4389784"/>
              <a:ext cx="1199398" cy="180085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9" name="TextovéPole 28"/>
            <p:cNvSpPr txBox="1"/>
            <p:nvPr/>
          </p:nvSpPr>
          <p:spPr>
            <a:xfrm>
              <a:off x="5554863" y="4767572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chemeClr val="bg1"/>
                  </a:solidFill>
                </a:rPr>
                <a:t>15</a:t>
              </a:r>
              <a:endParaRPr lang="cs-CZ" sz="400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9" name="Skupina 4"/>
          <p:cNvGrpSpPr/>
          <p:nvPr/>
        </p:nvGrpSpPr>
        <p:grpSpPr>
          <a:xfrm>
            <a:off x="6015366" y="1674913"/>
            <a:ext cx="1199398" cy="1800855"/>
            <a:chOff x="7740352" y="4296430"/>
            <a:chExt cx="1199398" cy="1800855"/>
          </a:xfrm>
        </p:grpSpPr>
        <p:pic>
          <p:nvPicPr>
            <p:cNvPr id="26" name="Picture 2" descr="C:\Users\pc\AppData\Local\Microsoft\Windows\Temporary Internet Files\Content.IE5\5CFFTATP\MP900427736[1].jp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740352" y="4296430"/>
              <a:ext cx="1199398" cy="180085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0" name="TextovéPole 29"/>
            <p:cNvSpPr txBox="1"/>
            <p:nvPr/>
          </p:nvSpPr>
          <p:spPr>
            <a:xfrm>
              <a:off x="7988031" y="4691861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chemeClr val="bg1"/>
                  </a:solidFill>
                </a:rPr>
                <a:t>14</a:t>
              </a:r>
              <a:endParaRPr lang="cs-CZ" sz="4000" b="1" dirty="0">
                <a:solidFill>
                  <a:schemeClr val="bg1"/>
                </a:solidFill>
              </a:endParaRPr>
            </a:p>
          </p:txBody>
        </p:sp>
      </p:grpSp>
      <p:cxnSp>
        <p:nvCxnSpPr>
          <p:cNvPr id="7" name="Přímá spojnice 6"/>
          <p:cNvCxnSpPr/>
          <p:nvPr/>
        </p:nvCxnSpPr>
        <p:spPr>
          <a:xfrm>
            <a:off x="0" y="4149080"/>
            <a:ext cx="9144000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5695573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64" name="Tlačítko akce: Vlastní 206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2369505" y="1189947"/>
            <a:ext cx="947058" cy="2136385"/>
            <a:chOff x="1757591" y="1338956"/>
            <a:chExt cx="947058" cy="2136385"/>
          </a:xfrm>
        </p:grpSpPr>
        <p:pic>
          <p:nvPicPr>
            <p:cNvPr id="2051" name="Picture 3" descr="C:\Users\pc\AppData\Local\Microsoft\Windows\Temporary Internet Files\Content.IE5\YNWDX9XP\MC900433200[1].jp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flipH="1">
              <a:off x="1757591" y="1355061"/>
              <a:ext cx="947058" cy="212028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ovéPole 3"/>
            <p:cNvSpPr txBox="1"/>
            <p:nvPr/>
          </p:nvSpPr>
          <p:spPr>
            <a:xfrm>
              <a:off x="1759764" y="1338956"/>
              <a:ext cx="418704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600" b="1" dirty="0" smtClean="0"/>
                <a:t>7</a:t>
              </a:r>
              <a:endParaRPr lang="cs-CZ" sz="3600" b="1" dirty="0"/>
            </a:p>
          </p:txBody>
        </p:sp>
        <p:sp>
          <p:nvSpPr>
            <p:cNvPr id="5" name="TextovéPole 4"/>
            <p:cNvSpPr txBox="1"/>
            <p:nvPr/>
          </p:nvSpPr>
          <p:spPr>
            <a:xfrm>
              <a:off x="2231120" y="1795298"/>
              <a:ext cx="418704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600" b="1" dirty="0" smtClean="0"/>
                <a:t>8</a:t>
              </a:r>
              <a:endParaRPr lang="cs-CZ" sz="3600" b="1" dirty="0"/>
            </a:p>
          </p:txBody>
        </p:sp>
      </p:grpSp>
      <p:grpSp>
        <p:nvGrpSpPr>
          <p:cNvPr id="3" name="Skupina 2059"/>
          <p:cNvGrpSpPr/>
          <p:nvPr/>
        </p:nvGrpSpPr>
        <p:grpSpPr>
          <a:xfrm>
            <a:off x="3816691" y="808558"/>
            <a:ext cx="1580299" cy="1976264"/>
            <a:chOff x="3075017" y="1587904"/>
            <a:chExt cx="1974382" cy="1976264"/>
          </a:xfrm>
        </p:grpSpPr>
        <p:pic>
          <p:nvPicPr>
            <p:cNvPr id="2052" name="Picture 4" descr="C:\Users\pc\AppData\Local\Microsoft\Windows\Temporary Internet Files\Content.IE5\5CFFTATP\MC900433201[1].jp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075017" y="1587904"/>
              <a:ext cx="1974382" cy="197626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grpSp>
          <p:nvGrpSpPr>
            <p:cNvPr id="2050" name="Skupina 2055"/>
            <p:cNvGrpSpPr/>
            <p:nvPr/>
          </p:nvGrpSpPr>
          <p:grpSpPr>
            <a:xfrm>
              <a:off x="3262512" y="1662122"/>
              <a:ext cx="1052500" cy="1515632"/>
              <a:chOff x="2290114" y="1479464"/>
              <a:chExt cx="1052500" cy="1515632"/>
            </a:xfrm>
          </p:grpSpPr>
          <p:sp>
            <p:nvSpPr>
              <p:cNvPr id="6" name="TextovéPole 5"/>
              <p:cNvSpPr txBox="1"/>
              <p:nvPr/>
            </p:nvSpPr>
            <p:spPr>
              <a:xfrm>
                <a:off x="2290114" y="1757993"/>
                <a:ext cx="418704" cy="64633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3600" b="1" dirty="0" smtClean="0"/>
                  <a:t>9</a:t>
                </a:r>
                <a:endParaRPr lang="cs-CZ" sz="3600" b="1" dirty="0"/>
              </a:p>
            </p:txBody>
          </p:sp>
          <p:sp>
            <p:nvSpPr>
              <p:cNvPr id="7" name="TextovéPole 6"/>
              <p:cNvSpPr txBox="1"/>
              <p:nvPr/>
            </p:nvSpPr>
            <p:spPr>
              <a:xfrm>
                <a:off x="2663498" y="1479464"/>
                <a:ext cx="652743" cy="64633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3600" b="1" dirty="0" smtClean="0"/>
                  <a:t>10</a:t>
                </a:r>
                <a:endParaRPr lang="cs-CZ" sz="3600" b="1" dirty="0"/>
              </a:p>
            </p:txBody>
          </p:sp>
          <p:sp>
            <p:nvSpPr>
              <p:cNvPr id="8" name="TextovéPole 7"/>
              <p:cNvSpPr txBox="1"/>
              <p:nvPr/>
            </p:nvSpPr>
            <p:spPr>
              <a:xfrm>
                <a:off x="2689871" y="2348765"/>
                <a:ext cx="652743" cy="64633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3600" b="1" dirty="0" smtClean="0"/>
                  <a:t>11</a:t>
                </a:r>
                <a:endParaRPr lang="cs-CZ" sz="3600" b="1" dirty="0"/>
              </a:p>
            </p:txBody>
          </p:sp>
        </p:grpSp>
      </p:grpSp>
      <p:grpSp>
        <p:nvGrpSpPr>
          <p:cNvPr id="2053" name="Skupina 2"/>
          <p:cNvGrpSpPr/>
          <p:nvPr/>
        </p:nvGrpSpPr>
        <p:grpSpPr>
          <a:xfrm>
            <a:off x="665194" y="1389726"/>
            <a:ext cx="1094760" cy="2120280"/>
            <a:chOff x="429204" y="1752836"/>
            <a:chExt cx="1094760" cy="2120280"/>
          </a:xfrm>
        </p:grpSpPr>
        <p:pic>
          <p:nvPicPr>
            <p:cNvPr id="16" name="Picture 3" descr="C:\Users\pc\AppData\Local\Microsoft\Windows\Temporary Internet Files\Content.IE5\YNWDX9XP\MC900433200[1].jp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flipH="1">
              <a:off x="576906" y="1752836"/>
              <a:ext cx="947058" cy="212028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9" name="TextovéPole 8"/>
            <p:cNvSpPr txBox="1"/>
            <p:nvPr/>
          </p:nvSpPr>
          <p:spPr>
            <a:xfrm>
              <a:off x="429204" y="1817258"/>
              <a:ext cx="652743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600" b="1" dirty="0" smtClean="0"/>
                <a:t>14</a:t>
              </a:r>
              <a:endParaRPr lang="cs-CZ" sz="3600" b="1" dirty="0"/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871221" y="2196988"/>
              <a:ext cx="652743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600" b="1" dirty="0" smtClean="0"/>
                <a:t>16</a:t>
              </a:r>
              <a:endParaRPr lang="cs-CZ" sz="3600" b="1" dirty="0"/>
            </a:p>
          </p:txBody>
        </p:sp>
      </p:grpSp>
      <p:grpSp>
        <p:nvGrpSpPr>
          <p:cNvPr id="2056" name="Skupina 2057"/>
          <p:cNvGrpSpPr/>
          <p:nvPr/>
        </p:nvGrpSpPr>
        <p:grpSpPr>
          <a:xfrm>
            <a:off x="323841" y="3976149"/>
            <a:ext cx="1203747" cy="2120280"/>
            <a:chOff x="444214" y="4097571"/>
            <a:chExt cx="1203747" cy="2120280"/>
          </a:xfrm>
        </p:grpSpPr>
        <p:pic>
          <p:nvPicPr>
            <p:cNvPr id="20" name="Picture 3" descr="C:\Users\pc\AppData\Local\Microsoft\Windows\Temporary Internet Files\Content.IE5\YNWDX9XP\MC900433200[1].jp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flipH="1">
              <a:off x="576906" y="4097571"/>
              <a:ext cx="947058" cy="212028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1" name="TextovéPole 10"/>
            <p:cNvSpPr txBox="1"/>
            <p:nvPr/>
          </p:nvSpPr>
          <p:spPr>
            <a:xfrm>
              <a:off x="444214" y="4097571"/>
              <a:ext cx="652743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600" b="1" dirty="0" smtClean="0"/>
                <a:t>11</a:t>
              </a:r>
              <a:endParaRPr lang="cs-CZ" sz="3600" b="1" dirty="0"/>
            </a:p>
          </p:txBody>
        </p:sp>
        <p:sp>
          <p:nvSpPr>
            <p:cNvPr id="12" name="TextovéPole 11"/>
            <p:cNvSpPr txBox="1"/>
            <p:nvPr/>
          </p:nvSpPr>
          <p:spPr>
            <a:xfrm>
              <a:off x="995218" y="4491536"/>
              <a:ext cx="652743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600" b="1" dirty="0" smtClean="0"/>
                <a:t>12</a:t>
              </a:r>
              <a:endParaRPr lang="cs-CZ" sz="3600" b="1" dirty="0"/>
            </a:p>
          </p:txBody>
        </p:sp>
      </p:grpSp>
      <p:grpSp>
        <p:nvGrpSpPr>
          <p:cNvPr id="2057" name="Skupina 2056"/>
          <p:cNvGrpSpPr/>
          <p:nvPr/>
        </p:nvGrpSpPr>
        <p:grpSpPr>
          <a:xfrm>
            <a:off x="2090616" y="3775986"/>
            <a:ext cx="1974382" cy="1935832"/>
            <a:chOff x="2087826" y="4282019"/>
            <a:chExt cx="1974382" cy="1935832"/>
          </a:xfrm>
        </p:grpSpPr>
        <p:pic>
          <p:nvPicPr>
            <p:cNvPr id="13" name="Picture 4" descr="C:\Users\pc\AppData\Local\Microsoft\Windows\Temporary Internet Files\Content.IE5\5CFFTATP\MC900433201[1].jp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087826" y="4282019"/>
              <a:ext cx="1974382" cy="193583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1" name="TextovéPole 20"/>
            <p:cNvSpPr txBox="1"/>
            <p:nvPr/>
          </p:nvSpPr>
          <p:spPr>
            <a:xfrm>
              <a:off x="2157396" y="4715862"/>
              <a:ext cx="652743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600" b="1" dirty="0" smtClean="0"/>
                <a:t>10</a:t>
              </a:r>
              <a:endParaRPr lang="cs-CZ" sz="3600" b="1" dirty="0"/>
            </a:p>
          </p:txBody>
        </p:sp>
        <p:sp>
          <p:nvSpPr>
            <p:cNvPr id="22" name="TextovéPole 21"/>
            <p:cNvSpPr txBox="1"/>
            <p:nvPr/>
          </p:nvSpPr>
          <p:spPr>
            <a:xfrm>
              <a:off x="2609769" y="4365104"/>
              <a:ext cx="652743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600" b="1" dirty="0" smtClean="0"/>
                <a:t>12</a:t>
              </a:r>
              <a:endParaRPr lang="cs-CZ" sz="3600" b="1" dirty="0"/>
            </a:p>
          </p:txBody>
        </p:sp>
        <p:sp>
          <p:nvSpPr>
            <p:cNvPr id="23" name="TextovéPole 22"/>
            <p:cNvSpPr txBox="1"/>
            <p:nvPr/>
          </p:nvSpPr>
          <p:spPr>
            <a:xfrm>
              <a:off x="2720554" y="5283448"/>
              <a:ext cx="652743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600" b="1" dirty="0" smtClean="0"/>
                <a:t>16</a:t>
              </a:r>
              <a:endParaRPr lang="cs-CZ" sz="3600" b="1" dirty="0"/>
            </a:p>
          </p:txBody>
        </p:sp>
      </p:grpSp>
      <p:grpSp>
        <p:nvGrpSpPr>
          <p:cNvPr id="2058" name="Skupina 2058"/>
          <p:cNvGrpSpPr/>
          <p:nvPr/>
        </p:nvGrpSpPr>
        <p:grpSpPr>
          <a:xfrm>
            <a:off x="4744248" y="4086145"/>
            <a:ext cx="979115" cy="2120280"/>
            <a:chOff x="4735046" y="4126607"/>
            <a:chExt cx="979115" cy="2120280"/>
          </a:xfrm>
        </p:grpSpPr>
        <p:pic>
          <p:nvPicPr>
            <p:cNvPr id="18" name="Picture 3" descr="C:\Users\pc\AppData\Local\Microsoft\Windows\Temporary Internet Files\Content.IE5\YNWDX9XP\MC900433200[1].jp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flipH="1">
              <a:off x="4767103" y="4126607"/>
              <a:ext cx="947058" cy="212028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4" name="TextovéPole 23"/>
            <p:cNvSpPr txBox="1"/>
            <p:nvPr/>
          </p:nvSpPr>
          <p:spPr>
            <a:xfrm>
              <a:off x="4735046" y="4126607"/>
              <a:ext cx="652743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600" b="1" dirty="0" smtClean="0"/>
                <a:t>11</a:t>
              </a:r>
              <a:endParaRPr lang="cs-CZ" sz="3600" b="1" dirty="0"/>
            </a:p>
          </p:txBody>
        </p:sp>
        <p:sp>
          <p:nvSpPr>
            <p:cNvPr id="25" name="TextovéPole 24"/>
            <p:cNvSpPr txBox="1"/>
            <p:nvPr/>
          </p:nvSpPr>
          <p:spPr>
            <a:xfrm>
              <a:off x="5061418" y="4637117"/>
              <a:ext cx="652743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600" b="1" dirty="0" smtClean="0"/>
                <a:t>17</a:t>
              </a:r>
              <a:endParaRPr lang="cs-CZ" sz="3600" b="1" dirty="0"/>
            </a:p>
          </p:txBody>
        </p:sp>
      </p:grpSp>
      <p:grpSp>
        <p:nvGrpSpPr>
          <p:cNvPr id="2059" name="Skupina 2049"/>
          <p:cNvGrpSpPr/>
          <p:nvPr/>
        </p:nvGrpSpPr>
        <p:grpSpPr>
          <a:xfrm>
            <a:off x="5599264" y="2027802"/>
            <a:ext cx="1018413" cy="2120280"/>
            <a:chOff x="6346817" y="2351640"/>
            <a:chExt cx="1018413" cy="2120280"/>
          </a:xfrm>
        </p:grpSpPr>
        <p:pic>
          <p:nvPicPr>
            <p:cNvPr id="19" name="Picture 3" descr="C:\Users\pc\AppData\Local\Microsoft\Windows\Temporary Internet Files\Content.IE5\YNWDX9XP\MC900433200[1].jp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flipH="1">
              <a:off x="6418172" y="2351640"/>
              <a:ext cx="947058" cy="212028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6" name="TextovéPole 25"/>
            <p:cNvSpPr txBox="1"/>
            <p:nvPr/>
          </p:nvSpPr>
          <p:spPr>
            <a:xfrm>
              <a:off x="6346817" y="2385288"/>
              <a:ext cx="601447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/>
                <a:t>12</a:t>
              </a:r>
              <a:endParaRPr lang="cs-CZ" sz="3200" b="1" dirty="0"/>
            </a:p>
          </p:txBody>
        </p:sp>
        <p:sp>
          <p:nvSpPr>
            <p:cNvPr id="27" name="TextovéPole 26"/>
            <p:cNvSpPr txBox="1"/>
            <p:nvPr/>
          </p:nvSpPr>
          <p:spPr>
            <a:xfrm>
              <a:off x="6763783" y="2800455"/>
              <a:ext cx="601447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/>
                <a:t>13</a:t>
              </a:r>
              <a:endParaRPr lang="cs-CZ" sz="3200" b="1" dirty="0"/>
            </a:p>
          </p:txBody>
        </p:sp>
      </p:grpSp>
      <p:grpSp>
        <p:nvGrpSpPr>
          <p:cNvPr id="2060" name="Skupina 2061"/>
          <p:cNvGrpSpPr/>
          <p:nvPr/>
        </p:nvGrpSpPr>
        <p:grpSpPr>
          <a:xfrm>
            <a:off x="6891701" y="4633518"/>
            <a:ext cx="1974382" cy="1976264"/>
            <a:chOff x="6891701" y="4633518"/>
            <a:chExt cx="1974382" cy="1976264"/>
          </a:xfrm>
        </p:grpSpPr>
        <p:pic>
          <p:nvPicPr>
            <p:cNvPr id="15" name="Picture 4" descr="C:\Users\pc\AppData\Local\Microsoft\Windows\Temporary Internet Files\Content.IE5\5CFFTATP\MC900433201[1].jp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91701" y="4633518"/>
              <a:ext cx="1974382" cy="197626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8" name="TextovéPole 27"/>
            <p:cNvSpPr txBox="1"/>
            <p:nvPr/>
          </p:nvSpPr>
          <p:spPr>
            <a:xfrm>
              <a:off x="6938397" y="5021838"/>
              <a:ext cx="601447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/>
                <a:t>14</a:t>
              </a:r>
              <a:endParaRPr lang="cs-CZ" sz="3200" b="1" dirty="0"/>
            </a:p>
          </p:txBody>
        </p:sp>
        <p:sp>
          <p:nvSpPr>
            <p:cNvPr id="29" name="TextovéPole 28"/>
            <p:cNvSpPr txBox="1"/>
            <p:nvPr/>
          </p:nvSpPr>
          <p:spPr>
            <a:xfrm>
              <a:off x="7450061" y="4743902"/>
              <a:ext cx="601447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/>
                <a:t>15</a:t>
              </a:r>
              <a:endParaRPr lang="cs-CZ" sz="3200" b="1" dirty="0"/>
            </a:p>
          </p:txBody>
        </p:sp>
        <p:sp>
          <p:nvSpPr>
            <p:cNvPr id="30" name="TextovéPole 29"/>
            <p:cNvSpPr txBox="1"/>
            <p:nvPr/>
          </p:nvSpPr>
          <p:spPr>
            <a:xfrm>
              <a:off x="7539844" y="5621650"/>
              <a:ext cx="601447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/>
                <a:t>16</a:t>
              </a:r>
              <a:endParaRPr lang="cs-CZ" sz="3200" b="1" dirty="0"/>
            </a:p>
          </p:txBody>
        </p:sp>
      </p:grpSp>
      <p:grpSp>
        <p:nvGrpSpPr>
          <p:cNvPr id="2062" name="Skupina 2052"/>
          <p:cNvGrpSpPr/>
          <p:nvPr/>
        </p:nvGrpSpPr>
        <p:grpSpPr>
          <a:xfrm>
            <a:off x="7625435" y="2430670"/>
            <a:ext cx="1074719" cy="2120280"/>
            <a:chOff x="8003481" y="2493385"/>
            <a:chExt cx="1074719" cy="2120280"/>
          </a:xfrm>
        </p:grpSpPr>
        <p:pic>
          <p:nvPicPr>
            <p:cNvPr id="17" name="Picture 3" descr="C:\Users\pc\AppData\Local\Microsoft\Windows\Temporary Internet Files\Content.IE5\YNWDX9XP\MC900433200[1].jp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flipH="1">
              <a:off x="8051508" y="2493385"/>
              <a:ext cx="947058" cy="212028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1" name="TextovéPole 30"/>
            <p:cNvSpPr txBox="1"/>
            <p:nvPr/>
          </p:nvSpPr>
          <p:spPr>
            <a:xfrm>
              <a:off x="8003481" y="2513238"/>
              <a:ext cx="601447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/>
                <a:t>13</a:t>
              </a:r>
              <a:endParaRPr lang="cs-CZ" sz="3200" b="1" dirty="0"/>
            </a:p>
          </p:txBody>
        </p:sp>
        <p:sp>
          <p:nvSpPr>
            <p:cNvPr id="2048" name="TextovéPole 2047"/>
            <p:cNvSpPr txBox="1"/>
            <p:nvPr/>
          </p:nvSpPr>
          <p:spPr>
            <a:xfrm>
              <a:off x="8476753" y="2990291"/>
              <a:ext cx="601447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/>
                <a:t>14</a:t>
              </a:r>
              <a:endParaRPr lang="cs-CZ" sz="3200" b="1" dirty="0"/>
            </a:p>
          </p:txBody>
        </p:sp>
      </p:grpSp>
      <p:grpSp>
        <p:nvGrpSpPr>
          <p:cNvPr id="2063" name="Skupina 2062"/>
          <p:cNvGrpSpPr/>
          <p:nvPr/>
        </p:nvGrpSpPr>
        <p:grpSpPr>
          <a:xfrm>
            <a:off x="6803225" y="288826"/>
            <a:ext cx="2008845" cy="1976264"/>
            <a:chOff x="7064507" y="183968"/>
            <a:chExt cx="2008845" cy="1976264"/>
          </a:xfrm>
        </p:grpSpPr>
        <p:pic>
          <p:nvPicPr>
            <p:cNvPr id="14" name="Picture 4" descr="C:\Users\pc\AppData\Local\Microsoft\Windows\Temporary Internet Files\Content.IE5\5CFFTATP\MC900433201[1].jp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098970" y="183968"/>
              <a:ext cx="1974382" cy="197626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049" name="TextovéPole 2048"/>
            <p:cNvSpPr txBox="1"/>
            <p:nvPr/>
          </p:nvSpPr>
          <p:spPr>
            <a:xfrm>
              <a:off x="7665954" y="1077347"/>
              <a:ext cx="601447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/>
                <a:t>12</a:t>
              </a:r>
              <a:endParaRPr lang="cs-CZ" sz="3200" b="1" dirty="0"/>
            </a:p>
          </p:txBody>
        </p:sp>
        <p:sp>
          <p:nvSpPr>
            <p:cNvPr id="2054" name="TextovéPole 2053"/>
            <p:cNvSpPr txBox="1"/>
            <p:nvPr/>
          </p:nvSpPr>
          <p:spPr>
            <a:xfrm>
              <a:off x="7064507" y="492572"/>
              <a:ext cx="601447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/>
                <a:t>13</a:t>
              </a:r>
              <a:endParaRPr lang="cs-CZ" sz="3200" b="1" dirty="0"/>
            </a:p>
          </p:txBody>
        </p:sp>
        <p:sp>
          <p:nvSpPr>
            <p:cNvPr id="2055" name="TextovéPole 2054"/>
            <p:cNvSpPr txBox="1"/>
            <p:nvPr/>
          </p:nvSpPr>
          <p:spPr>
            <a:xfrm>
              <a:off x="7591915" y="200184"/>
              <a:ext cx="601447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/>
                <a:t>14</a:t>
              </a:r>
              <a:endParaRPr lang="cs-CZ" sz="3200" b="1" dirty="0"/>
            </a:p>
          </p:txBody>
        </p:sp>
      </p:grpSp>
      <p:sp>
        <p:nvSpPr>
          <p:cNvPr id="2061" name="TextovéPole 2060"/>
          <p:cNvSpPr txBox="1"/>
          <p:nvPr/>
        </p:nvSpPr>
        <p:spPr>
          <a:xfrm>
            <a:off x="323528" y="404664"/>
            <a:ext cx="40919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Zkontroluj pořadí čísel. Nesprávné škrtni.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39879751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Vlastní 2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503548" y="2206832"/>
            <a:ext cx="1080120" cy="100811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1957045" y="2227791"/>
            <a:ext cx="1080120" cy="100811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3348555" y="2225330"/>
            <a:ext cx="1080120" cy="100811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4652726" y="2206832"/>
            <a:ext cx="1080120" cy="100811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6012160" y="2225330"/>
            <a:ext cx="1080120" cy="100811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7380312" y="2225330"/>
            <a:ext cx="1080120" cy="100811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323528" y="476672"/>
            <a:ext cx="673209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Seřaď čísla podle velikosti. Začni nejmenším číslem.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552220" y="4355494"/>
            <a:ext cx="1043876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solidFill>
                  <a:srgbClr val="FF0000"/>
                </a:solidFill>
              </a:rPr>
              <a:t>11</a:t>
            </a:r>
            <a:endParaRPr lang="cs-CZ" sz="66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779912" y="4368565"/>
            <a:ext cx="1043876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solidFill>
                  <a:srgbClr val="FF0000"/>
                </a:solidFill>
              </a:rPr>
              <a:t>12</a:t>
            </a:r>
            <a:endParaRPr lang="cs-CZ" sz="66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83568" y="4328123"/>
            <a:ext cx="1043876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solidFill>
                  <a:srgbClr val="FF0000"/>
                </a:solidFill>
              </a:rPr>
              <a:t>13</a:t>
            </a:r>
            <a:endParaRPr lang="cs-CZ" sz="66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411760" y="4384715"/>
            <a:ext cx="1043876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solidFill>
                  <a:srgbClr val="FF0000"/>
                </a:solidFill>
              </a:rPr>
              <a:t>14</a:t>
            </a:r>
            <a:endParaRPr lang="cs-CZ" sz="66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210908" y="4355494"/>
            <a:ext cx="1043876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solidFill>
                  <a:srgbClr val="FF0000"/>
                </a:solidFill>
              </a:rPr>
              <a:t>15</a:t>
            </a:r>
            <a:endParaRPr lang="cs-CZ" sz="6600" b="1" dirty="0">
              <a:solidFill>
                <a:srgbClr val="FF0000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7596096" y="4366376"/>
            <a:ext cx="963725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</a:rPr>
              <a:t>16</a:t>
            </a:r>
            <a:endParaRPr lang="cs-CZ" sz="6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577788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-0.00024 C 0.00712 -0.02892 0.00521 -0.06292 0.00642 -0.0923 C 0.00434 -0.13163 0.0059 -0.1728 -0.01614 -0.20218 C -0.01962 -0.21513 -0.01528 -0.20287 -0.02257 -0.21282 C -0.03125 -0.22462 -0.0375 -0.23734 -0.05 -0.24312 C -0.05555 -0.23248 -0.06163 -0.22832 -0.06944 -0.22161 C -0.07743 -0.2223 -0.08559 -0.22207 -0.09358 -0.22369 C -0.1066 -0.22624 -0.11944 -0.24636 -0.13073 -0.25168 C -0.13628 -0.25885 -0.13941 -0.26834 -0.14705 -0.27088 C -0.14757 -0.27296 -0.14722 -0.27597 -0.14844 -0.27736 C -0.15104 -0.28037 -0.15434 -0.28106 -0.1566 -0.28407 C -0.16076 -0.28892 -0.16406 -0.29378 -0.16788 -0.29887 C -0.17239 -0.30465 -0.17569 -0.31183 -0.17917 -0.31853 C -0.18142 -0.3227 -0.18559 -0.33126 -0.18559 -0.33102 C -0.18819 -0.34583 -0.19462 -0.35878 -0.19687 -0.37405 C -0.19826 -0.38261 -0.2 -0.39996 -0.2 -0.39973 C -0.20052 -0.42772 -0.18542 -0.57299 -0.23559 -0.58918 C -0.24635 -0.58848 -0.25712 -0.58895 -0.26788 -0.5871 C -0.27257 -0.5864 -0.28055 -0.58016 -0.28559 -0.57854 C -0.29687 -0.5709 -0.30417 -0.5605 -0.31319 -0.54847 C -0.31597 -0.54477 -0.31736 -0.53991 -0.31944 -0.53551 C -0.32222 -0.53019 -0.32587 -0.51839 -0.32587 -0.51816 C -0.33021 -0.48786 -0.32413 -0.5251 -0.33073 -0.49873 C -0.33298 -0.48971 -0.3342 -0.47814 -0.33576 -0.46866 C -0.33628 -0.4069 -0.32101 -0.24867 -0.36944 -0.18506 C -0.37517 -0.16887 -0.3691 -0.18205 -0.37743 -0.17211 C -0.38142 -0.16725 -0.38489 -0.16193 -0.38871 -0.15684 C -0.38993 -0.15522 -0.39201 -0.15568 -0.39358 -0.15476 C -0.40069 -0.15059 -0.40712 -0.14874 -0.41458 -0.14597 C -0.42292 -0.14759 -0.43663 -0.14782 -0.44548 -0.15476 C -0.45955 -0.16609 -0.46632 -0.19038 -0.47448 -0.20866 C -0.4776 -0.22601 -0.48125 -0.24312 -0.48403 -0.26024 C -0.48455 -0.34213 -0.48455 -0.42355 -0.48576 -0.50544 C -0.48594 -0.5288 -0.49479 -0.5598 -0.51302 -0.56767 C -0.52153 -0.579 -0.53333 -0.58571 -0.54358 -0.59357 C -0.5566 -0.60329 -0.5434 -0.59797 -0.5566 -0.60213 C -0.56233 -0.60792 -0.5618 -0.60884 -0.56788 -0.61069 C -0.57326 -0.61231 -0.58403 -0.61509 -0.58403 -0.61486 C -0.68455 -0.61208 -0.63958 -0.63174 -0.67743 -0.59357 C -0.68038 -0.58224 -0.68993 -0.57576 -0.69531 -0.56558 C -0.69757 -0.56142 -0.70173 -0.55263 -0.70173 -0.5524 C -0.70364 -0.54477 -0.70694 -0.53852 -0.70972 -0.53112 C -0.71146 -0.51886 -0.71406 -0.50683 -0.71614 -0.49457 C -0.71562 -0.45918 -0.71614 -0.42402 -0.71458 -0.38909 C -0.71441 -0.38469 -0.70816 -0.37405 -0.7066 -0.36989 C -0.70347 -0.36156 -0.70156 -0.35254 -0.69844 -0.34421 C -0.69687 -0.33958 -0.69167 -0.33843 -0.69045 -0.33357 C -0.68906 -0.3301 -0.66337 -0.30327 -0.66337 -0.30072 C -0.65816 -0.29795 -0.65851 -0.31738 -0.65868 -0.31691 C -0.65885 -0.31645 -0.66302 -0.30234 -0.66423 -0.29841 " pathEditMode="relative" rAng="0" ptsTypes="fffffffffffffffffffffffffffffffffffffffffffffffaaf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5451" y="-3157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3.7037E-7 C -0.00469 -0.00625 -0.00816 -0.01319 -0.01285 -0.01944 C -0.0184 -0.03472 -0.02778 -0.03889 -0.03698 -0.04953 C -0.04288 -0.05625 -0.04045 -0.05671 -0.04826 -0.06018 C -0.05243 -0.06203 -0.05694 -0.06273 -0.06128 -0.06458 C -0.0717 -0.06111 -0.07066 -0.05625 -0.07569 -0.04305 C -0.07691 -0.03472 -0.07882 -0.02754 -0.08055 -0.01944 C -0.08177 -0.01365 -0.08385 -0.00231 -0.08385 -0.00231 C -0.08767 0.04584 -0.08698 0.08936 -0.08854 0.13982 C -0.08889 0.15093 -0.09444 0.15602 -0.10156 0.15903 C -0.11458 0.15625 -0.11493 0.15486 -0.12257 0.13982 C -0.12361 0.13774 -0.12465 0.13542 -0.12569 0.13334 C -0.12674 0.13125 -0.12899 0.12686 -0.12899 0.12686 C -0.12951 0.12477 -0.12986 0.12246 -0.13055 0.12037 C -0.13142 0.11736 -0.13316 0.11482 -0.13385 0.11181 C -0.13472 0.10834 -0.13455 0.1044 -0.13542 0.10093 C -0.1408 0.08079 -0.13663 0.10718 -0.14028 0.0882 C -0.14236 0.07686 -0.14358 0.06459 -0.1467 0.05371 C -0.14965 0.04352 -0.15312 0.03357 -0.15642 0.02361 C -0.16146 0.00811 -0.16215 -0.00995 -0.16597 -0.02592 C -0.16545 -0.04236 -0.16632 -0.05902 -0.16441 -0.07523 C -0.16406 -0.07777 -0.16007 -0.07708 -0.15955 -0.07963 C -0.15885 -0.08379 -0.16059 -0.08842 -0.16128 -0.09259 C -0.16389 -0.1081 -0.17257 -0.11203 -0.18212 -0.11828 C -0.23472 -0.11481 -0.24305 -0.13379 -0.25642 -0.08402 C -0.25781 -0.07268 -0.26024 -0.0625 -0.26285 -0.05162 C -0.26424 0.05139 -0.24184 0.05857 -0.29028 0.0794 C -0.30781 0.07778 -0.31892 0.07986 -0.32899 0.06019 C -0.33437 0.03774 -0.33698 0.01482 -0.33854 -0.00856 C -0.33785 -0.01805 -0.33819 -0.05532 -0.33212 -0.07106 C -0.31476 -0.11643 -0.27621 -0.14398 -0.23854 -0.14421 C -0.05851 -0.1456 0.1217 -0.1456 0.30174 -0.14629 C 0.33386 -0.15509 0.36076 -0.18101 0.38073 -0.21504 C 0.38976 -0.23032 0.39861 -0.24328 0.4033 -0.2625 C 0.40035 -0.31018 0.40365 -0.31967 0.38559 -0.35277 C 0.3783 -0.36597 0.37396 -0.37291 0.36146 -0.37847 C 0.35382 -0.38865 0.33854 -0.39976 0.32743 -0.4 C 0.23976 -0.40139 0.15226 -0.40162 0.06458 -0.40231 C 0.0592 -0.40254 0.02813 -0.40324 0.01615 -0.40648 C -0.02274 -0.41689 -0.05989 -0.43865 -0.09514 -0.4625 C -0.10139 -0.46666 -0.10903 -0.47384 -0.11285 -0.48171 C -0.12014 -0.49652 -0.11562 -0.49305 -0.12413 -0.49676 C -0.12743 -0.49606 -0.13073 -0.49606 -0.13385 -0.49467 C -0.14149 -0.49143 -0.14635 -0.47916 -0.15312 -0.47314 C -0.16059 -0.4581 -0.15625 -0.46296 -0.16441 -0.45601 C -0.17135 -0.44189 -0.17674 -0.42685 -0.18055 -0.41088 C -0.18281 -0.38078 -0.18385 -0.35092 -0.18385 -0.3206 " pathEditMode="relative" ptsTypes="ffffffffffffffffffffffffffffffffffffffffffffffA">
                                      <p:cBhvr>
                                        <p:cTn id="1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217 -1.58917E-6 C 0.06163 0.0007 0.10174 0.0007 0.14184 0.00208 C 0.15087 0.00231 0.15434 0.00764 0.16163 0.01272 C 0.17326 0.02082 0.18559 0.02753 0.19688 0.03655 C 0.20243 0.04118 0.20729 0.0465 0.21354 0.04927 C 0.22431 0.06454 0.21129 0.04742 0.22413 0.06015 C 0.2316 0.06732 0.23837 0.07981 0.24705 0.08374 C 0.25122 0.09253 0.25833 0.09762 0.26545 0.10086 C 0.26806 0.1034 0.27222 0.10895 0.27604 0.10733 C 0.28056 0.10548 0.28455 0.09207 0.2882 0.08813 C 0.29601 0.07958 0.29931 0.07911 0.30799 0.07518 C 0.33247 0.08652 0.34375 0.12677 0.36875 0.13532 C 0.38715 0.1529 0.42326 0.16262 0.44514 0.16748 C 0.47865 0.16678 0.51233 0.16748 0.54566 0.1654 C 0.55573 0.1647 0.56406 0.15452 0.57309 0.14828 C 0.59358 0.13394 0.60886 0.11219 0.62639 0.0923 C 0.64618 0.04673 0.65226 -0.0037 0.67066 -0.0495 C 0.67691 -0.06477 0.68507 -0.0842 0.6967 -0.09253 C 0.70382 -0.10826 0.6941 -0.08975 0.7059 -0.10317 C 0.71511 -0.11381 0.70087 -0.1071 0.71493 -0.11173 C 0.72136 -0.12537 0.71354 -0.11126 0.72726 -0.12468 C 0.72951 -0.12699 0.73108 -0.13069 0.73316 -0.13324 C 0.73472 -0.13486 0.73629 -0.13625 0.73767 -0.13763 C 0.73872 -0.14041 0.73941 -0.14365 0.7408 -0.14619 C 0.74201 -0.14874 0.74427 -0.15013 0.74549 -0.15267 C 0.74844 -0.15961 0.75 -0.16747 0.75313 -0.17441 C 0.75504 -0.18552 0.75799 -0.1957 0.76059 -0.20657 C 0.76337 -0.22947 0.76458 -0.24612 0.76545 -0.27111 C 0.7632 -0.31945 0.76406 -0.37104 0.74392 -0.41291 C 0.73802 -0.42493 0.73195 -0.44205 0.72396 -0.45154 C 0.7184 -0.45824 0.70261 -0.4601 0.70261 -0.45986 C 0.69427 -0.45894 0.68073 -0.45824 0.67222 -0.45385 C 0.64445 -0.43905 0.62535 -0.40481 0.60504 -0.37636 C 0.6033 -0.37381 0.60052 -0.37242 0.59896 -0.36988 C 0.58125 -0.34235 0.59757 -0.36086 0.58368 -0.34629 C 0.57899 -0.33218 0.58247 -0.34004 0.57153 -0.32477 C 0.56858 -0.32038 0.56719 -0.31413 0.56406 -0.30974 C 0.55955 -0.30326 0.55486 -0.29701 0.55052 -0.29054 C 0.54479 -0.2829 0.53715 -0.28013 0.53038 -0.27527 C 0.52743 -0.27596 0.52379 -0.27527 0.52136 -0.27758 C 0.51771 -0.28059 0.51736 -0.28776 0.51528 -0.29262 C 0.51372 -0.30465 0.5125 -0.31552 0.5092 -0.32685 C 0.50399 -0.3715 0.50556 -0.4136 0.50451 -0.4601 C 0.50399 -0.48138 0.50139 -0.50798 0.48924 -0.52278 C 0.48299 -0.53042 0.4757 -0.53181 0.46788 -0.53574 C 0.45486 -0.53481 0.44011 -0.53967 0.42847 -0.53134 C 0.41441 -0.5214 0.43576 -0.53227 0.41597 -0.52487 C 0.41302 -0.52371 0.40695 -0.5207 0.40695 -0.52047 C 0.39653 -0.51052 0.3842 -0.5059 0.37205 -0.49919 C 0.36354 -0.49433 0.35504 -0.48901 0.34618 -0.486 C 0.34045 -0.48184 0.33542 -0.48022 0.32934 -0.47744 C 0.29549 -0.4793 0.29566 -0.4712 0.27604 -0.4904 C 0.27205 -0.49456 0.26684 -0.49479 0.26233 -0.49664 C 0.2592 -0.49826 0.25313 -0.50127 0.25313 -0.50104 C 0.23681 -0.49618 0.2382 -0.49988 0.23507 -0.47953 C 0.23629 -0.4409 0.23576 -0.42956 0.25017 -0.39995 C 0.25243 -0.38746 0.25712 -0.37404 0.26233 -0.3634 C 0.26511 -0.35184 0.28993 -0.32246 0.29063 -0.31529 C 0.29462 -0.30511 0.29097 -0.30164 0.28594 -0.3028 " pathEditMode="relative" rAng="0" ptsTypes="fffffffffffffffffffffffffffffffffffffffffffffffffffffffffaf">
                                      <p:cBhvr>
                                        <p:cTn id="1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7187" y="-1862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382 -0.0037 C 0.00105 -0.01411 0.00365 -0.0081 -0.00434 -0.01666 C -0.01614 -0.02938 -0.02465 -0.04164 -0.03819 -0.04904 C -0.04722 -0.06107 -0.05746 -0.07194 -0.06718 -0.08328 C -0.07066 -0.08744 -0.07517 -0.08975 -0.07847 -0.09415 C -0.08958 -0.10895 -0.10069 -0.12746 -0.11389 -0.13926 C -0.12465 -0.14897 -0.13975 -0.14273 -0.1526 -0.14342 C -0.16076 -0.14666 -0.16597 -0.15059 -0.17361 -0.15429 C -0.1776 -0.15822 -0.19705 -0.17858 -0.19791 -0.1802 C -0.20243 -0.18853 -0.20833 -0.19524 -0.21232 -0.20379 C -0.22014 -0.22045 -0.21007 -0.20518 -0.22205 -0.22114 C -0.22656 -0.23363 -0.2309 -0.24636 -0.23333 -0.25977 C -0.23281 -0.29147 -0.246 -0.39556 -0.20104 -0.41013 C -0.19566 -0.40874 -0.1901 -0.40851 -0.18489 -0.40597 C -0.17934 -0.40319 -0.17552 -0.3914 -0.17048 -0.38654 C -0.16007 -0.36618 -0.15104 -0.34259 -0.13489 -0.32848 C -0.12986 -0.32408 -0.11927 -0.32339 -0.11389 -0.322 C -0.05729 -0.32408 -0.05729 -0.30719 -0.03003 -0.34351 C -0.02205 -0.35415 -0.01718 -0.36803 -0.01076 -0.38006 C -0.00711 -0.38677 -0.00225 -0.39232 0.00052 -0.39949 C 0.00295 -0.40574 0.00434 -0.41268 0.00695 -0.41869 C 0.00938 -0.42401 0.01511 -0.43396 0.01511 -0.43373 C 0.01754 -0.44344 0.02153 -0.45061 0.02483 -0.45964 C 0.02952 -0.47213 0.03212 -0.48809 0.0408 -0.49642 C 0.04844 -0.51608 0.05955 -0.53134 0.07153 -0.54592 C 0.08716 -0.56489 0.07691 -0.55702 0.08924 -0.56512 C 0.09514 -0.57668 0.10365 -0.58455 0.11355 -0.58871 C 0.11927 -0.59426 0.12483 -0.59542 0.13125 -0.59958 C 0.15261 -0.61346 0.17066 -0.6167 0.1941 -0.61878 C 0.30486 -0.61809 0.41563 -0.61878 0.52639 -0.6167 C 0.52986 -0.6167 0.53611 -0.61254 0.53611 -0.61231 C 0.54618 -0.60305 0.54705 -0.58918 0.54896 -0.57368 C 0.54792 -0.55008 0.55209 -0.53204 0.53438 -0.52441 C 0.52761 -0.51816 0.52014 -0.51608 0.51181 -0.51585 C 0.44948 -0.51446 0.38716 -0.51423 0.32483 -0.51353 C 0.31355 -0.50868 0.31823 -0.51099 0.31025 -0.50706 C 0.3073 -0.50312 0.3033 -0.50035 0.30052 -0.49642 C 0.29792 -0.49225 0.2941 -0.48323 0.2941 -0.483 C 0.29184 -0.47351 0.28872 -0.46357 0.28438 -0.45524 C 0.28056 -0.43974 0.28507 -0.45917 0.28125 -0.42748 C 0.28039 -0.42077 0.27639 -0.40805 0.27639 -0.40782 C 0.27587 -0.37659 0.28021 -0.34421 0.27483 -0.31344 C 0.27379 -0.30719 0.26441 -0.31228 0.26025 -0.31575 C 0.25747 -0.31807 0.25695 -0.32848 0.25695 -0.32825 " pathEditMode="relative" rAng="0" ptsTypes="fffffffffffffffffffffffffffffffffffffffffffA">
                                      <p:cBhvr>
                                        <p:cTn id="2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913" y="-3076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1.85185E-6 C -0.00833 -0.02199 -0.01944 -0.04097 -0.03229 -0.0581 C -0.03593 -0.06296 -0.04705 -0.07222 -0.05156 -0.07523 C -0.05468 -0.07731 -0.06128 -0.0794 -0.06128 -0.0794 C -0.0651 -0.0787 -0.06944 -0.08009 -0.07257 -0.07731 C -0.07586 -0.07454 -0.07916 -0.06435 -0.07916 -0.06435 C -0.08159 -0.04699 -0.0868 -0.02778 -0.09357 -0.01273 C -0.09444 -0.0081 -0.09548 0.00069 -0.09826 0.0044 C -0.10451 0.01273 -0.11128 0.01458 -0.11927 0.01736 C -0.16354 0.01551 -0.16041 0.01782 -0.18698 0.01088 C -0.20225 -0.00255 -0.21823 -0.01111 -0.23055 -0.03009 C -0.23507 -0.03704 -0.24357 -0.05162 -0.24357 -0.05162 C -0.24548 -0.06181 -0.25 -0.06782 -0.25312 -0.07731 C -0.25677 -0.08843 -0.25798 -0.09954 -0.26284 -0.10972 C -0.26684 -0.13148 -0.26059 -0.10162 -0.271 -0.13102 C -0.27361 -0.13866 -0.27847 -0.14468 -0.28073 -0.15255 C -0.28125 -0.15463 -0.28142 -0.15718 -0.28246 -0.15903 C -0.28489 -0.16343 -0.28906 -0.16574 -0.29184 -0.16991 C -0.29305 -0.17199 -0.29357 -0.175 -0.29514 -0.17639 C -0.29705 -0.17801 -0.29948 -0.17778 -0.30156 -0.17847 C -0.30208 -0.17639 -0.30243 -0.17407 -0.30312 -0.17199 C -0.30451 -0.16829 -0.30694 -0.16528 -0.30798 -0.16134 C -0.31111 -0.15 -0.31336 -0.13449 -0.31441 -0.12245 C -0.31684 -0.0963 -0.31771 -0.0456 -0.32899 -0.02361 C -0.32951 -0.02153 -0.33021 -0.01944 -0.33055 -0.01713 C -0.33125 -0.01296 -0.33142 -0.00833 -0.33229 -0.00417 C -0.33732 0.01806 -0.34896 0.02616 -0.36441 0.03009 C -0.39427 0.02546 -0.38524 0.02569 -0.40486 0.01944 C -0.42552 0.00532 -0.44253 -0.01181 -0.45972 -0.03218 C -0.46996 -0.04421 -0.47604 -0.04606 -0.48385 -0.06667 C -0.48593 -0.07245 -0.48767 -0.07847 -0.49027 -0.0838 C -0.49253 -0.08843 -0.496 -0.0919 -0.49826 -0.09676 C -0.50486 -0.11134 -0.50781 -0.12986 -0.51128 -0.14606 C -0.51527 -0.18981 -0.52291 -0.24143 -0.50642 -0.28171 C -0.49965 -0.29838 -0.48559 -0.31389 -0.47257 -0.32037 C -0.46632 -0.32361 -0.45312 -0.32685 -0.45312 -0.32685 C -0.43802 -0.32546 -0.42291 -0.32477 -0.40798 -0.32245 C -0.38576 -0.31921 -0.3651 -0.30324 -0.34514 -0.29236 C -0.33993 -0.28958 -0.33437 -0.28819 -0.32899 -0.28588 C -0.3243 -0.2838 -0.31909 -0.28194 -0.31441 -0.2794 C -0.29739 -0.26991 -0.28211 -0.26319 -0.26441 -0.25579 C -0.24843 -0.24907 -0.23368 -0.23912 -0.21771 -0.23218 C -0.18281 -0.23287 -0.14774 -0.23125 -0.11284 -0.23426 C -0.10121 -0.23518 -0.09618 -0.24236 -0.08698 -0.24722 C -0.08333 -0.24931 -0.07326 -0.25324 -0.06927 -0.25579 C -0.04288 -0.27315 -0.02239 -0.30718 -0.00312 -0.33542 C 0.00799 -0.35162 0.02049 -0.36759 0.03073 -0.38495 C 0.05191 -0.42106 0.03907 -0.40532 0.05973 -0.44514 C 0.07882 -0.48171 0.07084 -0.46343 0.08559 -0.50324 C 0.08993 -0.51481 0.09479 -0.52454 0.1 -0.53542 C 0.11042 -0.55741 0.10677 -0.56528 0.12743 -0.57199 C 0.1408 -0.56921 0.13889 -0.56759 0.14688 -0.55486 C 0.15955 -0.53472 0.16927 -0.51134 0.17431 -0.48588 C 0.17379 -0.47361 0.17344 -0.46134 0.17257 -0.44931 C 0.17205 -0.44282 0.1665 -0.43403 0.16459 -0.43009 C 0.15382 -0.4088 0.13664 -0.39653 0.11945 -0.38704 C 0.11337 -0.37893 0.11111 -0.37986 0.1033 -0.37639 C 0.09063 -0.35069 0.09358 -0.34977 0.09358 -0.31181 " pathEditMode="relative" ptsTypes="fffffffffffffffffffffffffffffffffffffffffffffffffffffffffA">
                                      <p:cBhvr>
                                        <p:cTn id="2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-7.40741E-7 C 0.00955 0.00463 0.00417 0.00903 0.00799 0.01921 C 0.0092 0.02245 0.01128 0.02523 0.01285 0.02801 C 0.01424 0.03356 0.01667 0.04329 0.01771 0.0493 C 0.01892 0.05648 0.02083 0.07106 0.02083 0.07106 C 0.02031 0.08102 0.02049 0.0912 0.01927 0.10116 C 0.01719 0.11829 -0.00313 0.12963 -0.01458 0.13333 C -0.03333 0.13148 -0.05712 0.1287 -0.07274 0.1118 C -0.08438 0.09907 -0.09236 0.07708 -0.1066 0.06898 C -0.11354 0.06505 -0.1217 0.06273 -0.12917 0.06042 C -0.16892 0.06227 -0.17448 0.05903 -0.2033 0.08171 C -0.21024 0.09514 -0.21545 0.1044 -0.22743 0.10972 C -0.26528 0.10347 -0.24358 0.11042 -0.26458 0.09259 C -0.27066 0.07268 -0.2776 0.05301 -0.28559 0.03449 C -0.28924 0.01134 -0.29375 -0.01158 -0.29844 -0.03449 C -0.29983 -0.05023 -0.30174 -0.06597 -0.3033 -0.08171 C -0.30278 -0.10903 -0.30712 -0.13796 -0.3 -0.16343 C -0.29722 -0.17315 -0.2842 -0.19051 -0.27743 -0.1956 C -0.27448 -0.19792 -0.26788 -0.2 -0.26788 -0.2 C -0.25417 -0.19352 -0.2566 -0.16968 -0.24201 -0.16343 C -0.23715 -0.15903 -0.23229 -0.15695 -0.22743 -0.15255 C -0.22049 -0.15324 -0.2132 -0.15208 -0.2066 -0.15486 C -0.20295 -0.15648 -0.19965 -0.17083 -0.19844 -0.17408 C -0.19271 -0.18935 -0.18802 -0.20255 -0.18559 -0.21921 C -0.18646 -0.26134 -0.18715 -0.29884 -0.19045 -0.33958 C -0.19028 -0.34722 -0.20885 -0.46111 -0.17274 -0.47292 C -0.16632 -0.48542 -0.17344 -0.47454 -0.16302 -0.48171 C -0.16059 -0.48333 -0.15903 -0.48658 -0.1566 -0.4882 C -0.15122 -0.49167 -0.14132 -0.49329 -0.13559 -0.49445 C -0.10816 -0.49398 0.01927 -0.52732 0.05469 -0.4537 C 0.0566 -0.44144 0.05955 -0.43195 0.05642 -0.41921 C 0.05156 -0.39977 0.05208 -0.40648 0.04514 -0.3956 C 0.02517 -0.36458 0.00555 -0.35972 -0.02431 -0.35695 C -0.03212 -0.3544 -0.03438 -0.35093 -0.03872 -0.3419 C -0.0382 -0.33542 -0.03785 -0.32894 -0.03715 -0.32245 C -0.03681 -0.32014 -0.03698 -0.31736 -0.03559 -0.31597 C -0.03056 -0.31111 -0.02639 -0.31181 -0.02101 -0.31181 " pathEditMode="relative" ptsTypes="ffffffffffffffffffffffffffffffffffffA">
                                      <p:cBhvr>
                                        <p:cTn id="31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467544" y="476672"/>
            <a:ext cx="425860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>
                <a:solidFill>
                  <a:srgbClr val="FF0000"/>
                </a:solidFill>
              </a:rPr>
              <a:t>Seřaď, jak jde správně za sebou.</a:t>
            </a:r>
          </a:p>
        </p:txBody>
      </p:sp>
    </p:spTree>
    <p:extLst>
      <p:ext uri="{BB962C8B-B14F-4D97-AF65-F5344CB8AC3E}">
        <p14:creationId xmlns:p14="http://schemas.microsoft.com/office/powerpoint/2010/main" xmlns="" val="5471181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Vlastní 1">
            <a:hlinkClick r:id="" action="ppaction://noaction" highlightClick="1"/>
          </p:cNvPr>
          <p:cNvSpPr/>
          <p:nvPr/>
        </p:nvSpPr>
        <p:spPr>
          <a:xfrm>
            <a:off x="-7127" y="0"/>
            <a:ext cx="9144000" cy="7073238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3" name="Skupina 2"/>
          <p:cNvGrpSpPr/>
          <p:nvPr/>
        </p:nvGrpSpPr>
        <p:grpSpPr>
          <a:xfrm>
            <a:off x="1835696" y="1812459"/>
            <a:ext cx="1478855" cy="1390005"/>
            <a:chOff x="2415721" y="213147"/>
            <a:chExt cx="1478855" cy="1390005"/>
          </a:xfrm>
        </p:grpSpPr>
        <p:pic>
          <p:nvPicPr>
            <p:cNvPr id="31" name="Picture 3" descr="C:\Users\pc\AppData\Local\Microsoft\Windows\Temporary Internet Files\Content.IE5\XWRTYRPH\MC900221097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415721" y="213147"/>
              <a:ext cx="1478855" cy="139000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1" name="TextovéPole 20"/>
            <p:cNvSpPr txBox="1"/>
            <p:nvPr/>
          </p:nvSpPr>
          <p:spPr>
            <a:xfrm>
              <a:off x="2711757" y="572929"/>
              <a:ext cx="886781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5400" b="1" dirty="0" smtClean="0"/>
                <a:t>11</a:t>
              </a:r>
              <a:endParaRPr lang="cs-CZ" sz="5400" b="1" dirty="0"/>
            </a:p>
          </p:txBody>
        </p:sp>
      </p:grpSp>
      <p:grpSp>
        <p:nvGrpSpPr>
          <p:cNvPr id="4" name="Skupina 8"/>
          <p:cNvGrpSpPr/>
          <p:nvPr/>
        </p:nvGrpSpPr>
        <p:grpSpPr>
          <a:xfrm>
            <a:off x="5931542" y="196146"/>
            <a:ext cx="1478855" cy="1390005"/>
            <a:chOff x="4124566" y="2100909"/>
            <a:chExt cx="1478855" cy="1390005"/>
          </a:xfrm>
        </p:grpSpPr>
        <p:pic>
          <p:nvPicPr>
            <p:cNvPr id="3075" name="Picture 3" descr="C:\Users\pc\AppData\Local\Microsoft\Windows\Temporary Internet Files\Content.IE5\XWRTYRPH\MC900221097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124566" y="2100909"/>
              <a:ext cx="1478855" cy="139000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2" name="TextovéPole 21"/>
            <p:cNvSpPr txBox="1"/>
            <p:nvPr/>
          </p:nvSpPr>
          <p:spPr>
            <a:xfrm>
              <a:off x="4420602" y="2370396"/>
              <a:ext cx="886781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5400" b="1" dirty="0" smtClean="0"/>
                <a:t>12</a:t>
              </a:r>
              <a:endParaRPr lang="cs-CZ" sz="5400" b="1" dirty="0"/>
            </a:p>
          </p:txBody>
        </p:sp>
      </p:grpSp>
      <p:grpSp>
        <p:nvGrpSpPr>
          <p:cNvPr id="5" name="Skupina 5"/>
          <p:cNvGrpSpPr/>
          <p:nvPr/>
        </p:nvGrpSpPr>
        <p:grpSpPr>
          <a:xfrm>
            <a:off x="3935267" y="2097294"/>
            <a:ext cx="1478855" cy="1390005"/>
            <a:chOff x="7092280" y="188640"/>
            <a:chExt cx="1478855" cy="1390005"/>
          </a:xfrm>
        </p:grpSpPr>
        <p:pic>
          <p:nvPicPr>
            <p:cNvPr id="28" name="Picture 3" descr="C:\Users\pc\AppData\Local\Microsoft\Windows\Temporary Internet Files\Content.IE5\XWRTYRPH\MC900221097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092280" y="188640"/>
              <a:ext cx="1478855" cy="139000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3" name="TextovéPole 32"/>
            <p:cNvSpPr txBox="1"/>
            <p:nvPr/>
          </p:nvSpPr>
          <p:spPr>
            <a:xfrm>
              <a:off x="7388316" y="572929"/>
              <a:ext cx="886781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5400" b="1" dirty="0" smtClean="0"/>
                <a:t>13</a:t>
              </a:r>
              <a:endParaRPr lang="cs-CZ" sz="5400" b="1" dirty="0"/>
            </a:p>
          </p:txBody>
        </p:sp>
      </p:grpSp>
      <p:grpSp>
        <p:nvGrpSpPr>
          <p:cNvPr id="6" name="Skupina 6"/>
          <p:cNvGrpSpPr/>
          <p:nvPr/>
        </p:nvGrpSpPr>
        <p:grpSpPr>
          <a:xfrm>
            <a:off x="5712979" y="1962930"/>
            <a:ext cx="1478855" cy="1390005"/>
            <a:chOff x="936866" y="2084383"/>
            <a:chExt cx="1478855" cy="1390005"/>
          </a:xfrm>
        </p:grpSpPr>
        <p:pic>
          <p:nvPicPr>
            <p:cNvPr id="24" name="Picture 3" descr="C:\Users\pc\AppData\Local\Microsoft\Windows\Temporary Internet Files\Content.IE5\XWRTYRPH\MC900221097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36866" y="2084383"/>
              <a:ext cx="1478855" cy="139000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4" name="TextovéPole 33"/>
            <p:cNvSpPr txBox="1"/>
            <p:nvPr/>
          </p:nvSpPr>
          <p:spPr>
            <a:xfrm>
              <a:off x="1232902" y="2404757"/>
              <a:ext cx="886781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5400" b="1" dirty="0" smtClean="0"/>
                <a:t>14</a:t>
              </a:r>
              <a:endParaRPr lang="cs-CZ" sz="5400" b="1" dirty="0"/>
            </a:p>
          </p:txBody>
        </p:sp>
      </p:grpSp>
      <p:grpSp>
        <p:nvGrpSpPr>
          <p:cNvPr id="7" name="Skupina 4"/>
          <p:cNvGrpSpPr/>
          <p:nvPr/>
        </p:nvGrpSpPr>
        <p:grpSpPr>
          <a:xfrm>
            <a:off x="4135320" y="332656"/>
            <a:ext cx="1478855" cy="1390005"/>
            <a:chOff x="5436497" y="248659"/>
            <a:chExt cx="1478855" cy="1390005"/>
          </a:xfrm>
        </p:grpSpPr>
        <p:pic>
          <p:nvPicPr>
            <p:cNvPr id="29" name="Picture 3" descr="C:\Users\pc\AppData\Local\Microsoft\Windows\Temporary Internet Files\Content.IE5\XWRTYRPH\MC900221097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436497" y="248659"/>
              <a:ext cx="1478855" cy="139000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5" name="TextovéPole 34"/>
            <p:cNvSpPr txBox="1"/>
            <p:nvPr/>
          </p:nvSpPr>
          <p:spPr>
            <a:xfrm>
              <a:off x="5732533" y="572929"/>
              <a:ext cx="886781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5400" b="1" dirty="0" smtClean="0"/>
                <a:t>15</a:t>
              </a:r>
              <a:endParaRPr lang="cs-CZ" sz="5400" b="1" dirty="0"/>
            </a:p>
          </p:txBody>
        </p:sp>
      </p:grpSp>
      <p:grpSp>
        <p:nvGrpSpPr>
          <p:cNvPr id="8" name="Skupina 10"/>
          <p:cNvGrpSpPr/>
          <p:nvPr/>
        </p:nvGrpSpPr>
        <p:grpSpPr>
          <a:xfrm>
            <a:off x="412415" y="788489"/>
            <a:ext cx="1478855" cy="1390005"/>
            <a:chOff x="7452320" y="2171420"/>
            <a:chExt cx="1478855" cy="1390005"/>
          </a:xfrm>
        </p:grpSpPr>
        <p:pic>
          <p:nvPicPr>
            <p:cNvPr id="25" name="Picture 3" descr="C:\Users\pc\AppData\Local\Microsoft\Windows\Temporary Internet Files\Content.IE5\XWRTYRPH\MC900221097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452320" y="2171420"/>
              <a:ext cx="1478855" cy="139000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6" name="TextovéPole 35"/>
            <p:cNvSpPr txBox="1"/>
            <p:nvPr/>
          </p:nvSpPr>
          <p:spPr>
            <a:xfrm>
              <a:off x="7695092" y="2456997"/>
              <a:ext cx="886781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5400" b="1" dirty="0" smtClean="0"/>
                <a:t>16</a:t>
              </a:r>
              <a:endParaRPr lang="cs-CZ" sz="5400" b="1" dirty="0"/>
            </a:p>
          </p:txBody>
        </p:sp>
      </p:grpSp>
      <p:grpSp>
        <p:nvGrpSpPr>
          <p:cNvPr id="9" name="Skupina 9"/>
          <p:cNvGrpSpPr/>
          <p:nvPr/>
        </p:nvGrpSpPr>
        <p:grpSpPr>
          <a:xfrm>
            <a:off x="7532332" y="1414066"/>
            <a:ext cx="1478855" cy="1390005"/>
            <a:chOff x="5788806" y="2318232"/>
            <a:chExt cx="1478855" cy="1390005"/>
          </a:xfrm>
        </p:grpSpPr>
        <p:pic>
          <p:nvPicPr>
            <p:cNvPr id="26" name="Picture 3" descr="C:\Users\pc\AppData\Local\Microsoft\Windows\Temporary Internet Files\Content.IE5\XWRTYRPH\MC900221097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788806" y="2318232"/>
              <a:ext cx="1478855" cy="139000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0" name="TextovéPole 39"/>
            <p:cNvSpPr txBox="1"/>
            <p:nvPr/>
          </p:nvSpPr>
          <p:spPr>
            <a:xfrm>
              <a:off x="6084842" y="2638769"/>
              <a:ext cx="886781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5400" b="1" dirty="0" smtClean="0"/>
                <a:t>10</a:t>
              </a:r>
              <a:endParaRPr lang="cs-CZ" sz="5400" b="1" dirty="0"/>
            </a:p>
          </p:txBody>
        </p:sp>
      </p:grpSp>
    </p:spTree>
    <p:extLst>
      <p:ext uri="{BB962C8B-B14F-4D97-AF65-F5344CB8AC3E}">
        <p14:creationId xmlns:p14="http://schemas.microsoft.com/office/powerpoint/2010/main" xmlns="" val="27774127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16632"/>
            <a:ext cx="8229600" cy="6110139"/>
          </a:xfrm>
        </p:spPr>
        <p:txBody>
          <a:bodyPr/>
          <a:lstStyle/>
          <a:p>
            <a:pPr marL="0" indent="0">
              <a:buNone/>
            </a:pPr>
            <a:r>
              <a:rPr lang="cs-CZ" b="1" dirty="0"/>
              <a:t>Zdroje a </a:t>
            </a:r>
            <a:r>
              <a:rPr lang="cs-CZ" b="1"/>
              <a:t>citace</a:t>
            </a:r>
            <a:r>
              <a:rPr lang="cs-CZ" b="1" smtClean="0"/>
              <a:t>: </a:t>
            </a:r>
            <a:r>
              <a:rPr lang="cs-CZ"/>
              <a:t>Microsoft Office - Klipart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826343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517</TotalTime>
  <Words>306</Words>
  <Application>Microsoft Office PowerPoint</Application>
  <PresentationFormat>Předvádění na obrazovce (4:3)</PresentationFormat>
  <Paragraphs>81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Řazení čísel do 16 - I. VY_32_INOVACE_4B_01 Číslo projektu: CZ.1.07/1.4.00/21.1101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VY_32_INOVACE_4B_01 Řazení čísel do 16 - I. Číslo projektu: CZ.1.07/1.5.00/34.1056</dc:title>
  <dc:creator>pc</dc:creator>
  <cp:lastModifiedBy>Pavla</cp:lastModifiedBy>
  <cp:revision>10</cp:revision>
  <dcterms:created xsi:type="dcterms:W3CDTF">2012-02-06T13:35:12Z</dcterms:created>
  <dcterms:modified xsi:type="dcterms:W3CDTF">2013-01-23T19:00:56Z</dcterms:modified>
</cp:coreProperties>
</file>