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1"/>
  </p:notes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  <p:sldId id="264" r:id="rId9"/>
    <p:sldId id="265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0193783-214D-4321-9D47-805F012B7B2C}" type="datetimeFigureOut">
              <a:rPr lang="cs-CZ" smtClean="0"/>
              <a:pPr/>
              <a:t>1.2.2013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3B45E12-8B58-4EC0-8ECC-2C063C4C54F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08903732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C8B69C7-AE32-4B5E-8CE1-E4D0590A554A}" type="slidenum">
              <a:rPr lang="cs-CZ" smtClean="0"/>
              <a:pPr/>
              <a:t>8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60022974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BE4C52-3F09-4BED-82B9-7FBBF7C66A68}" type="datetimeFigureOut">
              <a:rPr lang="cs-CZ" smtClean="0"/>
              <a:pPr/>
              <a:t>1.2.2013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078975-FD36-4A5B-8819-63EFDB07751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72559647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BE4C52-3F09-4BED-82B9-7FBBF7C66A68}" type="datetimeFigureOut">
              <a:rPr lang="cs-CZ" smtClean="0"/>
              <a:pPr/>
              <a:t>1.2.2013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078975-FD36-4A5B-8819-63EFDB07751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93852099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BE4C52-3F09-4BED-82B9-7FBBF7C66A68}" type="datetimeFigureOut">
              <a:rPr lang="cs-CZ" smtClean="0"/>
              <a:pPr/>
              <a:t>1.2.2013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078975-FD36-4A5B-8819-63EFDB07751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74488655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BE4C52-3F09-4BED-82B9-7FBBF7C66A68}" type="datetimeFigureOut">
              <a:rPr lang="cs-CZ" smtClean="0"/>
              <a:pPr/>
              <a:t>1.2.2013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078975-FD36-4A5B-8819-63EFDB07751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74773872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BE4C52-3F09-4BED-82B9-7FBBF7C66A68}" type="datetimeFigureOut">
              <a:rPr lang="cs-CZ" smtClean="0"/>
              <a:pPr/>
              <a:t>1.2.2013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078975-FD36-4A5B-8819-63EFDB07751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83620018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BE4C52-3F09-4BED-82B9-7FBBF7C66A68}" type="datetimeFigureOut">
              <a:rPr lang="cs-CZ" smtClean="0"/>
              <a:pPr/>
              <a:t>1.2.2013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078975-FD36-4A5B-8819-63EFDB07751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400254547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BE4C52-3F09-4BED-82B9-7FBBF7C66A68}" type="datetimeFigureOut">
              <a:rPr lang="cs-CZ" smtClean="0"/>
              <a:pPr/>
              <a:t>1.2.2013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078975-FD36-4A5B-8819-63EFDB07751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40239115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BE4C52-3F09-4BED-82B9-7FBBF7C66A68}" type="datetimeFigureOut">
              <a:rPr lang="cs-CZ" smtClean="0"/>
              <a:pPr/>
              <a:t>1.2.2013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078975-FD36-4A5B-8819-63EFDB07751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414845534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BE4C52-3F09-4BED-82B9-7FBBF7C66A68}" type="datetimeFigureOut">
              <a:rPr lang="cs-CZ" smtClean="0"/>
              <a:pPr/>
              <a:t>1.2.2013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078975-FD36-4A5B-8819-63EFDB07751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81656768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BE4C52-3F09-4BED-82B9-7FBBF7C66A68}" type="datetimeFigureOut">
              <a:rPr lang="cs-CZ" smtClean="0"/>
              <a:pPr/>
              <a:t>1.2.2013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078975-FD36-4A5B-8819-63EFDB07751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60907833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BE4C52-3F09-4BED-82B9-7FBBF7C66A68}" type="datetimeFigureOut">
              <a:rPr lang="cs-CZ" smtClean="0"/>
              <a:pPr/>
              <a:t>1.2.2013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078975-FD36-4A5B-8819-63EFDB07751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25438706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0BE4C52-3F09-4BED-82B9-7FBBF7C66A68}" type="datetimeFigureOut">
              <a:rPr lang="cs-CZ" smtClean="0"/>
              <a:pPr/>
              <a:t>1.2.2013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0078975-FD36-4A5B-8819-63EFDB07751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78168518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Pořadí čísel do 20 – I.</a:t>
            </a: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>VY_32_INOVACE_4B_08</a:t>
            </a:r>
            <a:r>
              <a:rPr lang="cs-CZ" sz="4000" dirty="0"/>
              <a:t/>
            </a:r>
            <a:br>
              <a:rPr lang="cs-CZ" sz="4000" dirty="0"/>
            </a:br>
            <a:r>
              <a:rPr lang="cs-CZ" sz="3100" dirty="0"/>
              <a:t>Číslo projektu: CZ.1.07/1.4.00/21.1101</a:t>
            </a: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/>
              <a:t>Sada </a:t>
            </a:r>
            <a:r>
              <a:rPr lang="cs-CZ" dirty="0" smtClean="0"/>
              <a:t>2</a:t>
            </a:r>
            <a:endParaRPr lang="cs-CZ" dirty="0"/>
          </a:p>
          <a:p>
            <a:r>
              <a:rPr lang="cs-CZ" dirty="0" smtClean="0"/>
              <a:t>Matematika</a:t>
            </a:r>
          </a:p>
          <a:p>
            <a:r>
              <a:rPr lang="cs-CZ" dirty="0" smtClean="0"/>
              <a:t>MŠ</a:t>
            </a:r>
            <a:r>
              <a:rPr lang="cs-CZ" dirty="0"/>
              <a:t>, ZŠ a </a:t>
            </a:r>
            <a:r>
              <a:rPr lang="cs-CZ" dirty="0" err="1"/>
              <a:t>PrŠ</a:t>
            </a:r>
            <a:r>
              <a:rPr lang="cs-CZ" dirty="0"/>
              <a:t> Trhové Sviny</a:t>
            </a:r>
          </a:p>
          <a:p>
            <a:endParaRPr lang="cs-CZ" dirty="0"/>
          </a:p>
          <a:p>
            <a:endParaRPr lang="cs-CZ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600" y="332656"/>
            <a:ext cx="6984641" cy="152777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="" xmlns:p14="http://schemas.microsoft.com/office/powerpoint/2010/main" val="16161278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60648"/>
            <a:ext cx="8229600" cy="5865515"/>
          </a:xfrm>
        </p:spPr>
        <p:txBody>
          <a:bodyPr>
            <a:normAutofit fontScale="70000" lnSpcReduction="20000"/>
          </a:bodyPr>
          <a:lstStyle/>
          <a:p>
            <a:pPr marL="0" indent="0">
              <a:buNone/>
            </a:pPr>
            <a:r>
              <a:rPr lang="cs-CZ" b="1" dirty="0" smtClean="0"/>
              <a:t>Anotace: </a:t>
            </a:r>
            <a:r>
              <a:rPr lang="cs-CZ" dirty="0" smtClean="0"/>
              <a:t>Tento materiál slouží k upevňování a procvičování učiva.        V prvním úkole žáci přetahují čísla ve správném pořadí. V druhém úkole je skládají do řádků přetahováním v číselném sledu. Další stránka je interaktivní. Žáci nejprve řeknou číselnou řadu, poté přiřazují </a:t>
            </a:r>
            <a:r>
              <a:rPr lang="cs-CZ" dirty="0" smtClean="0"/>
              <a:t>                          do </a:t>
            </a:r>
            <a:r>
              <a:rPr lang="cs-CZ" dirty="0" smtClean="0"/>
              <a:t>správných rámečků. Pokud na číslo kliknou, mají možnost okamžité kontroly – číslo přiletí na dané místo. Zde je nutné přejít </a:t>
            </a:r>
            <a:r>
              <a:rPr lang="cs-CZ" dirty="0" smtClean="0"/>
              <a:t>                                 do </a:t>
            </a:r>
            <a:r>
              <a:rPr lang="cs-CZ" dirty="0" smtClean="0"/>
              <a:t>prezentace. V posledním úkole žáci skládají čísla ve správném pořadí pomocí přetahování. </a:t>
            </a:r>
          </a:p>
          <a:p>
            <a:pPr marL="0" indent="0">
              <a:buNone/>
            </a:pPr>
            <a:r>
              <a:rPr lang="cs-CZ" b="1" dirty="0" smtClean="0"/>
              <a:t>Délka trvání práce s tímto materiálem: </a:t>
            </a:r>
            <a:r>
              <a:rPr lang="cs-CZ" dirty="0" smtClean="0"/>
              <a:t>Zhruba 25 minut</a:t>
            </a:r>
          </a:p>
          <a:p>
            <a:pPr marL="0" indent="0">
              <a:buNone/>
            </a:pPr>
            <a:r>
              <a:rPr lang="cs-CZ" b="1" dirty="0" smtClean="0"/>
              <a:t>Autor</a:t>
            </a:r>
            <a:r>
              <a:rPr lang="cs-CZ" b="1" dirty="0"/>
              <a:t>:</a:t>
            </a:r>
            <a:r>
              <a:rPr lang="cs-CZ" dirty="0"/>
              <a:t> Daniela </a:t>
            </a:r>
            <a:r>
              <a:rPr lang="cs-CZ" dirty="0" err="1"/>
              <a:t>Tájková</a:t>
            </a:r>
            <a:endParaRPr lang="cs-CZ" dirty="0"/>
          </a:p>
          <a:p>
            <a:pPr marL="0" indent="0">
              <a:buNone/>
            </a:pPr>
            <a:r>
              <a:rPr lang="cs-CZ" b="1" dirty="0"/>
              <a:t>Datum </a:t>
            </a:r>
            <a:r>
              <a:rPr lang="cs-CZ" b="1" dirty="0" smtClean="0"/>
              <a:t>vytvoření: </a:t>
            </a:r>
            <a:r>
              <a:rPr lang="cs-CZ" dirty="0" smtClean="0"/>
              <a:t>Březen 2012</a:t>
            </a:r>
          </a:p>
          <a:p>
            <a:pPr marL="0" indent="0">
              <a:buNone/>
            </a:pPr>
            <a:r>
              <a:rPr lang="cs-CZ" b="1" dirty="0" smtClean="0"/>
              <a:t>Speciální </a:t>
            </a:r>
            <a:r>
              <a:rPr lang="cs-CZ" b="1" dirty="0"/>
              <a:t>vzdělávací potřeby: </a:t>
            </a:r>
            <a:r>
              <a:rPr lang="cs-CZ" dirty="0"/>
              <a:t>ADHD, autismus, MP.</a:t>
            </a:r>
          </a:p>
          <a:p>
            <a:pPr marL="0" indent="0">
              <a:buNone/>
            </a:pPr>
            <a:r>
              <a:rPr lang="cs-CZ" b="1" dirty="0"/>
              <a:t>Vzdělávací obor: </a:t>
            </a:r>
            <a:r>
              <a:rPr lang="cs-CZ" dirty="0" smtClean="0"/>
              <a:t>Matematika</a:t>
            </a:r>
          </a:p>
          <a:p>
            <a:pPr marL="0" indent="0">
              <a:buNone/>
            </a:pPr>
            <a:r>
              <a:rPr lang="cs-CZ" b="1" dirty="0" smtClean="0"/>
              <a:t>Druh </a:t>
            </a:r>
            <a:r>
              <a:rPr lang="cs-CZ" b="1" dirty="0"/>
              <a:t>učebního materiálu:</a:t>
            </a:r>
            <a:r>
              <a:rPr lang="cs-CZ" dirty="0"/>
              <a:t> Interaktivní DUM</a:t>
            </a:r>
          </a:p>
          <a:p>
            <a:pPr marL="0" indent="0">
              <a:buNone/>
            </a:pPr>
            <a:r>
              <a:rPr lang="cs-CZ" b="1" dirty="0" smtClean="0"/>
              <a:t>Inovace:</a:t>
            </a:r>
            <a:r>
              <a:rPr lang="cs-CZ" dirty="0" smtClean="0"/>
              <a:t> Rukopisné poznámky v rámci nového softwaru Microsoft 2010</a:t>
            </a:r>
          </a:p>
          <a:p>
            <a:pPr marL="0" indent="0">
              <a:buNone/>
            </a:pPr>
            <a:r>
              <a:rPr lang="cs-CZ" b="1" dirty="0" smtClean="0"/>
              <a:t>Cílová </a:t>
            </a:r>
            <a:r>
              <a:rPr lang="cs-CZ" b="1" dirty="0"/>
              <a:t>skupina: </a:t>
            </a:r>
            <a:r>
              <a:rPr lang="cs-CZ" dirty="0" smtClean="0"/>
              <a:t>Žák (s autismem, lehkou MR</a:t>
            </a:r>
            <a:r>
              <a:rPr lang="cs-CZ" dirty="0"/>
              <a:t>).</a:t>
            </a:r>
          </a:p>
          <a:p>
            <a:pPr marL="0" indent="0">
              <a:buNone/>
            </a:pPr>
            <a:r>
              <a:rPr lang="cs-CZ" b="1" dirty="0"/>
              <a:t>Stupeň a typ vzdělávání: </a:t>
            </a:r>
            <a:r>
              <a:rPr lang="cs-CZ" dirty="0"/>
              <a:t>ZŠ </a:t>
            </a:r>
            <a:r>
              <a:rPr lang="cs-CZ" dirty="0" smtClean="0"/>
              <a:t>praktická, </a:t>
            </a:r>
            <a:r>
              <a:rPr lang="cs-CZ" dirty="0"/>
              <a:t>1.stupeň, </a:t>
            </a:r>
            <a:r>
              <a:rPr lang="cs-CZ" dirty="0" smtClean="0"/>
              <a:t>3. ročník.</a:t>
            </a:r>
            <a:endParaRPr lang="cs-CZ" dirty="0"/>
          </a:p>
          <a:p>
            <a:pPr marL="0" indent="0">
              <a:buNone/>
            </a:pPr>
            <a:r>
              <a:rPr lang="cs-CZ" b="1" dirty="0"/>
              <a:t>Věková skupina: </a:t>
            </a:r>
            <a:r>
              <a:rPr lang="cs-CZ" dirty="0" smtClean="0"/>
              <a:t>8 – 9 let</a:t>
            </a:r>
            <a:r>
              <a:rPr lang="cs-CZ" dirty="0"/>
              <a:t>.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10022907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5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lačítko akce: Vlastní 2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5" name="Skupina 4"/>
          <p:cNvGrpSpPr/>
          <p:nvPr/>
        </p:nvGrpSpPr>
        <p:grpSpPr>
          <a:xfrm>
            <a:off x="2831084" y="1295582"/>
            <a:ext cx="1361333" cy="1981700"/>
            <a:chOff x="4642418" y="1437456"/>
            <a:chExt cx="1361333" cy="1981700"/>
          </a:xfrm>
        </p:grpSpPr>
        <p:pic>
          <p:nvPicPr>
            <p:cNvPr id="16" name="Picture 6" descr="C:\Users\pc\AppData\Local\Microsoft\Windows\Temporary Internet Files\Content.IE5\YNWDX9XP\MC900412416[1].wmf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=""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642418" y="1437456"/>
              <a:ext cx="1361333" cy="1981700"/>
            </a:xfrm>
            <a:prstGeom prst="rect">
              <a:avLst/>
            </a:prstGeom>
            <a:noFill/>
            <a:extLst>
              <a:ext uri="{909E8E84-426E-40DD-AFC4-6F175D3DCCD1}">
                <a14:hiddenFill xmlns=""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8" name="TextovéPole 7"/>
            <p:cNvSpPr txBox="1"/>
            <p:nvPr/>
          </p:nvSpPr>
          <p:spPr>
            <a:xfrm>
              <a:off x="5148064" y="1509464"/>
              <a:ext cx="755335" cy="76944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400" b="1" dirty="0" smtClean="0">
                  <a:solidFill>
                    <a:srgbClr val="0070C0"/>
                  </a:solidFill>
                </a:rPr>
                <a:t>18</a:t>
              </a:r>
              <a:endParaRPr lang="cs-CZ" sz="4400" b="1" dirty="0">
                <a:solidFill>
                  <a:srgbClr val="0070C0"/>
                </a:solidFill>
              </a:endParaRPr>
            </a:p>
          </p:txBody>
        </p:sp>
      </p:grpSp>
      <p:grpSp>
        <p:nvGrpSpPr>
          <p:cNvPr id="6" name="Skupina 5"/>
          <p:cNvGrpSpPr/>
          <p:nvPr/>
        </p:nvGrpSpPr>
        <p:grpSpPr>
          <a:xfrm>
            <a:off x="5785036" y="1122512"/>
            <a:ext cx="1361333" cy="1981700"/>
            <a:chOff x="6376185" y="777969"/>
            <a:chExt cx="1361333" cy="1981700"/>
          </a:xfrm>
        </p:grpSpPr>
        <p:pic>
          <p:nvPicPr>
            <p:cNvPr id="17" name="Picture 6" descr="C:\Users\pc\AppData\Local\Microsoft\Windows\Temporary Internet Files\Content.IE5\YNWDX9XP\MC900412416[1].wmf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=""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376185" y="777969"/>
              <a:ext cx="1361333" cy="1981700"/>
            </a:xfrm>
            <a:prstGeom prst="rect">
              <a:avLst/>
            </a:prstGeom>
            <a:noFill/>
            <a:extLst>
              <a:ext uri="{909E8E84-426E-40DD-AFC4-6F175D3DCCD1}">
                <a14:hiddenFill xmlns=""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9" name="TextovéPole 8"/>
            <p:cNvSpPr txBox="1"/>
            <p:nvPr/>
          </p:nvSpPr>
          <p:spPr>
            <a:xfrm>
              <a:off x="6805865" y="1018468"/>
              <a:ext cx="755335" cy="76944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400" b="1" dirty="0" smtClean="0">
                  <a:solidFill>
                    <a:srgbClr val="0070C0"/>
                  </a:solidFill>
                </a:rPr>
                <a:t>19</a:t>
              </a:r>
              <a:endParaRPr lang="cs-CZ" sz="4400" b="1" dirty="0">
                <a:solidFill>
                  <a:srgbClr val="0070C0"/>
                </a:solidFill>
              </a:endParaRPr>
            </a:p>
          </p:txBody>
        </p:sp>
      </p:grpSp>
      <p:grpSp>
        <p:nvGrpSpPr>
          <p:cNvPr id="7" name="Skupina 6"/>
          <p:cNvGrpSpPr/>
          <p:nvPr/>
        </p:nvGrpSpPr>
        <p:grpSpPr>
          <a:xfrm>
            <a:off x="7380312" y="1146181"/>
            <a:ext cx="1361333" cy="1981700"/>
            <a:chOff x="7583005" y="1372701"/>
            <a:chExt cx="1361333" cy="1981700"/>
          </a:xfrm>
        </p:grpSpPr>
        <p:pic>
          <p:nvPicPr>
            <p:cNvPr id="18" name="Picture 6" descr="C:\Users\pc\AppData\Local\Microsoft\Windows\Temporary Internet Files\Content.IE5\YNWDX9XP\MC900412416[1].wmf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=""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7583005" y="1372701"/>
              <a:ext cx="1361333" cy="1981700"/>
            </a:xfrm>
            <a:prstGeom prst="rect">
              <a:avLst/>
            </a:prstGeom>
            <a:noFill/>
            <a:extLst>
              <a:ext uri="{909E8E84-426E-40DD-AFC4-6F175D3DCCD1}">
                <a14:hiddenFill xmlns=""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10" name="TextovéPole 9"/>
            <p:cNvSpPr txBox="1"/>
            <p:nvPr/>
          </p:nvSpPr>
          <p:spPr>
            <a:xfrm>
              <a:off x="8019977" y="1622122"/>
              <a:ext cx="755335" cy="76944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400" b="1" dirty="0" smtClean="0">
                  <a:solidFill>
                    <a:srgbClr val="0070C0"/>
                  </a:solidFill>
                </a:rPr>
                <a:t>20</a:t>
              </a:r>
              <a:endParaRPr lang="cs-CZ" sz="4400" b="1" dirty="0">
                <a:solidFill>
                  <a:srgbClr val="0070C0"/>
                </a:solidFill>
              </a:endParaRPr>
            </a:p>
          </p:txBody>
        </p:sp>
      </p:grpSp>
      <p:grpSp>
        <p:nvGrpSpPr>
          <p:cNvPr id="4" name="Skupina 3"/>
          <p:cNvGrpSpPr/>
          <p:nvPr/>
        </p:nvGrpSpPr>
        <p:grpSpPr>
          <a:xfrm>
            <a:off x="1648503" y="1234507"/>
            <a:ext cx="1361333" cy="1981700"/>
            <a:chOff x="3311620" y="1365448"/>
            <a:chExt cx="1361333" cy="1981700"/>
          </a:xfrm>
        </p:grpSpPr>
        <p:pic>
          <p:nvPicPr>
            <p:cNvPr id="15" name="Picture 6" descr="C:\Users\pc\AppData\Local\Microsoft\Windows\Temporary Internet Files\Content.IE5\YNWDX9XP\MC900412416[1].wmf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=""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311620" y="1365448"/>
              <a:ext cx="1361333" cy="1981700"/>
            </a:xfrm>
            <a:prstGeom prst="rect">
              <a:avLst/>
            </a:prstGeom>
            <a:noFill/>
            <a:extLst>
              <a:ext uri="{909E8E84-426E-40DD-AFC4-6F175D3DCCD1}">
                <a14:hiddenFill xmlns=""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11" name="TextovéPole 10"/>
            <p:cNvSpPr txBox="1"/>
            <p:nvPr/>
          </p:nvSpPr>
          <p:spPr>
            <a:xfrm>
              <a:off x="3779912" y="1595839"/>
              <a:ext cx="755335" cy="76944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400" b="1" dirty="0" smtClean="0">
                  <a:solidFill>
                    <a:srgbClr val="0070C0"/>
                  </a:solidFill>
                </a:rPr>
                <a:t>17</a:t>
              </a:r>
              <a:endParaRPr lang="cs-CZ" sz="4400" b="1" dirty="0">
                <a:solidFill>
                  <a:srgbClr val="0070C0"/>
                </a:solidFill>
              </a:endParaRPr>
            </a:p>
          </p:txBody>
        </p:sp>
      </p:grpSp>
      <p:grpSp>
        <p:nvGrpSpPr>
          <p:cNvPr id="2" name="Skupina 1"/>
          <p:cNvGrpSpPr/>
          <p:nvPr/>
        </p:nvGrpSpPr>
        <p:grpSpPr>
          <a:xfrm>
            <a:off x="364267" y="1266734"/>
            <a:ext cx="1361333" cy="1981700"/>
            <a:chOff x="285186" y="1288055"/>
            <a:chExt cx="1361333" cy="1981700"/>
          </a:xfrm>
        </p:grpSpPr>
        <p:pic>
          <p:nvPicPr>
            <p:cNvPr id="2054" name="Picture 6" descr="C:\Users\pc\AppData\Local\Microsoft\Windows\Temporary Internet Files\Content.IE5\YNWDX9XP\MC900412416[1].wmf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=""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85186" y="1288055"/>
              <a:ext cx="1361333" cy="1981700"/>
            </a:xfrm>
            <a:prstGeom prst="rect">
              <a:avLst/>
            </a:prstGeom>
            <a:noFill/>
            <a:extLst>
              <a:ext uri="{909E8E84-426E-40DD-AFC4-6F175D3DCCD1}">
                <a14:hiddenFill xmlns=""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12" name="TextovéPole 11"/>
            <p:cNvSpPr txBox="1"/>
            <p:nvPr/>
          </p:nvSpPr>
          <p:spPr>
            <a:xfrm>
              <a:off x="755576" y="1538312"/>
              <a:ext cx="755335" cy="76944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400" b="1" dirty="0" smtClean="0">
                  <a:solidFill>
                    <a:srgbClr val="0070C0"/>
                  </a:solidFill>
                </a:rPr>
                <a:t>15</a:t>
              </a:r>
              <a:endParaRPr lang="cs-CZ" sz="4400" b="1" dirty="0">
                <a:solidFill>
                  <a:srgbClr val="0070C0"/>
                </a:solidFill>
              </a:endParaRPr>
            </a:p>
          </p:txBody>
        </p:sp>
      </p:grpSp>
      <p:sp>
        <p:nvSpPr>
          <p:cNvPr id="20" name="TextovéPole 19"/>
          <p:cNvSpPr txBox="1"/>
          <p:nvPr/>
        </p:nvSpPr>
        <p:spPr>
          <a:xfrm>
            <a:off x="386879" y="332656"/>
            <a:ext cx="580255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Seřaď srdíčka podle velikosti čísel. Začni nejmenším číslem.</a:t>
            </a:r>
            <a:endParaRPr lang="cs-CZ" b="1" dirty="0"/>
          </a:p>
        </p:txBody>
      </p:sp>
      <p:grpSp>
        <p:nvGrpSpPr>
          <p:cNvPr id="22" name="Skupina 21"/>
          <p:cNvGrpSpPr/>
          <p:nvPr/>
        </p:nvGrpSpPr>
        <p:grpSpPr>
          <a:xfrm>
            <a:off x="4241418" y="1213255"/>
            <a:ext cx="1361333" cy="1981700"/>
            <a:chOff x="4139952" y="2996952"/>
            <a:chExt cx="1361333" cy="1981700"/>
          </a:xfrm>
        </p:grpSpPr>
        <p:pic>
          <p:nvPicPr>
            <p:cNvPr id="21" name="Picture 6" descr="C:\Users\pc\AppData\Local\Microsoft\Windows\Temporary Internet Files\Content.IE5\YNWDX9XP\MC900412416[1].wmf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=""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139952" y="2996952"/>
              <a:ext cx="1361333" cy="1981700"/>
            </a:xfrm>
            <a:prstGeom prst="rect">
              <a:avLst/>
            </a:prstGeom>
            <a:noFill/>
            <a:extLst>
              <a:ext uri="{909E8E84-426E-40DD-AFC4-6F175D3DCCD1}">
                <a14:hiddenFill xmlns=""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13" name="TextovéPole 12"/>
            <p:cNvSpPr txBox="1"/>
            <p:nvPr/>
          </p:nvSpPr>
          <p:spPr>
            <a:xfrm>
              <a:off x="4545020" y="3269755"/>
              <a:ext cx="755335" cy="76944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400" b="1" dirty="0" smtClean="0">
                  <a:solidFill>
                    <a:srgbClr val="0070C0"/>
                  </a:solidFill>
                </a:rPr>
                <a:t>16</a:t>
              </a:r>
              <a:endParaRPr lang="cs-CZ" sz="4400" b="1" dirty="0">
                <a:solidFill>
                  <a:srgbClr val="0070C0"/>
                </a:solidFill>
              </a:endParaRPr>
            </a:p>
          </p:txBody>
        </p:sp>
      </p:grpSp>
      <p:cxnSp>
        <p:nvCxnSpPr>
          <p:cNvPr id="14" name="Přímá spojnice 13"/>
          <p:cNvCxnSpPr/>
          <p:nvPr/>
        </p:nvCxnSpPr>
        <p:spPr>
          <a:xfrm>
            <a:off x="0" y="3573016"/>
            <a:ext cx="9144000" cy="0"/>
          </a:xfrm>
          <a:prstGeom prst="line">
            <a:avLst/>
          </a:prstGeom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="" xmlns:p14="http://schemas.microsoft.com/office/powerpoint/2010/main" val="36219433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0" y="764704"/>
            <a:ext cx="918155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Seřaď čísla podle toho, jak jdou za sebou. Začni vždy nejmenším číslem.</a:t>
            </a:r>
            <a:endParaRPr lang="cs-CZ" sz="2400" b="1" dirty="0"/>
          </a:p>
        </p:txBody>
      </p:sp>
    </p:spTree>
    <p:extLst>
      <p:ext uri="{BB962C8B-B14F-4D97-AF65-F5344CB8AC3E}">
        <p14:creationId xmlns="" xmlns:p14="http://schemas.microsoft.com/office/powerpoint/2010/main" val="17683462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Tlačítko akce: Vlastní 18">
            <a:hlinkClick r:id="" action="ppaction://noaction" highlightClick="1"/>
          </p:cNvPr>
          <p:cNvSpPr/>
          <p:nvPr/>
        </p:nvSpPr>
        <p:spPr>
          <a:xfrm>
            <a:off x="1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35" name="Přímá spojnice 34"/>
          <p:cNvCxnSpPr/>
          <p:nvPr/>
        </p:nvCxnSpPr>
        <p:spPr>
          <a:xfrm>
            <a:off x="-57636" y="1412776"/>
            <a:ext cx="920163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7" name="Přímá spojnice 36"/>
          <p:cNvCxnSpPr/>
          <p:nvPr/>
        </p:nvCxnSpPr>
        <p:spPr>
          <a:xfrm flipV="1">
            <a:off x="22637" y="2780928"/>
            <a:ext cx="9168109" cy="3600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9" name="Přímá spojnice 38"/>
          <p:cNvCxnSpPr/>
          <p:nvPr/>
        </p:nvCxnSpPr>
        <p:spPr>
          <a:xfrm>
            <a:off x="0" y="4197497"/>
            <a:ext cx="914400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1" name="Přímá spojnice 40"/>
          <p:cNvCxnSpPr/>
          <p:nvPr/>
        </p:nvCxnSpPr>
        <p:spPr>
          <a:xfrm flipV="1">
            <a:off x="22637" y="5512703"/>
            <a:ext cx="9086364" cy="1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3" name="Přímá spojnice 42"/>
          <p:cNvCxnSpPr/>
          <p:nvPr/>
        </p:nvCxnSpPr>
        <p:spPr>
          <a:xfrm>
            <a:off x="4860032" y="0"/>
            <a:ext cx="0" cy="685800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4" name="TextovéPole 43"/>
          <p:cNvSpPr txBox="1"/>
          <p:nvPr/>
        </p:nvSpPr>
        <p:spPr>
          <a:xfrm>
            <a:off x="6198321" y="2936394"/>
            <a:ext cx="184731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sz="4800" b="1" dirty="0"/>
          </a:p>
        </p:txBody>
      </p:sp>
      <p:grpSp>
        <p:nvGrpSpPr>
          <p:cNvPr id="5" name="Skupina 4"/>
          <p:cNvGrpSpPr/>
          <p:nvPr/>
        </p:nvGrpSpPr>
        <p:grpSpPr>
          <a:xfrm>
            <a:off x="1223388" y="116632"/>
            <a:ext cx="1008112" cy="1008112"/>
            <a:chOff x="1223388" y="116632"/>
            <a:chExt cx="1008112" cy="1008112"/>
          </a:xfrm>
        </p:grpSpPr>
        <p:sp>
          <p:nvSpPr>
            <p:cNvPr id="32" name="Ovál 31"/>
            <p:cNvSpPr/>
            <p:nvPr/>
          </p:nvSpPr>
          <p:spPr>
            <a:xfrm>
              <a:off x="1223388" y="116632"/>
              <a:ext cx="1008112" cy="1008112"/>
            </a:xfrm>
            <a:prstGeom prst="ellipse">
              <a:avLst/>
            </a:prstGeom>
            <a:solidFill>
              <a:srgbClr val="FFFF00"/>
            </a:solidFill>
            <a:ln>
              <a:solidFill>
                <a:srgbClr val="FFFF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5" name="TextovéPole 44"/>
            <p:cNvSpPr txBox="1"/>
            <p:nvPr/>
          </p:nvSpPr>
          <p:spPr>
            <a:xfrm>
              <a:off x="1322525" y="205189"/>
              <a:ext cx="809837" cy="83099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800" b="1" dirty="0" smtClean="0"/>
                <a:t>16</a:t>
              </a:r>
              <a:endParaRPr lang="cs-CZ" sz="4800" b="1" dirty="0"/>
            </a:p>
          </p:txBody>
        </p:sp>
      </p:grpSp>
      <p:grpSp>
        <p:nvGrpSpPr>
          <p:cNvPr id="36" name="Skupina 35"/>
          <p:cNvGrpSpPr/>
          <p:nvPr/>
        </p:nvGrpSpPr>
        <p:grpSpPr>
          <a:xfrm>
            <a:off x="174640" y="3068960"/>
            <a:ext cx="1008112" cy="1008112"/>
            <a:chOff x="174640" y="3068960"/>
            <a:chExt cx="1008112" cy="1008112"/>
          </a:xfrm>
        </p:grpSpPr>
        <p:sp>
          <p:nvSpPr>
            <p:cNvPr id="24" name="Ovál 23"/>
            <p:cNvSpPr/>
            <p:nvPr/>
          </p:nvSpPr>
          <p:spPr>
            <a:xfrm>
              <a:off x="174640" y="3068960"/>
              <a:ext cx="1008112" cy="1008112"/>
            </a:xfrm>
            <a:prstGeom prst="ellipse">
              <a:avLst/>
            </a:prstGeom>
            <a:solidFill>
              <a:srgbClr val="89DFE3"/>
            </a:solidFill>
            <a:ln>
              <a:solidFill>
                <a:srgbClr val="89DFE3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6" name="TextovéPole 45"/>
            <p:cNvSpPr txBox="1"/>
            <p:nvPr/>
          </p:nvSpPr>
          <p:spPr>
            <a:xfrm>
              <a:off x="346764" y="3176115"/>
              <a:ext cx="809837" cy="83099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800" b="1" dirty="0" smtClean="0"/>
                <a:t>17</a:t>
              </a:r>
              <a:endParaRPr lang="cs-CZ" sz="4800" b="1" dirty="0"/>
            </a:p>
          </p:txBody>
        </p:sp>
      </p:grpSp>
      <p:sp>
        <p:nvSpPr>
          <p:cNvPr id="49" name="TextovéPole 48"/>
          <p:cNvSpPr txBox="1"/>
          <p:nvPr/>
        </p:nvSpPr>
        <p:spPr>
          <a:xfrm>
            <a:off x="7366968" y="3397512"/>
            <a:ext cx="184731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sz="4800" b="1" dirty="0"/>
          </a:p>
        </p:txBody>
      </p:sp>
      <p:grpSp>
        <p:nvGrpSpPr>
          <p:cNvPr id="9" name="Skupina 8"/>
          <p:cNvGrpSpPr/>
          <p:nvPr/>
        </p:nvGrpSpPr>
        <p:grpSpPr>
          <a:xfrm>
            <a:off x="1339926" y="1611790"/>
            <a:ext cx="1008112" cy="1075864"/>
            <a:chOff x="1339926" y="1611790"/>
            <a:chExt cx="1008112" cy="1075864"/>
          </a:xfrm>
        </p:grpSpPr>
        <p:sp>
          <p:nvSpPr>
            <p:cNvPr id="28" name="Ovál 27"/>
            <p:cNvSpPr/>
            <p:nvPr/>
          </p:nvSpPr>
          <p:spPr>
            <a:xfrm>
              <a:off x="1339926" y="1611790"/>
              <a:ext cx="1008112" cy="1008112"/>
            </a:xfrm>
            <a:prstGeom prst="ellipse">
              <a:avLst/>
            </a:prstGeom>
            <a:solidFill>
              <a:schemeClr val="accent4">
                <a:lumMod val="20000"/>
                <a:lumOff val="80000"/>
              </a:schemeClr>
            </a:solidFill>
            <a:ln>
              <a:solidFill>
                <a:schemeClr val="accent4">
                  <a:lumMod val="20000"/>
                  <a:lumOff val="8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0" name="TextovéPole 49"/>
            <p:cNvSpPr txBox="1"/>
            <p:nvPr/>
          </p:nvSpPr>
          <p:spPr>
            <a:xfrm>
              <a:off x="1341122" y="1856657"/>
              <a:ext cx="809837" cy="83099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800" b="1" dirty="0" smtClean="0"/>
                <a:t>15</a:t>
              </a:r>
              <a:endParaRPr lang="cs-CZ" sz="4800" b="1" dirty="0"/>
            </a:p>
          </p:txBody>
        </p:sp>
      </p:grpSp>
      <p:grpSp>
        <p:nvGrpSpPr>
          <p:cNvPr id="7" name="Skupina 6"/>
          <p:cNvGrpSpPr/>
          <p:nvPr/>
        </p:nvGrpSpPr>
        <p:grpSpPr>
          <a:xfrm>
            <a:off x="3704527" y="1668812"/>
            <a:ext cx="1008112" cy="1008112"/>
            <a:chOff x="5190209" y="1594432"/>
            <a:chExt cx="1008112" cy="1008112"/>
          </a:xfrm>
        </p:grpSpPr>
        <p:sp>
          <p:nvSpPr>
            <p:cNvPr id="26" name="Ovál 25"/>
            <p:cNvSpPr/>
            <p:nvPr/>
          </p:nvSpPr>
          <p:spPr>
            <a:xfrm>
              <a:off x="5190209" y="1594432"/>
              <a:ext cx="1008112" cy="1008112"/>
            </a:xfrm>
            <a:prstGeom prst="ellipse">
              <a:avLst/>
            </a:prstGeom>
            <a:solidFill>
              <a:schemeClr val="accent4">
                <a:lumMod val="20000"/>
                <a:lumOff val="80000"/>
              </a:schemeClr>
            </a:solidFill>
            <a:ln>
              <a:solidFill>
                <a:schemeClr val="accent4">
                  <a:lumMod val="20000"/>
                  <a:lumOff val="8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1" name="TextovéPole 50"/>
            <p:cNvSpPr txBox="1"/>
            <p:nvPr/>
          </p:nvSpPr>
          <p:spPr>
            <a:xfrm>
              <a:off x="5289346" y="1730282"/>
              <a:ext cx="809837" cy="83099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800" b="1" dirty="0" smtClean="0"/>
                <a:t>17</a:t>
              </a:r>
              <a:endParaRPr lang="cs-CZ" sz="4800" b="1" dirty="0"/>
            </a:p>
          </p:txBody>
        </p:sp>
      </p:grpSp>
      <p:grpSp>
        <p:nvGrpSpPr>
          <p:cNvPr id="2" name="Skupina 1"/>
          <p:cNvGrpSpPr/>
          <p:nvPr/>
        </p:nvGrpSpPr>
        <p:grpSpPr>
          <a:xfrm>
            <a:off x="3578317" y="220443"/>
            <a:ext cx="1008112" cy="1008112"/>
            <a:chOff x="5190209" y="205188"/>
            <a:chExt cx="1008112" cy="1008112"/>
          </a:xfrm>
        </p:grpSpPr>
        <p:sp>
          <p:nvSpPr>
            <p:cNvPr id="4" name="Ovál 3"/>
            <p:cNvSpPr/>
            <p:nvPr/>
          </p:nvSpPr>
          <p:spPr>
            <a:xfrm>
              <a:off x="5190209" y="205188"/>
              <a:ext cx="1008112" cy="1008112"/>
            </a:xfrm>
            <a:prstGeom prst="ellipse">
              <a:avLst/>
            </a:prstGeom>
            <a:solidFill>
              <a:srgbClr val="FFFF00"/>
            </a:solidFill>
            <a:ln>
              <a:solidFill>
                <a:srgbClr val="FFFF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2" name="TextovéPole 51"/>
            <p:cNvSpPr txBox="1"/>
            <p:nvPr/>
          </p:nvSpPr>
          <p:spPr>
            <a:xfrm>
              <a:off x="5388484" y="205188"/>
              <a:ext cx="809837" cy="83099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800" b="1" dirty="0" smtClean="0"/>
                <a:t>18</a:t>
              </a:r>
              <a:endParaRPr lang="cs-CZ" sz="4800" b="1" dirty="0"/>
            </a:p>
          </p:txBody>
        </p:sp>
      </p:grpSp>
      <p:sp>
        <p:nvSpPr>
          <p:cNvPr id="53" name="TextovéPole 52"/>
          <p:cNvSpPr txBox="1"/>
          <p:nvPr/>
        </p:nvSpPr>
        <p:spPr>
          <a:xfrm>
            <a:off x="6589936" y="3603712"/>
            <a:ext cx="184731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sz="4800" b="1" dirty="0"/>
          </a:p>
        </p:txBody>
      </p:sp>
      <p:sp>
        <p:nvSpPr>
          <p:cNvPr id="54" name="TextovéPole 53"/>
          <p:cNvSpPr txBox="1"/>
          <p:nvPr/>
        </p:nvSpPr>
        <p:spPr>
          <a:xfrm>
            <a:off x="7519368" y="3549912"/>
            <a:ext cx="184731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sz="4800" b="1" dirty="0"/>
          </a:p>
        </p:txBody>
      </p:sp>
      <p:grpSp>
        <p:nvGrpSpPr>
          <p:cNvPr id="3" name="Skupina 2"/>
          <p:cNvGrpSpPr/>
          <p:nvPr/>
        </p:nvGrpSpPr>
        <p:grpSpPr>
          <a:xfrm>
            <a:off x="2318623" y="195221"/>
            <a:ext cx="1008112" cy="1008112"/>
            <a:chOff x="5374940" y="240960"/>
            <a:chExt cx="1008112" cy="1008112"/>
          </a:xfrm>
        </p:grpSpPr>
        <p:sp>
          <p:nvSpPr>
            <p:cNvPr id="31" name="Ovál 30"/>
            <p:cNvSpPr/>
            <p:nvPr/>
          </p:nvSpPr>
          <p:spPr>
            <a:xfrm>
              <a:off x="5374940" y="240960"/>
              <a:ext cx="1008112" cy="1008112"/>
            </a:xfrm>
            <a:prstGeom prst="ellipse">
              <a:avLst/>
            </a:prstGeom>
            <a:solidFill>
              <a:srgbClr val="FFFF00"/>
            </a:solidFill>
            <a:ln>
              <a:solidFill>
                <a:srgbClr val="FFFF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6" name="TextovéPole 55"/>
            <p:cNvSpPr txBox="1"/>
            <p:nvPr/>
          </p:nvSpPr>
          <p:spPr>
            <a:xfrm>
              <a:off x="5474077" y="329517"/>
              <a:ext cx="809837" cy="83099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800" b="1" dirty="0" smtClean="0"/>
                <a:t>17</a:t>
              </a:r>
              <a:endParaRPr lang="cs-CZ" sz="4800" b="1" dirty="0"/>
            </a:p>
          </p:txBody>
        </p:sp>
      </p:grpSp>
      <p:grpSp>
        <p:nvGrpSpPr>
          <p:cNvPr id="80" name="Skupina 79"/>
          <p:cNvGrpSpPr/>
          <p:nvPr/>
        </p:nvGrpSpPr>
        <p:grpSpPr>
          <a:xfrm>
            <a:off x="151396" y="5597785"/>
            <a:ext cx="1008112" cy="1008112"/>
            <a:chOff x="151396" y="5597785"/>
            <a:chExt cx="1008112" cy="1008112"/>
          </a:xfrm>
        </p:grpSpPr>
        <p:sp>
          <p:nvSpPr>
            <p:cNvPr id="14" name="Ovál 13"/>
            <p:cNvSpPr/>
            <p:nvPr/>
          </p:nvSpPr>
          <p:spPr>
            <a:xfrm>
              <a:off x="151396" y="5597785"/>
              <a:ext cx="1008112" cy="1008112"/>
            </a:xfrm>
            <a:prstGeom prst="ellipse">
              <a:avLst/>
            </a:prstGeom>
            <a:solidFill>
              <a:schemeClr val="accent6">
                <a:lumMod val="40000"/>
                <a:lumOff val="60000"/>
              </a:schemeClr>
            </a:solidFill>
            <a:ln>
              <a:solidFill>
                <a:schemeClr val="accent6">
                  <a:lumMod val="40000"/>
                  <a:lumOff val="6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7" name="TextovéPole 56"/>
            <p:cNvSpPr txBox="1"/>
            <p:nvPr/>
          </p:nvSpPr>
          <p:spPr>
            <a:xfrm>
              <a:off x="174640" y="5647161"/>
              <a:ext cx="809837" cy="83099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800" b="1" dirty="0" smtClean="0"/>
                <a:t>18</a:t>
              </a:r>
              <a:endParaRPr lang="cs-CZ" sz="4800" b="1" dirty="0"/>
            </a:p>
          </p:txBody>
        </p:sp>
      </p:grpSp>
      <p:grpSp>
        <p:nvGrpSpPr>
          <p:cNvPr id="65" name="Skupina 64"/>
          <p:cNvGrpSpPr/>
          <p:nvPr/>
        </p:nvGrpSpPr>
        <p:grpSpPr>
          <a:xfrm>
            <a:off x="2456684" y="4369154"/>
            <a:ext cx="1008112" cy="1008112"/>
            <a:chOff x="2516334" y="4344756"/>
            <a:chExt cx="1008112" cy="1008112"/>
          </a:xfrm>
        </p:grpSpPr>
        <p:sp>
          <p:nvSpPr>
            <p:cNvPr id="16" name="Ovál 15"/>
            <p:cNvSpPr/>
            <p:nvPr/>
          </p:nvSpPr>
          <p:spPr>
            <a:xfrm>
              <a:off x="2516334" y="4344756"/>
              <a:ext cx="1008112" cy="1008112"/>
            </a:xfrm>
            <a:prstGeom prst="ellipse">
              <a:avLst/>
            </a:prstGeom>
            <a:solidFill>
              <a:srgbClr val="B3F2A8"/>
            </a:solidFill>
            <a:ln>
              <a:solidFill>
                <a:srgbClr val="B3F2A8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8" name="TextovéPole 57"/>
            <p:cNvSpPr txBox="1"/>
            <p:nvPr/>
          </p:nvSpPr>
          <p:spPr>
            <a:xfrm>
              <a:off x="2615471" y="4454976"/>
              <a:ext cx="809837" cy="83099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800" b="1" dirty="0" smtClean="0"/>
                <a:t>19</a:t>
              </a:r>
              <a:endParaRPr lang="cs-CZ" sz="4800" b="1" dirty="0"/>
            </a:p>
          </p:txBody>
        </p:sp>
      </p:grpSp>
      <p:sp>
        <p:nvSpPr>
          <p:cNvPr id="59" name="TextovéPole 58"/>
          <p:cNvSpPr txBox="1"/>
          <p:nvPr/>
        </p:nvSpPr>
        <p:spPr>
          <a:xfrm>
            <a:off x="7671768" y="3702312"/>
            <a:ext cx="184731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sz="4800" b="1" dirty="0"/>
          </a:p>
        </p:txBody>
      </p:sp>
      <p:sp>
        <p:nvSpPr>
          <p:cNvPr id="60" name="TextovéPole 59"/>
          <p:cNvSpPr txBox="1"/>
          <p:nvPr/>
        </p:nvSpPr>
        <p:spPr>
          <a:xfrm>
            <a:off x="6655521" y="3393594"/>
            <a:ext cx="184731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sz="4800" b="1" dirty="0"/>
          </a:p>
        </p:txBody>
      </p:sp>
      <p:sp>
        <p:nvSpPr>
          <p:cNvPr id="61" name="TextovéPole 60"/>
          <p:cNvSpPr txBox="1"/>
          <p:nvPr/>
        </p:nvSpPr>
        <p:spPr>
          <a:xfrm>
            <a:off x="8530462" y="3781999"/>
            <a:ext cx="184731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sz="4800" b="1" dirty="0"/>
          </a:p>
        </p:txBody>
      </p:sp>
      <p:grpSp>
        <p:nvGrpSpPr>
          <p:cNvPr id="55" name="Skupina 54"/>
          <p:cNvGrpSpPr/>
          <p:nvPr/>
        </p:nvGrpSpPr>
        <p:grpSpPr>
          <a:xfrm>
            <a:off x="3635896" y="4366419"/>
            <a:ext cx="1008112" cy="1008112"/>
            <a:chOff x="3635896" y="4366419"/>
            <a:chExt cx="1008112" cy="1008112"/>
          </a:xfrm>
        </p:grpSpPr>
        <p:sp>
          <p:nvSpPr>
            <p:cNvPr id="15" name="Ovál 14"/>
            <p:cNvSpPr/>
            <p:nvPr/>
          </p:nvSpPr>
          <p:spPr>
            <a:xfrm>
              <a:off x="3635896" y="4366419"/>
              <a:ext cx="1008112" cy="1008112"/>
            </a:xfrm>
            <a:prstGeom prst="ellipse">
              <a:avLst/>
            </a:prstGeom>
            <a:solidFill>
              <a:srgbClr val="B3F2A8"/>
            </a:solidFill>
            <a:ln>
              <a:solidFill>
                <a:srgbClr val="B3F2A8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2" name="TextovéPole 61"/>
            <p:cNvSpPr txBox="1"/>
            <p:nvPr/>
          </p:nvSpPr>
          <p:spPr>
            <a:xfrm>
              <a:off x="3704527" y="4407483"/>
              <a:ext cx="809837" cy="83099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800" b="1" dirty="0" smtClean="0"/>
                <a:t>18</a:t>
              </a:r>
              <a:endParaRPr lang="cs-CZ" sz="4800" b="1" dirty="0"/>
            </a:p>
          </p:txBody>
        </p:sp>
      </p:grpSp>
      <p:grpSp>
        <p:nvGrpSpPr>
          <p:cNvPr id="79" name="Skupina 78"/>
          <p:cNvGrpSpPr/>
          <p:nvPr/>
        </p:nvGrpSpPr>
        <p:grpSpPr>
          <a:xfrm>
            <a:off x="1253542" y="5589240"/>
            <a:ext cx="1008112" cy="1008112"/>
            <a:chOff x="1253542" y="5589240"/>
            <a:chExt cx="1008112" cy="1008112"/>
          </a:xfrm>
        </p:grpSpPr>
        <p:sp>
          <p:nvSpPr>
            <p:cNvPr id="13" name="Ovál 12"/>
            <p:cNvSpPr/>
            <p:nvPr/>
          </p:nvSpPr>
          <p:spPr>
            <a:xfrm>
              <a:off x="1253542" y="5589240"/>
              <a:ext cx="1008112" cy="1008112"/>
            </a:xfrm>
            <a:prstGeom prst="ellipse">
              <a:avLst/>
            </a:prstGeom>
            <a:solidFill>
              <a:schemeClr val="accent6">
                <a:lumMod val="40000"/>
                <a:lumOff val="60000"/>
              </a:schemeClr>
            </a:solidFill>
            <a:ln>
              <a:solidFill>
                <a:schemeClr val="accent6">
                  <a:lumMod val="40000"/>
                  <a:lumOff val="6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3" name="TextovéPole 62"/>
            <p:cNvSpPr txBox="1"/>
            <p:nvPr/>
          </p:nvSpPr>
          <p:spPr>
            <a:xfrm>
              <a:off x="1339926" y="5677797"/>
              <a:ext cx="809837" cy="83099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800" b="1" dirty="0" smtClean="0"/>
                <a:t>19</a:t>
              </a:r>
              <a:endParaRPr lang="cs-CZ" sz="4800" b="1" dirty="0"/>
            </a:p>
          </p:txBody>
        </p:sp>
      </p:grpSp>
      <p:grpSp>
        <p:nvGrpSpPr>
          <p:cNvPr id="30" name="Skupina 29"/>
          <p:cNvGrpSpPr/>
          <p:nvPr/>
        </p:nvGrpSpPr>
        <p:grpSpPr>
          <a:xfrm>
            <a:off x="2590468" y="3121060"/>
            <a:ext cx="1008112" cy="1008112"/>
            <a:chOff x="2590468" y="3121060"/>
            <a:chExt cx="1008112" cy="1008112"/>
          </a:xfrm>
        </p:grpSpPr>
        <p:sp>
          <p:nvSpPr>
            <p:cNvPr id="22" name="Ovál 21"/>
            <p:cNvSpPr/>
            <p:nvPr/>
          </p:nvSpPr>
          <p:spPr>
            <a:xfrm>
              <a:off x="2590468" y="3121060"/>
              <a:ext cx="1008112" cy="1008112"/>
            </a:xfrm>
            <a:prstGeom prst="ellipse">
              <a:avLst/>
            </a:prstGeom>
            <a:solidFill>
              <a:srgbClr val="89DFE3"/>
            </a:solidFill>
            <a:ln>
              <a:solidFill>
                <a:srgbClr val="89DFE3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4" name="TextovéPole 63"/>
            <p:cNvSpPr txBox="1"/>
            <p:nvPr/>
          </p:nvSpPr>
          <p:spPr>
            <a:xfrm>
              <a:off x="2595234" y="3188213"/>
              <a:ext cx="809837" cy="83099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800" b="1" dirty="0" smtClean="0"/>
                <a:t>20</a:t>
              </a:r>
              <a:endParaRPr lang="cs-CZ" sz="4800" b="1" dirty="0"/>
            </a:p>
          </p:txBody>
        </p:sp>
      </p:grpSp>
      <p:grpSp>
        <p:nvGrpSpPr>
          <p:cNvPr id="78" name="Skupina 77"/>
          <p:cNvGrpSpPr/>
          <p:nvPr/>
        </p:nvGrpSpPr>
        <p:grpSpPr>
          <a:xfrm>
            <a:off x="2376593" y="5589240"/>
            <a:ext cx="1008112" cy="1008112"/>
            <a:chOff x="2376593" y="5589240"/>
            <a:chExt cx="1008112" cy="1008112"/>
          </a:xfrm>
        </p:grpSpPr>
        <p:sp>
          <p:nvSpPr>
            <p:cNvPr id="12" name="Ovál 11"/>
            <p:cNvSpPr/>
            <p:nvPr/>
          </p:nvSpPr>
          <p:spPr>
            <a:xfrm>
              <a:off x="2376593" y="5589240"/>
              <a:ext cx="1008112" cy="1008112"/>
            </a:xfrm>
            <a:prstGeom prst="ellipse">
              <a:avLst/>
            </a:prstGeom>
            <a:solidFill>
              <a:schemeClr val="accent6">
                <a:lumMod val="40000"/>
                <a:lumOff val="60000"/>
              </a:schemeClr>
            </a:solidFill>
            <a:ln>
              <a:solidFill>
                <a:schemeClr val="accent6">
                  <a:lumMod val="40000"/>
                  <a:lumOff val="6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6" name="TextovéPole 65"/>
            <p:cNvSpPr txBox="1"/>
            <p:nvPr/>
          </p:nvSpPr>
          <p:spPr>
            <a:xfrm>
              <a:off x="2475730" y="5735719"/>
              <a:ext cx="809837" cy="83099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800" b="1" dirty="0" smtClean="0"/>
                <a:t>17</a:t>
              </a:r>
              <a:endParaRPr lang="cs-CZ" sz="4800" b="1" dirty="0"/>
            </a:p>
          </p:txBody>
        </p:sp>
      </p:grpSp>
      <p:grpSp>
        <p:nvGrpSpPr>
          <p:cNvPr id="34" name="Skupina 33"/>
          <p:cNvGrpSpPr/>
          <p:nvPr/>
        </p:nvGrpSpPr>
        <p:grpSpPr>
          <a:xfrm>
            <a:off x="1368481" y="3099453"/>
            <a:ext cx="1008112" cy="1008112"/>
            <a:chOff x="1368481" y="3099453"/>
            <a:chExt cx="1008112" cy="1008112"/>
          </a:xfrm>
        </p:grpSpPr>
        <p:sp>
          <p:nvSpPr>
            <p:cNvPr id="23" name="Ovál 22"/>
            <p:cNvSpPr/>
            <p:nvPr/>
          </p:nvSpPr>
          <p:spPr>
            <a:xfrm>
              <a:off x="1368481" y="3099453"/>
              <a:ext cx="1008112" cy="1008112"/>
            </a:xfrm>
            <a:prstGeom prst="ellipse">
              <a:avLst/>
            </a:prstGeom>
            <a:solidFill>
              <a:srgbClr val="89DFE3"/>
            </a:solidFill>
            <a:ln>
              <a:solidFill>
                <a:srgbClr val="89DFE3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7" name="TextovéPole 66"/>
            <p:cNvSpPr txBox="1"/>
            <p:nvPr/>
          </p:nvSpPr>
          <p:spPr>
            <a:xfrm>
              <a:off x="1451817" y="3209617"/>
              <a:ext cx="809837" cy="83099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800" b="1" dirty="0" smtClean="0"/>
                <a:t>18</a:t>
              </a:r>
              <a:endParaRPr lang="cs-CZ" sz="4800" b="1" dirty="0"/>
            </a:p>
          </p:txBody>
        </p:sp>
      </p:grpSp>
      <p:grpSp>
        <p:nvGrpSpPr>
          <p:cNvPr id="10" name="Skupina 9"/>
          <p:cNvGrpSpPr/>
          <p:nvPr/>
        </p:nvGrpSpPr>
        <p:grpSpPr>
          <a:xfrm>
            <a:off x="75979" y="1655749"/>
            <a:ext cx="1008112" cy="1008112"/>
            <a:chOff x="75979" y="1655749"/>
            <a:chExt cx="1008112" cy="1008112"/>
          </a:xfrm>
        </p:grpSpPr>
        <p:sp>
          <p:nvSpPr>
            <p:cNvPr id="29" name="Ovál 28"/>
            <p:cNvSpPr/>
            <p:nvPr/>
          </p:nvSpPr>
          <p:spPr>
            <a:xfrm>
              <a:off x="75979" y="1655749"/>
              <a:ext cx="1008112" cy="1008112"/>
            </a:xfrm>
            <a:prstGeom prst="ellipse">
              <a:avLst/>
            </a:prstGeom>
            <a:solidFill>
              <a:schemeClr val="accent4">
                <a:lumMod val="20000"/>
                <a:lumOff val="80000"/>
              </a:schemeClr>
            </a:solidFill>
            <a:ln>
              <a:solidFill>
                <a:schemeClr val="accent4">
                  <a:lumMod val="20000"/>
                  <a:lumOff val="8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8" name="TextovéPole 67"/>
            <p:cNvSpPr txBox="1"/>
            <p:nvPr/>
          </p:nvSpPr>
          <p:spPr>
            <a:xfrm>
              <a:off x="196040" y="1807910"/>
              <a:ext cx="809837" cy="83099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800" b="1" dirty="0" smtClean="0"/>
                <a:t>19</a:t>
              </a:r>
              <a:endParaRPr lang="cs-CZ" sz="4800" b="1" dirty="0"/>
            </a:p>
          </p:txBody>
        </p:sp>
      </p:grpSp>
      <p:grpSp>
        <p:nvGrpSpPr>
          <p:cNvPr id="77" name="Skupina 76"/>
          <p:cNvGrpSpPr/>
          <p:nvPr/>
        </p:nvGrpSpPr>
        <p:grpSpPr>
          <a:xfrm>
            <a:off x="3598580" y="5589240"/>
            <a:ext cx="1008112" cy="1008112"/>
            <a:chOff x="3598580" y="5589240"/>
            <a:chExt cx="1008112" cy="1008112"/>
          </a:xfrm>
        </p:grpSpPr>
        <p:sp>
          <p:nvSpPr>
            <p:cNvPr id="11" name="Ovál 10"/>
            <p:cNvSpPr/>
            <p:nvPr/>
          </p:nvSpPr>
          <p:spPr>
            <a:xfrm>
              <a:off x="3598580" y="5589240"/>
              <a:ext cx="1008112" cy="1008112"/>
            </a:xfrm>
            <a:prstGeom prst="ellipse">
              <a:avLst/>
            </a:prstGeom>
            <a:solidFill>
              <a:schemeClr val="accent6">
                <a:lumMod val="40000"/>
                <a:lumOff val="60000"/>
              </a:schemeClr>
            </a:solidFill>
            <a:ln>
              <a:solidFill>
                <a:schemeClr val="accent6">
                  <a:lumMod val="40000"/>
                  <a:lumOff val="6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9" name="TextovéPole 68"/>
            <p:cNvSpPr txBox="1"/>
            <p:nvPr/>
          </p:nvSpPr>
          <p:spPr>
            <a:xfrm>
              <a:off x="3685915" y="5677797"/>
              <a:ext cx="809837" cy="83099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800" b="1" dirty="0" smtClean="0"/>
                <a:t>20</a:t>
              </a:r>
              <a:endParaRPr lang="cs-CZ" sz="4800" b="1" dirty="0"/>
            </a:p>
          </p:txBody>
        </p:sp>
      </p:grpSp>
      <p:grpSp>
        <p:nvGrpSpPr>
          <p:cNvPr id="75" name="Skupina 74"/>
          <p:cNvGrpSpPr/>
          <p:nvPr/>
        </p:nvGrpSpPr>
        <p:grpSpPr>
          <a:xfrm>
            <a:off x="1368481" y="4371618"/>
            <a:ext cx="1008112" cy="1008112"/>
            <a:chOff x="1368481" y="4371618"/>
            <a:chExt cx="1008112" cy="1008112"/>
          </a:xfrm>
        </p:grpSpPr>
        <p:sp>
          <p:nvSpPr>
            <p:cNvPr id="17" name="Ovál 16"/>
            <p:cNvSpPr/>
            <p:nvPr/>
          </p:nvSpPr>
          <p:spPr>
            <a:xfrm>
              <a:off x="1368481" y="4371618"/>
              <a:ext cx="1008112" cy="1008112"/>
            </a:xfrm>
            <a:prstGeom prst="ellipse">
              <a:avLst/>
            </a:prstGeom>
            <a:solidFill>
              <a:srgbClr val="B3F2A8"/>
            </a:solidFill>
            <a:ln>
              <a:solidFill>
                <a:srgbClr val="B3F2A8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70" name="TextovéPole 69"/>
            <p:cNvSpPr txBox="1"/>
            <p:nvPr/>
          </p:nvSpPr>
          <p:spPr>
            <a:xfrm>
              <a:off x="1421663" y="4460596"/>
              <a:ext cx="809837" cy="83099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800" b="1" dirty="0" smtClean="0"/>
                <a:t>15</a:t>
              </a:r>
              <a:endParaRPr lang="cs-CZ" sz="4800" b="1" dirty="0"/>
            </a:p>
          </p:txBody>
        </p:sp>
      </p:grpSp>
      <p:grpSp>
        <p:nvGrpSpPr>
          <p:cNvPr id="76" name="Skupina 75"/>
          <p:cNvGrpSpPr/>
          <p:nvPr/>
        </p:nvGrpSpPr>
        <p:grpSpPr>
          <a:xfrm>
            <a:off x="174639" y="4318926"/>
            <a:ext cx="1008113" cy="1008112"/>
            <a:chOff x="174639" y="4318926"/>
            <a:chExt cx="1008113" cy="1008112"/>
          </a:xfrm>
        </p:grpSpPr>
        <p:sp>
          <p:nvSpPr>
            <p:cNvPr id="18" name="Ovál 17"/>
            <p:cNvSpPr/>
            <p:nvPr/>
          </p:nvSpPr>
          <p:spPr>
            <a:xfrm>
              <a:off x="174640" y="4318926"/>
              <a:ext cx="1008112" cy="1008112"/>
            </a:xfrm>
            <a:prstGeom prst="ellipse">
              <a:avLst/>
            </a:prstGeom>
            <a:solidFill>
              <a:srgbClr val="B3F2A8"/>
            </a:solidFill>
            <a:ln>
              <a:solidFill>
                <a:srgbClr val="B3F2A8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71" name="TextovéPole 70"/>
            <p:cNvSpPr txBox="1"/>
            <p:nvPr/>
          </p:nvSpPr>
          <p:spPr>
            <a:xfrm>
              <a:off x="174639" y="4402901"/>
              <a:ext cx="809837" cy="83099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800" b="1" dirty="0" smtClean="0"/>
                <a:t>17</a:t>
              </a:r>
              <a:endParaRPr lang="cs-CZ" sz="4800" b="1" dirty="0"/>
            </a:p>
          </p:txBody>
        </p:sp>
      </p:grpSp>
      <p:grpSp>
        <p:nvGrpSpPr>
          <p:cNvPr id="8" name="Skupina 7"/>
          <p:cNvGrpSpPr/>
          <p:nvPr/>
        </p:nvGrpSpPr>
        <p:grpSpPr>
          <a:xfrm>
            <a:off x="2554753" y="1611790"/>
            <a:ext cx="1008112" cy="1008112"/>
            <a:chOff x="2590468" y="1700348"/>
            <a:chExt cx="1008112" cy="1008112"/>
          </a:xfrm>
        </p:grpSpPr>
        <p:sp>
          <p:nvSpPr>
            <p:cNvPr id="27" name="Ovál 26"/>
            <p:cNvSpPr/>
            <p:nvPr/>
          </p:nvSpPr>
          <p:spPr>
            <a:xfrm>
              <a:off x="2590468" y="1700348"/>
              <a:ext cx="1008112" cy="1008112"/>
            </a:xfrm>
            <a:prstGeom prst="ellipse">
              <a:avLst/>
            </a:prstGeom>
            <a:solidFill>
              <a:schemeClr val="accent4">
                <a:lumMod val="20000"/>
                <a:lumOff val="80000"/>
              </a:schemeClr>
            </a:solidFill>
            <a:ln>
              <a:solidFill>
                <a:schemeClr val="accent4">
                  <a:lumMod val="20000"/>
                  <a:lumOff val="8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72" name="TextovéPole 71"/>
            <p:cNvSpPr txBox="1"/>
            <p:nvPr/>
          </p:nvSpPr>
          <p:spPr>
            <a:xfrm>
              <a:off x="2709721" y="1788905"/>
              <a:ext cx="809837" cy="83099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800" b="1" dirty="0" smtClean="0"/>
                <a:t>18</a:t>
              </a:r>
              <a:endParaRPr lang="cs-CZ" sz="4800" b="1" dirty="0"/>
            </a:p>
          </p:txBody>
        </p:sp>
      </p:grpSp>
      <p:grpSp>
        <p:nvGrpSpPr>
          <p:cNvPr id="25" name="Skupina 24"/>
          <p:cNvGrpSpPr/>
          <p:nvPr/>
        </p:nvGrpSpPr>
        <p:grpSpPr>
          <a:xfrm>
            <a:off x="3698021" y="3097122"/>
            <a:ext cx="1008112" cy="1008112"/>
            <a:chOff x="3698021" y="3097122"/>
            <a:chExt cx="1008112" cy="1008112"/>
          </a:xfrm>
        </p:grpSpPr>
        <p:sp>
          <p:nvSpPr>
            <p:cNvPr id="21" name="Ovál 20"/>
            <p:cNvSpPr/>
            <p:nvPr/>
          </p:nvSpPr>
          <p:spPr>
            <a:xfrm>
              <a:off x="3698021" y="3097122"/>
              <a:ext cx="1008112" cy="1008112"/>
            </a:xfrm>
            <a:prstGeom prst="ellipse">
              <a:avLst/>
            </a:prstGeom>
            <a:solidFill>
              <a:srgbClr val="89DFE3"/>
            </a:solidFill>
            <a:ln>
              <a:solidFill>
                <a:srgbClr val="89DFE3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73" name="TextovéPole 72"/>
            <p:cNvSpPr txBox="1"/>
            <p:nvPr/>
          </p:nvSpPr>
          <p:spPr>
            <a:xfrm>
              <a:off x="3891727" y="3196131"/>
              <a:ext cx="809837" cy="83099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800" b="1" dirty="0" smtClean="0"/>
                <a:t>19</a:t>
              </a:r>
              <a:endParaRPr lang="cs-CZ" sz="4800" b="1" dirty="0"/>
            </a:p>
          </p:txBody>
        </p:sp>
      </p:grpSp>
      <p:grpSp>
        <p:nvGrpSpPr>
          <p:cNvPr id="6" name="Skupina 5"/>
          <p:cNvGrpSpPr/>
          <p:nvPr/>
        </p:nvGrpSpPr>
        <p:grpSpPr>
          <a:xfrm>
            <a:off x="90978" y="116632"/>
            <a:ext cx="1008112" cy="1008112"/>
            <a:chOff x="90978" y="116632"/>
            <a:chExt cx="1008112" cy="1008112"/>
          </a:xfrm>
        </p:grpSpPr>
        <p:sp>
          <p:nvSpPr>
            <p:cNvPr id="33" name="Ovál 32"/>
            <p:cNvSpPr/>
            <p:nvPr/>
          </p:nvSpPr>
          <p:spPr>
            <a:xfrm>
              <a:off x="90978" y="116632"/>
              <a:ext cx="1008112" cy="1008112"/>
            </a:xfrm>
            <a:prstGeom prst="ellipse">
              <a:avLst/>
            </a:prstGeom>
            <a:solidFill>
              <a:srgbClr val="FFFF00"/>
            </a:solidFill>
            <a:ln>
              <a:solidFill>
                <a:srgbClr val="FFFF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74" name="TextovéPole 73"/>
            <p:cNvSpPr txBox="1"/>
            <p:nvPr/>
          </p:nvSpPr>
          <p:spPr>
            <a:xfrm>
              <a:off x="250534" y="217699"/>
              <a:ext cx="809837" cy="83099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800" b="1" dirty="0" smtClean="0"/>
                <a:t>20</a:t>
              </a:r>
              <a:endParaRPr lang="cs-CZ" sz="4800" b="1" dirty="0"/>
            </a:p>
          </p:txBody>
        </p:sp>
      </p:grpSp>
    </p:spTree>
    <p:extLst>
      <p:ext uri="{BB962C8B-B14F-4D97-AF65-F5344CB8AC3E}">
        <p14:creationId xmlns="" xmlns:p14="http://schemas.microsoft.com/office/powerpoint/2010/main" val="21130506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lačítko akce: Vlastní 2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503548" y="2206832"/>
            <a:ext cx="1080120" cy="1008112"/>
          </a:xfrm>
          <a:prstGeom prst="rect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bdélník 17"/>
          <p:cNvSpPr/>
          <p:nvPr/>
        </p:nvSpPr>
        <p:spPr>
          <a:xfrm>
            <a:off x="1957045" y="2227791"/>
            <a:ext cx="1080120" cy="1008112"/>
          </a:xfrm>
          <a:prstGeom prst="rect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Obdélník 18"/>
          <p:cNvSpPr/>
          <p:nvPr/>
        </p:nvSpPr>
        <p:spPr>
          <a:xfrm>
            <a:off x="3348555" y="2225330"/>
            <a:ext cx="1080120" cy="1008112"/>
          </a:xfrm>
          <a:prstGeom prst="rect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Obdélník 19"/>
          <p:cNvSpPr/>
          <p:nvPr/>
        </p:nvSpPr>
        <p:spPr>
          <a:xfrm>
            <a:off x="4671470" y="2206832"/>
            <a:ext cx="1080120" cy="1008112"/>
          </a:xfrm>
          <a:prstGeom prst="rect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Obdélník 20"/>
          <p:cNvSpPr/>
          <p:nvPr/>
        </p:nvSpPr>
        <p:spPr>
          <a:xfrm>
            <a:off x="6012160" y="2225330"/>
            <a:ext cx="1080120" cy="1008112"/>
          </a:xfrm>
          <a:prstGeom prst="rect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Obdélník 21"/>
          <p:cNvSpPr/>
          <p:nvPr/>
        </p:nvSpPr>
        <p:spPr>
          <a:xfrm>
            <a:off x="7380312" y="2225330"/>
            <a:ext cx="1080120" cy="1008112"/>
          </a:xfrm>
          <a:prstGeom prst="rect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TextovéPole 3"/>
          <p:cNvSpPr txBox="1"/>
          <p:nvPr/>
        </p:nvSpPr>
        <p:spPr>
          <a:xfrm>
            <a:off x="323528" y="476672"/>
            <a:ext cx="577010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Seřaď čísla podle velikosti. Začni největším.</a:t>
            </a:r>
            <a:endParaRPr lang="cs-CZ" sz="24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6552220" y="4355494"/>
            <a:ext cx="1043876" cy="110799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600" b="1" dirty="0" smtClean="0">
                <a:solidFill>
                  <a:srgbClr val="FF0000"/>
                </a:solidFill>
              </a:rPr>
              <a:t>20</a:t>
            </a:r>
            <a:endParaRPr lang="cs-CZ" sz="6600" b="1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779912" y="4368565"/>
            <a:ext cx="1043876" cy="110799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600" b="1" dirty="0" smtClean="0">
                <a:solidFill>
                  <a:srgbClr val="FF0000"/>
                </a:solidFill>
              </a:rPr>
              <a:t>19</a:t>
            </a:r>
            <a:endParaRPr lang="cs-CZ" sz="6600" b="1" dirty="0">
              <a:solidFill>
                <a:srgbClr val="FF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683568" y="4328123"/>
            <a:ext cx="1043876" cy="110799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600" b="1" dirty="0" smtClean="0">
                <a:solidFill>
                  <a:srgbClr val="FF0000"/>
                </a:solidFill>
              </a:rPr>
              <a:t>18</a:t>
            </a:r>
            <a:endParaRPr lang="cs-CZ" sz="6600" b="1" dirty="0">
              <a:solidFill>
                <a:srgbClr val="FF0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2411760" y="4384715"/>
            <a:ext cx="1043876" cy="110799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600" b="1" dirty="0" smtClean="0">
                <a:solidFill>
                  <a:srgbClr val="FF0000"/>
                </a:solidFill>
              </a:rPr>
              <a:t>17</a:t>
            </a:r>
            <a:endParaRPr lang="cs-CZ" sz="6600" b="1" dirty="0">
              <a:solidFill>
                <a:srgbClr val="FF0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5210908" y="4355494"/>
            <a:ext cx="1043876" cy="110799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600" b="1" dirty="0" smtClean="0">
                <a:solidFill>
                  <a:srgbClr val="FF0000"/>
                </a:solidFill>
              </a:rPr>
              <a:t>16</a:t>
            </a:r>
            <a:endParaRPr lang="cs-CZ" sz="6600" b="1" dirty="0">
              <a:solidFill>
                <a:srgbClr val="FF0000"/>
              </a:solidFill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7596096" y="4366376"/>
            <a:ext cx="963725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smtClean="0">
                <a:solidFill>
                  <a:srgbClr val="FF0000"/>
                </a:solidFill>
              </a:rPr>
              <a:t>15</a:t>
            </a:r>
            <a:endParaRPr lang="cs-CZ" sz="60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29731958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1736 0.00647 C 0.02448 -0.02221 0.02257 -0.05622 0.02379 -0.08559 C 0.0217 -0.12492 0.02327 -0.16609 0.00122 -0.19547 C -0.00226 -0.20842 0.00208 -0.19616 -0.00521 -0.20611 C -0.01389 -0.21791 -0.02014 -0.23063 -0.03264 -0.23641 C -0.03819 -0.22577 -0.04427 -0.22161 -0.05208 -0.2149 C -0.06007 -0.2156 -0.06823 -0.21536 -0.07621 -0.21698 C -0.08923 -0.21953 -0.10208 -0.23965 -0.11337 -0.24497 C -0.11892 -0.25214 -0.12205 -0.26255 -0.12969 -0.26417 C -0.13021 -0.26625 -0.12986 -0.26926 -0.13108 -0.27065 C -0.13368 -0.27366 -0.13698 -0.27435 -0.13923 -0.27736 C -0.1434 -0.28222 -0.1467 -0.28707 -0.15052 -0.29216 C -0.15503 -0.29795 -0.15833 -0.30512 -0.1618 -0.31183 C -0.16406 -0.31599 -0.16823 -0.32455 -0.16823 -0.32432 C -0.17083 -0.33912 -0.17726 -0.35207 -0.17951 -0.36734 C -0.1809 -0.3759 -0.18264 -0.39325 -0.18264 -0.39302 C -0.18316 -0.42101 -0.16805 -0.56628 -0.21823 -0.58247 C -0.22899 -0.58178 -0.23976 -0.58224 -0.25052 -0.58039 C -0.25521 -0.57969 -0.26319 -0.57345 -0.26823 -0.57183 C -0.27951 -0.5642 -0.2868 -0.55379 -0.29583 -0.54176 C -0.29861 -0.53806 -0.3 -0.5332 -0.30208 -0.5288 C -0.30486 -0.52348 -0.30851 -0.51169 -0.30851 -0.51146 C -0.31285 -0.48115 -0.30677 -0.51839 -0.31337 -0.49202 C -0.31562 -0.483 -0.31684 -0.47144 -0.3184 -0.46195 C -0.31892 -0.40019 -0.30364 -0.2415 -0.35208 -0.17835 C -0.35781 -0.16216 -0.35173 -0.17535 -0.36007 -0.1654 C -0.36406 -0.16054 -0.36753 -0.15522 -0.37135 -0.15013 C -0.37257 -0.14851 -0.37465 -0.14898 -0.37621 -0.14805 C -0.38333 -0.14389 -0.38976 -0.14204 -0.39722 -0.13926 C -0.40555 -0.14088 -0.41927 -0.14111 -0.42812 -0.14805 C -0.44219 -0.15938 -0.44896 -0.18367 -0.45712 -0.20195 C -0.46024 -0.2193 -0.46389 -0.23641 -0.46667 -0.25353 C -0.46719 -0.33542 -0.46719 -0.41684 -0.4684 -0.49873 C -0.46858 -0.5221 -0.47743 -0.55309 -0.49566 -0.56096 C -0.50417 -0.57229 -0.51597 -0.579 -0.52621 -0.58687 C -0.53923 -0.59658 -0.52604 -0.59126 -0.53923 -0.59542 C -0.54496 -0.60121 -0.54444 -0.60213 -0.55052 -0.60398 C -0.5559 -0.6056 -0.56667 -0.60838 -0.56667 -0.60815 C -0.66719 -0.60537 -0.62222 -0.62503 -0.66007 -0.58687 C -0.66302 -0.57553 -0.67257 -0.56905 -0.67795 -0.55888 C -0.68021 -0.55471 -0.68437 -0.54592 -0.68437 -0.54569 C -0.68628 -0.53806 -0.68958 -0.53181 -0.69236 -0.52441 C -0.6941 -0.51215 -0.6967 -0.50012 -0.69878 -0.48786 C -0.69826 -0.45247 -0.69878 -0.41731 -0.69722 -0.38238 C -0.69705 -0.37798 -0.6908 -0.36734 -0.68923 -0.36318 C -0.68611 -0.35485 -0.6842 -0.34583 -0.68108 -0.3375 C -0.67951 -0.33288 -0.6743 -0.33172 -0.67309 -0.32686 C -0.67187 -0.322 -0.67309 -0.31691 -0.67309 -0.31183 " pathEditMode="relative" rAng="0" ptsTypes="fffffffffffffffffffffffffffffffffffffffffffffffA">
                                      <p:cBhvr>
                                        <p:cTn id="6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5451" y="-3157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72222E-6 3.7037E-7 C -0.00469 -0.00625 -0.00816 -0.01319 -0.01285 -0.01944 C -0.0184 -0.03472 -0.02778 -0.03889 -0.03698 -0.04953 C -0.04288 -0.05625 -0.04045 -0.05671 -0.04826 -0.06018 C -0.05243 -0.06203 -0.05694 -0.06273 -0.06128 -0.06458 C -0.0717 -0.06111 -0.07066 -0.05625 -0.07569 -0.04305 C -0.07691 -0.03472 -0.07882 -0.02754 -0.08055 -0.01944 C -0.08177 -0.01365 -0.08385 -0.00231 -0.08385 -0.00231 C -0.08767 0.04584 -0.08698 0.08936 -0.08854 0.13982 C -0.08889 0.15093 -0.09444 0.15602 -0.10156 0.15903 C -0.11458 0.15625 -0.11493 0.15486 -0.12257 0.13982 C -0.12361 0.13774 -0.12465 0.13542 -0.12569 0.13334 C -0.12674 0.13125 -0.12899 0.12686 -0.12899 0.12686 C -0.12951 0.12477 -0.12986 0.12246 -0.13055 0.12037 C -0.13142 0.11736 -0.13316 0.11482 -0.13385 0.11181 C -0.13472 0.10834 -0.13455 0.1044 -0.13542 0.10093 C -0.1408 0.08079 -0.13663 0.10718 -0.14028 0.0882 C -0.14236 0.07686 -0.14358 0.06459 -0.1467 0.05371 C -0.14965 0.04352 -0.15312 0.03357 -0.15642 0.02361 C -0.16146 0.00811 -0.16215 -0.00995 -0.16597 -0.02592 C -0.16545 -0.04236 -0.16632 -0.05902 -0.16441 -0.07523 C -0.16406 -0.07777 -0.16007 -0.07708 -0.15955 -0.07963 C -0.15885 -0.08379 -0.16059 -0.08842 -0.16128 -0.09259 C -0.16389 -0.1081 -0.17257 -0.11203 -0.18212 -0.11828 C -0.23472 -0.11481 -0.24305 -0.13379 -0.25642 -0.08402 C -0.25781 -0.07268 -0.26024 -0.0625 -0.26285 -0.05162 C -0.26424 0.05139 -0.24184 0.05857 -0.29028 0.0794 C -0.30781 0.07778 -0.31892 0.07986 -0.32899 0.06019 C -0.33437 0.03774 -0.33698 0.01482 -0.33854 -0.00856 C -0.33785 -0.01805 -0.33819 -0.05532 -0.33212 -0.07106 C -0.31476 -0.11643 -0.27621 -0.14398 -0.23854 -0.14421 C -0.05851 -0.1456 0.1217 -0.1456 0.30174 -0.14629 C 0.33386 -0.15509 0.36076 -0.18101 0.38073 -0.21504 C 0.38976 -0.23032 0.39861 -0.24328 0.4033 -0.2625 C 0.40035 -0.31018 0.40365 -0.31967 0.38559 -0.35277 C 0.3783 -0.36597 0.37396 -0.37291 0.36146 -0.37847 C 0.35382 -0.38865 0.33854 -0.39976 0.32743 -0.4 C 0.23976 -0.40139 0.15226 -0.40162 0.06458 -0.40231 C 0.0592 -0.40254 0.02813 -0.40324 0.01615 -0.40648 C -0.02274 -0.41689 -0.05989 -0.43865 -0.09514 -0.4625 C -0.10139 -0.46666 -0.10903 -0.47384 -0.11285 -0.48171 C -0.12014 -0.49652 -0.11562 -0.49305 -0.12413 -0.49676 C -0.12743 -0.49606 -0.13073 -0.49606 -0.13385 -0.49467 C -0.14149 -0.49143 -0.14635 -0.47916 -0.15312 -0.47314 C -0.16059 -0.4581 -0.15625 -0.46296 -0.16441 -0.45601 C -0.17135 -0.44189 -0.17674 -0.42685 -0.18055 -0.41088 C -0.18281 -0.38078 -0.18385 -0.35092 -0.18385 -0.3206 " pathEditMode="relative" ptsTypes="ffffffffffffffffffffffffffffffffffffffffffffffA">
                                      <p:cBhvr>
                                        <p:cTn id="11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533 0.01319 C 0.09323 0.01388 0.13333 0.01388 0.17344 0.01527 C 0.18247 0.0155 0.18594 0.02082 0.19323 0.02591 C 0.20486 0.03401 0.21719 0.04071 0.22847 0.04974 C 0.23403 0.05436 0.23889 0.05968 0.24514 0.06246 C 0.2559 0.07773 0.24288 0.06061 0.25573 0.07333 C 0.2632 0.0805 0.26997 0.09299 0.27865 0.09693 C 0.28281 0.10572 0.28993 0.1108 0.29705 0.11404 C 0.29965 0.11659 0.30382 0.12214 0.30764 0.12052 C 0.31215 0.11867 0.31615 0.10525 0.31979 0.10132 C 0.32761 0.09276 0.3309 0.0923 0.33958 0.08837 C 0.36406 0.0997 0.37535 0.13995 0.40035 0.14851 C 0.41875 0.16609 0.45486 0.17581 0.47674 0.18066 C 0.51024 0.17997 0.54392 0.18066 0.57726 0.17858 C 0.58733 0.17789 0.59566 0.16771 0.60469 0.16146 C 0.62517 0.14712 0.64045 0.12538 0.65799 0.10548 C 0.67778 0.05991 0.68386 0.00949 0.70226 -0.03632 C 0.70851 -0.05158 0.71667 -0.07101 0.7283 -0.07934 C 0.73542 -0.09507 0.7257 -0.07657 0.7375 -0.08998 C 0.7467 -0.10062 0.73247 -0.09391 0.74653 -0.09854 C 0.75295 -0.11219 0.74514 -0.09808 0.75886 -0.1115 C 0.76111 -0.11381 0.76267 -0.11751 0.76476 -0.12005 C 0.76632 -0.12167 0.76788 -0.12306 0.76927 -0.12445 C 0.77031 -0.12722 0.77101 -0.13046 0.7724 -0.13301 C 0.77361 -0.13555 0.77587 -0.13694 0.77708 -0.13948 C 0.78004 -0.14642 0.7816 -0.15429 0.78472 -0.16123 C 0.78663 -0.17233 0.78958 -0.18251 0.79219 -0.19338 C 0.79497 -0.21628 0.79618 -0.23294 0.79705 -0.25792 C 0.79479 -0.30627 0.79566 -0.35785 0.77552 -0.39972 C 0.76962 -0.41175 0.76354 -0.42887 0.75556 -0.43835 C 0.75 -0.44506 0.7342 -0.44691 0.7342 -0.44668 C 0.72587 -0.44575 0.71233 -0.44506 0.70382 -0.44066 C 0.67604 -0.42586 0.65695 -0.39162 0.63663 -0.36317 C 0.6349 -0.36063 0.63212 -0.35924 0.63056 -0.3567 C 0.61285 -0.32917 0.62917 -0.34767 0.61528 -0.3331 C 0.61059 -0.31899 0.61406 -0.32685 0.60313 -0.31159 C 0.60017 -0.30719 0.59879 -0.30095 0.59566 -0.29655 C 0.59115 -0.29007 0.58646 -0.28383 0.58212 -0.27735 C 0.57639 -0.26972 0.56875 -0.26694 0.56198 -0.26208 C 0.55903 -0.26278 0.55538 -0.26208 0.55295 -0.2644 C 0.54931 -0.26741 0.54896 -0.27458 0.54688 -0.27943 C 0.54531 -0.29146 0.5441 -0.30233 0.5408 -0.31367 C 0.53559 -0.35831 0.53715 -0.40041 0.53611 -0.44691 C 0.53559 -0.46819 0.53299 -0.49479 0.52083 -0.5096 C 0.51458 -0.51723 0.50729 -0.51862 0.49948 -0.52255 C 0.48646 -0.52163 0.4717 -0.52648 0.46007 -0.51816 C 0.44601 -0.50821 0.46736 -0.51908 0.44757 -0.51168 C 0.44462 -0.51052 0.43854 -0.50752 0.43854 -0.50729 C 0.42813 -0.49734 0.4158 -0.49271 0.40365 -0.486 C 0.39514 -0.48115 0.38663 -0.47583 0.37778 -0.47282 C 0.37205 -0.46865 0.36701 -0.46704 0.36094 -0.46426 C 0.32708 -0.46611 0.32726 -0.45801 0.30764 -0.47721 C 0.30365 -0.48138 0.29844 -0.48161 0.29392 -0.48346 C 0.2908 -0.48508 0.28472 -0.48809 0.28472 -0.48785 C 0.2684 -0.483 0.26979 -0.4867 0.26667 -0.46634 C 0.26788 -0.42771 0.26736 -0.41638 0.28177 -0.38677 C 0.28403 -0.37428 0.28872 -0.36086 0.29392 -0.35022 C 0.29705 -0.33194 0.29844 -0.32847 0.29844 -0.30742 " pathEditMode="relative" rAng="0" ptsTypes="fffffffffffffffffffffffffffffffffffffffffffffffffffffffffA">
                                      <p:cBhvr>
                                        <p:cTn id="16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7187" y="-1862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16667E-6 1.23525E-6 C -0.00277 -0.01041 -0.00017 -0.0044 -0.00816 -0.01296 C -0.01996 -0.02568 -0.02847 -0.03794 -0.04201 -0.04534 C -0.05104 -0.05737 -0.06128 -0.06824 -0.071 -0.07958 C -0.07447 -0.08374 -0.07899 -0.08605 -0.08229 -0.09045 C -0.0934 -0.10525 -0.10451 -0.12376 -0.1177 -0.13556 C -0.12847 -0.14527 -0.14357 -0.13903 -0.15642 -0.13972 C -0.16458 -0.14296 -0.16979 -0.14689 -0.17743 -0.15059 C -0.18142 -0.15452 -0.20086 -0.17488 -0.20173 -0.1765 C -0.20625 -0.18483 -0.21215 -0.19153 -0.21614 -0.20009 C -0.22395 -0.21675 -0.21388 -0.20148 -0.22586 -0.21744 C -0.23038 -0.22993 -0.23472 -0.24243 -0.23715 -0.25607 C -0.23663 -0.28776 -0.24982 -0.39186 -0.20486 -0.40643 C -0.19947 -0.40504 -0.19392 -0.40481 -0.18871 -0.40227 C -0.18316 -0.39949 -0.17934 -0.38769 -0.1743 -0.38284 C -0.16388 -0.36248 -0.15486 -0.33889 -0.13871 -0.32478 C -0.13368 -0.32038 -0.12309 -0.31969 -0.1177 -0.3183 C -0.06111 -0.32038 -0.06111 -0.30349 -0.03385 -0.33981 C -0.02586 -0.35045 -0.021 -0.36433 -0.01458 -0.37636 C -0.01093 -0.38307 -0.00607 -0.38862 -0.00329 -0.39579 C -0.00086 -0.40204 0.00053 -0.40898 0.00313 -0.41499 C 0.00556 -0.42031 0.01129 -0.43026 0.01129 -0.43003 C 0.01372 -0.43974 0.01771 -0.44691 0.02101 -0.45593 C 0.0257 -0.46843 0.0283 -0.48439 0.03698 -0.49271 C 0.04462 -0.51238 0.05573 -0.52764 0.06771 -0.54222 C 0.08334 -0.56119 0.07309 -0.55332 0.08542 -0.56142 C 0.09132 -0.57298 0.09983 -0.58085 0.10973 -0.58501 C 0.11546 -0.59056 0.12101 -0.59172 0.12743 -0.59588 C 0.14879 -0.60976 0.16684 -0.613 0.19028 -0.61508 C 0.30105 -0.61439 0.41181 -0.61508 0.52257 -0.613 C 0.52605 -0.613 0.5323 -0.60884 0.5323 -0.60861 C 0.54237 -0.59935 0.54323 -0.58547 0.54514 -0.56998 C 0.5441 -0.54638 0.54827 -0.52834 0.53056 -0.5207 C 0.52379 -0.51446 0.51632 -0.51238 0.50799 -0.51215 C 0.44566 -0.51076 0.38334 -0.51053 0.32101 -0.50983 C 0.30973 -0.50497 0.31441 -0.50729 0.30643 -0.50336 C 0.30348 -0.49942 0.29948 -0.49665 0.29671 -0.49271 C 0.2941 -0.48855 0.29028 -0.47953 0.29028 -0.4793 C 0.28803 -0.46981 0.2849 -0.45987 0.28056 -0.45154 C 0.27674 -0.43604 0.28125 -0.45547 0.27743 -0.42378 C 0.27657 -0.41707 0.27257 -0.40435 0.27257 -0.40412 C 0.27205 -0.37289 0.27639 -0.34051 0.27101 -0.30974 C 0.26997 -0.30349 0.26059 -0.30858 0.25643 -0.31205 C 0.25365 -0.31437 0.25313 -0.32478 0.25313 -0.32454 " pathEditMode="relative" rAng="0" ptsTypes="fffffffffffffffffffffffffffffffffffffffffffA">
                                      <p:cBhvr>
                                        <p:cTn id="21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4913" y="-3076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33333E-6 1.85185E-6 C -0.00833 -0.02199 -0.01944 -0.04097 -0.03229 -0.0581 C -0.03593 -0.06296 -0.04705 -0.07222 -0.05156 -0.07523 C -0.05468 -0.07731 -0.06128 -0.0794 -0.06128 -0.0794 C -0.0651 -0.0787 -0.06944 -0.08009 -0.07257 -0.07731 C -0.07586 -0.07454 -0.07916 -0.06435 -0.07916 -0.06435 C -0.08159 -0.04699 -0.0868 -0.02778 -0.09357 -0.01273 C -0.09444 -0.0081 -0.09548 0.00069 -0.09826 0.0044 C -0.10451 0.01273 -0.11128 0.01458 -0.11927 0.01736 C -0.16354 0.01551 -0.16041 0.01782 -0.18698 0.01088 C -0.20225 -0.00255 -0.21823 -0.01111 -0.23055 -0.03009 C -0.23507 -0.03704 -0.24357 -0.05162 -0.24357 -0.05162 C -0.24548 -0.06181 -0.25 -0.06782 -0.25312 -0.07731 C -0.25677 -0.08843 -0.25798 -0.09954 -0.26284 -0.10972 C -0.26684 -0.13148 -0.26059 -0.10162 -0.271 -0.13102 C -0.27361 -0.13866 -0.27847 -0.14468 -0.28073 -0.15255 C -0.28125 -0.15463 -0.28142 -0.15718 -0.28246 -0.15903 C -0.28489 -0.16343 -0.28906 -0.16574 -0.29184 -0.16991 C -0.29305 -0.17199 -0.29357 -0.175 -0.29514 -0.17639 C -0.29705 -0.17801 -0.29948 -0.17778 -0.30156 -0.17847 C -0.30208 -0.17639 -0.30243 -0.17407 -0.30312 -0.17199 C -0.30451 -0.16829 -0.30694 -0.16528 -0.30798 -0.16134 C -0.31111 -0.15 -0.31336 -0.13449 -0.31441 -0.12245 C -0.31684 -0.0963 -0.31771 -0.0456 -0.32899 -0.02361 C -0.32951 -0.02153 -0.33021 -0.01944 -0.33055 -0.01713 C -0.33125 -0.01296 -0.33142 -0.00833 -0.33229 -0.00417 C -0.33732 0.01806 -0.34896 0.02616 -0.36441 0.03009 C -0.39427 0.02546 -0.38524 0.02569 -0.40486 0.01944 C -0.42552 0.00532 -0.44253 -0.01181 -0.45972 -0.03218 C -0.46996 -0.04421 -0.47604 -0.04606 -0.48385 -0.06667 C -0.48593 -0.07245 -0.48767 -0.07847 -0.49027 -0.0838 C -0.49253 -0.08843 -0.496 -0.0919 -0.49826 -0.09676 C -0.50486 -0.11134 -0.50781 -0.12986 -0.51128 -0.14606 C -0.51527 -0.18981 -0.52291 -0.24143 -0.50642 -0.28171 C -0.49965 -0.29838 -0.48559 -0.31389 -0.47257 -0.32037 C -0.46632 -0.32361 -0.45312 -0.32685 -0.45312 -0.32685 C -0.43802 -0.32546 -0.42291 -0.32477 -0.40798 -0.32245 C -0.38576 -0.31921 -0.3651 -0.30324 -0.34514 -0.29236 C -0.33993 -0.28958 -0.33437 -0.28819 -0.32899 -0.28588 C -0.3243 -0.2838 -0.31909 -0.28194 -0.31441 -0.2794 C -0.29739 -0.26991 -0.28211 -0.26319 -0.26441 -0.25579 C -0.24843 -0.24907 -0.23368 -0.23912 -0.21771 -0.23218 C -0.18281 -0.23287 -0.14774 -0.23125 -0.11284 -0.23426 C -0.10121 -0.23518 -0.09618 -0.24236 -0.08698 -0.24722 C -0.08333 -0.24931 -0.07326 -0.25324 -0.06927 -0.25579 C -0.04288 -0.27315 -0.02239 -0.30718 -0.00312 -0.33542 C 0.00799 -0.35162 0.02049 -0.36759 0.03073 -0.38495 C 0.05191 -0.42106 0.03907 -0.40532 0.05973 -0.44514 C 0.07882 -0.48171 0.07084 -0.46343 0.08559 -0.50324 C 0.08993 -0.51481 0.09479 -0.52454 0.1 -0.53542 C 0.11042 -0.55741 0.10677 -0.56528 0.12743 -0.57199 C 0.1408 -0.56921 0.13889 -0.56759 0.14688 -0.55486 C 0.15955 -0.53472 0.16927 -0.51134 0.17431 -0.48588 C 0.17379 -0.47361 0.17344 -0.46134 0.17257 -0.44931 C 0.17205 -0.44282 0.1665 -0.43403 0.16459 -0.43009 C 0.15382 -0.4088 0.13664 -0.39653 0.11945 -0.38704 C 0.11337 -0.37893 0.11111 -0.37986 0.1033 -0.37639 C 0.09063 -0.35069 0.09358 -0.34977 0.09358 -0.31181 " pathEditMode="relative" ptsTypes="fffffffffffffffffffffffffffffffffffffffffffffffffffffffffA">
                                      <p:cBhvr>
                                        <p:cTn id="26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1823 0.00209 C 0.02778 0.00671 0.0224 0.01111 0.02622 0.02129 C 0.02743 0.02452 0.02952 0.0273 0.03108 0.03008 C 0.03247 0.03563 0.0349 0.04534 0.03594 0.05136 C 0.03716 0.05853 0.03907 0.0731 0.03907 0.07333 C 0.03855 0.08305 0.03872 0.09323 0.0375 0.10317 C 0.03542 0.12029 0.01511 0.13163 0.00365 0.13533 C -0.0151 0.13348 -0.03889 0.1307 -0.05451 0.11381 C -0.06614 0.10109 -0.07413 0.07912 -0.08836 0.07102 C -0.09531 0.06709 -0.10347 0.06477 -0.11093 0.06246 C -0.15069 0.06431 -0.15625 0.06107 -0.18507 0.08374 C -0.19201 0.09716 -0.19722 0.10641 -0.2092 0.11173 C -0.24705 0.10549 -0.22534 0.11243 -0.24635 0.09462 C -0.25243 0.07472 -0.25937 0.05506 -0.26736 0.03655 C -0.271 0.01342 -0.27552 -0.00948 -0.2802 -0.03238 C -0.28159 -0.04811 -0.2835 -0.06384 -0.28507 -0.07957 C -0.28455 -0.10687 -0.28889 -0.13578 -0.28177 -0.16146 C -0.27899 -0.17117 -0.26597 -0.18852 -0.2592 -0.19361 C -0.25625 -0.19592 -0.24965 -0.19801 -0.24965 -0.19777 C -0.23593 -0.19153 -0.23836 -0.1677 -0.22378 -0.16146 C -0.21892 -0.15683 -0.21406 -0.15475 -0.2092 -0.15035 C -0.20225 -0.15105 -0.19496 -0.14989 -0.18836 -0.15267 C -0.18472 -0.15429 -0.18142 -0.16863 -0.1802 -0.1721 C -0.17448 -0.18736 -0.16979 -0.20055 -0.16736 -0.21721 C -0.16823 -0.25931 -0.16892 -0.29678 -0.17222 -0.33749 C -0.17205 -0.34513 -0.19062 -0.45894 -0.15451 -0.47073 C -0.14809 -0.48322 -0.1552 -0.47235 -0.14479 -0.47952 C -0.14236 -0.48114 -0.1408 -0.48438 -0.13836 -0.486 C -0.13298 -0.48947 -0.12309 -0.49109 -0.11736 -0.49248 C -0.08993 -0.49178 0.0375 -0.52532 0.07292 -0.45153 C 0.07483 -0.43927 0.07778 -0.42979 0.07466 -0.41707 C 0.0698 -0.39764 0.07032 -0.40434 0.06337 -0.39347 C 0.04341 -0.36247 0.02379 -0.35762 -0.00607 -0.35484 C -0.01389 -0.3523 -0.01614 -0.34883 -0.02048 -0.33981 C -0.01996 -0.33333 -0.01961 -0.32685 -0.01892 -0.32037 C -0.01857 -0.31806 -0.01875 -0.31529 -0.01736 -0.3139 C -0.01232 -0.30904 -0.00816 -0.30973 -0.00277 -0.30973 " pathEditMode="relative" rAng="0" ptsTypes="ffffffffffffffffffffffffffffffffffffA">
                                      <p:cBhvr>
                                        <p:cTn id="31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2378" y="-1970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7" grpId="0"/>
      <p:bldP spid="8" grpId="0"/>
      <p:bldP spid="9" grpId="0"/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467544" y="476672"/>
            <a:ext cx="4433330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b="1" dirty="0">
                <a:solidFill>
                  <a:srgbClr val="FF0000"/>
                </a:solidFill>
              </a:rPr>
              <a:t>Seřaď, jak </a:t>
            </a:r>
            <a:r>
              <a:rPr lang="cs-CZ" sz="2400" b="1" dirty="0" smtClean="0">
                <a:solidFill>
                  <a:srgbClr val="FF0000"/>
                </a:solidFill>
              </a:rPr>
              <a:t>jdou </a:t>
            </a:r>
            <a:r>
              <a:rPr lang="cs-CZ" sz="2400" b="1" dirty="0">
                <a:solidFill>
                  <a:srgbClr val="FF0000"/>
                </a:solidFill>
              </a:rPr>
              <a:t>správně za sebou.</a:t>
            </a:r>
          </a:p>
        </p:txBody>
      </p:sp>
    </p:spTree>
    <p:extLst>
      <p:ext uri="{BB962C8B-B14F-4D97-AF65-F5344CB8AC3E}">
        <p14:creationId xmlns="" xmlns:p14="http://schemas.microsoft.com/office/powerpoint/2010/main" val="25317823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5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lačítko akce: Vlastní 3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3" name="Skupina 2"/>
          <p:cNvGrpSpPr/>
          <p:nvPr/>
        </p:nvGrpSpPr>
        <p:grpSpPr>
          <a:xfrm>
            <a:off x="1062954" y="1526916"/>
            <a:ext cx="1478855" cy="1390005"/>
            <a:chOff x="2415721" y="213147"/>
            <a:chExt cx="1478855" cy="1390005"/>
          </a:xfrm>
        </p:grpSpPr>
        <p:pic>
          <p:nvPicPr>
            <p:cNvPr id="31" name="Picture 3" descr="C:\Users\pc\AppData\Local\Microsoft\Windows\Temporary Internet Files\Content.IE5\XWRTYRPH\MC900221097[1].wmf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=""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415721" y="213147"/>
              <a:ext cx="1478855" cy="1390005"/>
            </a:xfrm>
            <a:prstGeom prst="rect">
              <a:avLst/>
            </a:prstGeom>
            <a:noFill/>
            <a:extLst>
              <a:ext uri="{909E8E84-426E-40DD-AFC4-6F175D3DCCD1}">
                <a14:hiddenFill xmlns=""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21" name="TextovéPole 20"/>
            <p:cNvSpPr txBox="1"/>
            <p:nvPr/>
          </p:nvSpPr>
          <p:spPr>
            <a:xfrm>
              <a:off x="2711757" y="572929"/>
              <a:ext cx="886781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5400" b="1" dirty="0" smtClean="0"/>
                <a:t>19</a:t>
              </a:r>
              <a:endParaRPr lang="cs-CZ" sz="5400" b="1" dirty="0"/>
            </a:p>
          </p:txBody>
        </p:sp>
      </p:grpSp>
      <p:grpSp>
        <p:nvGrpSpPr>
          <p:cNvPr id="9" name="Skupina 8"/>
          <p:cNvGrpSpPr/>
          <p:nvPr/>
        </p:nvGrpSpPr>
        <p:grpSpPr>
          <a:xfrm>
            <a:off x="2905001" y="3513808"/>
            <a:ext cx="1478855" cy="1390005"/>
            <a:chOff x="4124566" y="2100909"/>
            <a:chExt cx="1478855" cy="1390005"/>
          </a:xfrm>
        </p:grpSpPr>
        <p:pic>
          <p:nvPicPr>
            <p:cNvPr id="3075" name="Picture 3" descr="C:\Users\pc\AppData\Local\Microsoft\Windows\Temporary Internet Files\Content.IE5\XWRTYRPH\MC900221097[1].wmf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=""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124566" y="2100909"/>
              <a:ext cx="1478855" cy="1390005"/>
            </a:xfrm>
            <a:prstGeom prst="rect">
              <a:avLst/>
            </a:prstGeom>
            <a:noFill/>
            <a:extLst>
              <a:ext uri="{909E8E84-426E-40DD-AFC4-6F175D3DCCD1}">
                <a14:hiddenFill xmlns=""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22" name="TextovéPole 21"/>
            <p:cNvSpPr txBox="1"/>
            <p:nvPr/>
          </p:nvSpPr>
          <p:spPr>
            <a:xfrm>
              <a:off x="4420602" y="2370396"/>
              <a:ext cx="886781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5400" b="1" dirty="0" smtClean="0"/>
                <a:t>18</a:t>
              </a:r>
              <a:endParaRPr lang="cs-CZ" sz="5400" b="1" dirty="0"/>
            </a:p>
          </p:txBody>
        </p:sp>
      </p:grpSp>
      <p:grpSp>
        <p:nvGrpSpPr>
          <p:cNvPr id="7" name="Skupina 6"/>
          <p:cNvGrpSpPr/>
          <p:nvPr/>
        </p:nvGrpSpPr>
        <p:grpSpPr>
          <a:xfrm>
            <a:off x="899592" y="3687882"/>
            <a:ext cx="1478855" cy="1390005"/>
            <a:chOff x="936866" y="2084383"/>
            <a:chExt cx="1478855" cy="1390005"/>
          </a:xfrm>
        </p:grpSpPr>
        <p:pic>
          <p:nvPicPr>
            <p:cNvPr id="24" name="Picture 3" descr="C:\Users\pc\AppData\Local\Microsoft\Windows\Temporary Internet Files\Content.IE5\XWRTYRPH\MC900221097[1].wmf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=""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936866" y="2084383"/>
              <a:ext cx="1478855" cy="1390005"/>
            </a:xfrm>
            <a:prstGeom prst="rect">
              <a:avLst/>
            </a:prstGeom>
            <a:noFill/>
            <a:extLst>
              <a:ext uri="{909E8E84-426E-40DD-AFC4-6F175D3DCCD1}">
                <a14:hiddenFill xmlns=""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34" name="TextovéPole 33"/>
            <p:cNvSpPr txBox="1"/>
            <p:nvPr/>
          </p:nvSpPr>
          <p:spPr>
            <a:xfrm>
              <a:off x="1232902" y="2404757"/>
              <a:ext cx="886781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5400" b="1" dirty="0" smtClean="0"/>
                <a:t>17</a:t>
              </a:r>
              <a:endParaRPr lang="cs-CZ" sz="5400" b="1" dirty="0"/>
            </a:p>
          </p:txBody>
        </p:sp>
      </p:grpSp>
      <p:grpSp>
        <p:nvGrpSpPr>
          <p:cNvPr id="5" name="Skupina 4"/>
          <p:cNvGrpSpPr/>
          <p:nvPr/>
        </p:nvGrpSpPr>
        <p:grpSpPr>
          <a:xfrm>
            <a:off x="3211524" y="1807484"/>
            <a:ext cx="1478855" cy="1390005"/>
            <a:chOff x="2851885" y="-1588881"/>
            <a:chExt cx="1478855" cy="1390005"/>
          </a:xfrm>
        </p:grpSpPr>
        <p:pic>
          <p:nvPicPr>
            <p:cNvPr id="29" name="Picture 3" descr="C:\Users\pc\AppData\Local\Microsoft\Windows\Temporary Internet Files\Content.IE5\XWRTYRPH\MC900221097[1].wmf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=""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851885" y="-1588881"/>
              <a:ext cx="1478855" cy="1390005"/>
            </a:xfrm>
            <a:prstGeom prst="rect">
              <a:avLst/>
            </a:prstGeom>
            <a:noFill/>
            <a:extLst>
              <a:ext uri="{909E8E84-426E-40DD-AFC4-6F175D3DCCD1}">
                <a14:hiddenFill xmlns=""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35" name="TextovéPole 34"/>
            <p:cNvSpPr txBox="1"/>
            <p:nvPr/>
          </p:nvSpPr>
          <p:spPr>
            <a:xfrm>
              <a:off x="3147921" y="-1300890"/>
              <a:ext cx="886781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5400" b="1" dirty="0" smtClean="0"/>
                <a:t>15</a:t>
              </a:r>
              <a:endParaRPr lang="cs-CZ" sz="5400" b="1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6694468" y="1060242"/>
            <a:ext cx="1478855" cy="1390005"/>
            <a:chOff x="7452320" y="2171420"/>
            <a:chExt cx="1478855" cy="1390005"/>
          </a:xfrm>
        </p:grpSpPr>
        <p:pic>
          <p:nvPicPr>
            <p:cNvPr id="25" name="Picture 3" descr="C:\Users\pc\AppData\Local\Microsoft\Windows\Temporary Internet Files\Content.IE5\XWRTYRPH\MC900221097[1].wmf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=""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7452320" y="2171420"/>
              <a:ext cx="1478855" cy="1390005"/>
            </a:xfrm>
            <a:prstGeom prst="rect">
              <a:avLst/>
            </a:prstGeom>
            <a:noFill/>
            <a:extLst>
              <a:ext uri="{909E8E84-426E-40DD-AFC4-6F175D3DCCD1}">
                <a14:hiddenFill xmlns=""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36" name="TextovéPole 35"/>
            <p:cNvSpPr txBox="1"/>
            <p:nvPr/>
          </p:nvSpPr>
          <p:spPr>
            <a:xfrm>
              <a:off x="7695092" y="2456997"/>
              <a:ext cx="886781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5400" b="1" dirty="0" smtClean="0"/>
                <a:t>16</a:t>
              </a:r>
              <a:endParaRPr lang="cs-CZ" sz="5400" b="1" dirty="0"/>
            </a:p>
          </p:txBody>
        </p:sp>
      </p:grpSp>
      <p:grpSp>
        <p:nvGrpSpPr>
          <p:cNvPr id="10" name="Skupina 9"/>
          <p:cNvGrpSpPr/>
          <p:nvPr/>
        </p:nvGrpSpPr>
        <p:grpSpPr>
          <a:xfrm>
            <a:off x="4932040" y="1293579"/>
            <a:ext cx="1478855" cy="1390005"/>
            <a:chOff x="4605987" y="2661787"/>
            <a:chExt cx="1478855" cy="1390005"/>
          </a:xfrm>
        </p:grpSpPr>
        <p:pic>
          <p:nvPicPr>
            <p:cNvPr id="26" name="Picture 3" descr="C:\Users\pc\AppData\Local\Microsoft\Windows\Temporary Internet Files\Content.IE5\XWRTYRPH\MC900221097[1].wmf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=""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605987" y="2661787"/>
              <a:ext cx="1478855" cy="1390005"/>
            </a:xfrm>
            <a:prstGeom prst="rect">
              <a:avLst/>
            </a:prstGeom>
            <a:noFill/>
            <a:extLst>
              <a:ext uri="{909E8E84-426E-40DD-AFC4-6F175D3DCCD1}">
                <a14:hiddenFill xmlns=""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40" name="TextovéPole 39"/>
            <p:cNvSpPr txBox="1"/>
            <p:nvPr/>
          </p:nvSpPr>
          <p:spPr>
            <a:xfrm>
              <a:off x="4836324" y="2895124"/>
              <a:ext cx="886781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5400" b="1" dirty="0" smtClean="0"/>
                <a:t>20</a:t>
              </a:r>
              <a:endParaRPr lang="cs-CZ" sz="5400" b="1" dirty="0"/>
            </a:p>
          </p:txBody>
        </p:sp>
      </p:grpSp>
      <p:sp>
        <p:nvSpPr>
          <p:cNvPr id="2" name="TextovéPole 1"/>
          <p:cNvSpPr txBox="1"/>
          <p:nvPr/>
        </p:nvSpPr>
        <p:spPr>
          <a:xfrm>
            <a:off x="251520" y="348625"/>
            <a:ext cx="5282536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Seřaď čísla, jak jdou správně za sebou. Přetahuj.</a:t>
            </a:r>
            <a:endParaRPr lang="cs-CZ" sz="2000" b="1" dirty="0"/>
          </a:p>
        </p:txBody>
      </p:sp>
    </p:spTree>
    <p:extLst>
      <p:ext uri="{BB962C8B-B14F-4D97-AF65-F5344CB8AC3E}">
        <p14:creationId xmlns="" xmlns:p14="http://schemas.microsoft.com/office/powerpoint/2010/main" val="14672627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16632"/>
            <a:ext cx="8229600" cy="6110139"/>
          </a:xfrm>
        </p:spPr>
        <p:txBody>
          <a:bodyPr/>
          <a:lstStyle/>
          <a:p>
            <a:pPr marL="0" indent="0">
              <a:buNone/>
            </a:pPr>
            <a:r>
              <a:rPr lang="cs-CZ" b="1" dirty="0"/>
              <a:t>Zdroje a </a:t>
            </a:r>
            <a:r>
              <a:rPr lang="cs-CZ" b="1"/>
              <a:t>citace</a:t>
            </a:r>
            <a:r>
              <a:rPr lang="cs-CZ" b="1" smtClean="0"/>
              <a:t>: </a:t>
            </a:r>
            <a:r>
              <a:rPr lang="cs-CZ"/>
              <a:t>Microsoft Office - Klipart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8891898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214</TotalTime>
  <Words>283</Words>
  <Application>Microsoft Office PowerPoint</Application>
  <PresentationFormat>Předvádění na obrazovce (4:3)</PresentationFormat>
  <Paragraphs>60</Paragraphs>
  <Slides>9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systému Office</vt:lpstr>
      <vt:lpstr>Pořadí čísel do 20 – I. VY_32_INOVACE_4B_08 Číslo projektu: CZ.1.07/1.4.00/21.1101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Dum</cp:lastModifiedBy>
  <cp:revision>9</cp:revision>
  <dcterms:created xsi:type="dcterms:W3CDTF">2012-03-08T14:16:45Z</dcterms:created>
  <dcterms:modified xsi:type="dcterms:W3CDTF">2013-02-01T22:33:53Z</dcterms:modified>
</cp:coreProperties>
</file>