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7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CCECFF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63C698-2232-4EC2-9D76-023F495133E6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F98CF3-1A8F-4B9C-80DF-672BD9D6287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351629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8B69C7-AE32-4B5E-8CE1-E4D0590A554A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002297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9B58C-F034-47E7-8155-392DEC4A83A4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E8F01-3B01-48F1-B8A2-C1683294F6E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754872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9B58C-F034-47E7-8155-392DEC4A83A4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E8F01-3B01-48F1-B8A2-C1683294F6E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011425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9B58C-F034-47E7-8155-392DEC4A83A4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E8F01-3B01-48F1-B8A2-C1683294F6E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3972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9B58C-F034-47E7-8155-392DEC4A83A4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E8F01-3B01-48F1-B8A2-C1683294F6E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000047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9B58C-F034-47E7-8155-392DEC4A83A4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E8F01-3B01-48F1-B8A2-C1683294F6E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730063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9B58C-F034-47E7-8155-392DEC4A83A4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E8F01-3B01-48F1-B8A2-C1683294F6E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863072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9B58C-F034-47E7-8155-392DEC4A83A4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E8F01-3B01-48F1-B8A2-C1683294F6E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927708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9B58C-F034-47E7-8155-392DEC4A83A4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E8F01-3B01-48F1-B8A2-C1683294F6E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203976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9B58C-F034-47E7-8155-392DEC4A83A4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E8F01-3B01-48F1-B8A2-C1683294F6E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50256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9B58C-F034-47E7-8155-392DEC4A83A4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E8F01-3B01-48F1-B8A2-C1683294F6E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15148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9B58C-F034-47E7-8155-392DEC4A83A4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E8F01-3B01-48F1-B8A2-C1683294F6E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000782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F9B58C-F034-47E7-8155-392DEC4A83A4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6E8F01-3B01-48F1-B8A2-C1683294F6E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750798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Pořadí čísel do 20 – II.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VY_32_INOVACE_4B_09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100" dirty="0"/>
              <a:t>Číslo projektu: CZ.1.07/1.4.00/21.1101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2</a:t>
            </a:r>
            <a:endParaRPr lang="cs-CZ" dirty="0"/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459346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 smtClean="0"/>
              <a:t>Tento materiál slouží k prohlubování a procvičování učiva. Žáci pracují v číselném oboru do 20. V prvním úkole skládají čísla ve správném pořadí přetahováním. Na stránce č. 2 spojují stejná čísla pomocí rukopisných poznámek. V dalším úkole řadí opět čísla přetahováním. Úkol s rámečky         je interaktivní – po kliknutí na správnou odpověď se číslo přemístí                   do správného pole. Dále řadí čísla podle velikosti přetahováním. V posledním úkole doplňují číselnou řadu – kliknutím číslo skočí na správné místo (interaktivita). Žáci si při tomto úkole opakují pořadí čísel v číselné řadě. </a:t>
            </a:r>
          </a:p>
          <a:p>
            <a:pPr marL="0" indent="0">
              <a:buNone/>
            </a:pPr>
            <a:r>
              <a:rPr lang="cs-CZ" b="1" dirty="0" smtClean="0"/>
              <a:t>Délka trvání práce s tímto materiálem: </a:t>
            </a:r>
            <a:r>
              <a:rPr lang="cs-CZ" dirty="0" smtClean="0"/>
              <a:t>Zhruba 30 minut</a:t>
            </a:r>
          </a:p>
          <a:p>
            <a:pPr marL="0" indent="0">
              <a:buNone/>
            </a:pPr>
            <a:r>
              <a:rPr lang="cs-CZ" b="1" dirty="0" smtClean="0"/>
              <a:t>Autor</a:t>
            </a:r>
            <a:r>
              <a:rPr lang="cs-CZ" b="1" dirty="0"/>
              <a:t>:</a:t>
            </a:r>
            <a:r>
              <a:rPr lang="cs-CZ" dirty="0"/>
              <a:t> Daniela </a:t>
            </a:r>
            <a:r>
              <a:rPr lang="cs-CZ" dirty="0" err="1"/>
              <a:t>Tájková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Datum </a:t>
            </a:r>
            <a:r>
              <a:rPr lang="cs-CZ" b="1" dirty="0" smtClean="0"/>
              <a:t>vytvoření: </a:t>
            </a:r>
            <a:r>
              <a:rPr lang="cs-CZ" dirty="0" smtClean="0"/>
              <a:t>Březen 2012</a:t>
            </a:r>
          </a:p>
          <a:p>
            <a:pPr marL="0" indent="0">
              <a:buNone/>
            </a:pPr>
            <a:r>
              <a:rPr lang="cs-CZ" b="1" dirty="0" smtClean="0"/>
              <a:t>Speciální </a:t>
            </a:r>
            <a:r>
              <a:rPr lang="cs-CZ" b="1" dirty="0"/>
              <a:t>vzdělávací potřeby: </a:t>
            </a:r>
            <a:r>
              <a:rPr lang="cs-CZ" dirty="0"/>
              <a:t>ADHD, autismus, MP.</a:t>
            </a:r>
          </a:p>
          <a:p>
            <a:pPr marL="0" indent="0">
              <a:buNone/>
            </a:pPr>
            <a:r>
              <a:rPr lang="cs-CZ" b="1" dirty="0"/>
              <a:t>Vzdělávací obor: </a:t>
            </a:r>
            <a:r>
              <a:rPr lang="cs-CZ" dirty="0" smtClean="0"/>
              <a:t>Matematika</a:t>
            </a:r>
          </a:p>
          <a:p>
            <a:pPr marL="0" indent="0">
              <a:buNone/>
            </a:pPr>
            <a:r>
              <a:rPr lang="cs-CZ" b="1" dirty="0" smtClean="0"/>
              <a:t>Druh </a:t>
            </a:r>
            <a:r>
              <a:rPr lang="cs-CZ" b="1" dirty="0"/>
              <a:t>učebního materiálu:</a:t>
            </a:r>
            <a:r>
              <a:rPr lang="cs-CZ" dirty="0"/>
              <a:t> Interaktivní DUM</a:t>
            </a:r>
          </a:p>
          <a:p>
            <a:pPr marL="0" indent="0">
              <a:buNone/>
            </a:pPr>
            <a:r>
              <a:rPr lang="cs-CZ" b="1" dirty="0" smtClean="0"/>
              <a:t>Inovace:</a:t>
            </a:r>
            <a:r>
              <a:rPr lang="cs-CZ" dirty="0" smtClean="0"/>
              <a:t> Rukopisné poznámky v rámci nového softwaru Microsoft 2010</a:t>
            </a:r>
          </a:p>
          <a:p>
            <a:pPr marL="0" indent="0">
              <a:buNone/>
            </a:pPr>
            <a:r>
              <a:rPr lang="cs-CZ" b="1" dirty="0" smtClean="0"/>
              <a:t>Cílová </a:t>
            </a:r>
            <a:r>
              <a:rPr lang="cs-CZ" b="1" dirty="0"/>
              <a:t>skupina: </a:t>
            </a:r>
            <a:r>
              <a:rPr lang="cs-CZ" dirty="0" smtClean="0"/>
              <a:t>Žák (s autismem, lehkou MR</a:t>
            </a:r>
            <a:r>
              <a:rPr lang="cs-CZ" dirty="0"/>
              <a:t>).</a:t>
            </a:r>
          </a:p>
          <a:p>
            <a:pPr marL="0" indent="0">
              <a:buNone/>
            </a:pPr>
            <a:r>
              <a:rPr lang="cs-CZ" b="1" dirty="0"/>
              <a:t>Stupeň a typ vzdělávání: </a:t>
            </a:r>
            <a:r>
              <a:rPr lang="cs-CZ" dirty="0"/>
              <a:t>ZŠ </a:t>
            </a:r>
            <a:r>
              <a:rPr lang="cs-CZ" dirty="0" smtClean="0"/>
              <a:t>praktická, </a:t>
            </a:r>
            <a:r>
              <a:rPr lang="cs-CZ" dirty="0"/>
              <a:t>1.stupeň, </a:t>
            </a:r>
            <a:r>
              <a:rPr lang="cs-CZ" dirty="0" smtClean="0"/>
              <a:t>3. ročník.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Věková skupina: </a:t>
            </a:r>
            <a:r>
              <a:rPr lang="cs-CZ" dirty="0" smtClean="0"/>
              <a:t>8 – 9 let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8454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E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lačítko akce: Vlastní 1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95535" y="408932"/>
            <a:ext cx="679185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Seřaď sklenice podle čísla. Začni nejmenším. Obrázky přetahuj.</a:t>
            </a:r>
            <a:endParaRPr lang="cs-CZ" sz="2000" b="1" dirty="0"/>
          </a:p>
        </p:txBody>
      </p:sp>
      <p:grpSp>
        <p:nvGrpSpPr>
          <p:cNvPr id="27" name="Skupina 26"/>
          <p:cNvGrpSpPr/>
          <p:nvPr/>
        </p:nvGrpSpPr>
        <p:grpSpPr>
          <a:xfrm>
            <a:off x="4914274" y="2270893"/>
            <a:ext cx="1155576" cy="1155576"/>
            <a:chOff x="3923928" y="2391090"/>
            <a:chExt cx="1155576" cy="1155576"/>
          </a:xfrm>
        </p:grpSpPr>
        <p:pic>
          <p:nvPicPr>
            <p:cNvPr id="11" name="Picture 2" descr="C:\Users\pc\AppData\Local\Microsoft\Windows\Temporary Internet Files\Content.IE5\HBOG70SQ\MC900441752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23928" y="2391090"/>
              <a:ext cx="1155576" cy="1155576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4149696" y="263518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11</a:t>
              </a:r>
              <a:endParaRPr lang="cs-CZ" sz="4000" b="1" dirty="0"/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2832307" y="1056440"/>
            <a:ext cx="1155576" cy="1155576"/>
            <a:chOff x="1331640" y="1421450"/>
            <a:chExt cx="1155576" cy="1155576"/>
          </a:xfrm>
        </p:grpSpPr>
        <p:pic>
          <p:nvPicPr>
            <p:cNvPr id="6" name="Picture 2" descr="C:\Users\pc\AppData\Local\Microsoft\Windows\Temporary Internet Files\Content.IE5\HBOG70SQ\MC900441752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31640" y="1421450"/>
              <a:ext cx="1155576" cy="1155576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1621396" y="1703457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12</a:t>
              </a:r>
              <a:endParaRPr lang="cs-CZ" sz="4000" b="1" dirty="0"/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4514768" y="950893"/>
            <a:ext cx="1155576" cy="1155576"/>
            <a:chOff x="4706714" y="982779"/>
            <a:chExt cx="1155576" cy="1155576"/>
          </a:xfrm>
        </p:grpSpPr>
        <p:pic>
          <p:nvPicPr>
            <p:cNvPr id="12" name="Picture 2" descr="C:\Users\pc\AppData\Local\Microsoft\Windows\Temporary Internet Files\Content.IE5\HBOG70SQ\MC900441752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06714" y="982779"/>
              <a:ext cx="1155576" cy="1155576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4932482" y="1255510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13</a:t>
              </a:r>
              <a:endParaRPr lang="cs-CZ" sz="4000" b="1" dirty="0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3569059" y="2173686"/>
            <a:ext cx="1155576" cy="1155576"/>
            <a:chOff x="2827976" y="1206624"/>
            <a:chExt cx="1155576" cy="1155576"/>
          </a:xfrm>
        </p:grpSpPr>
        <p:pic>
          <p:nvPicPr>
            <p:cNvPr id="1026" name="Picture 2" descr="C:\Users\pc\AppData\Local\Microsoft\Windows\Temporary Internet Files\Content.IE5\HBOG70SQ\MC900441752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27976" y="1206624"/>
              <a:ext cx="1155576" cy="1155576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3053744" y="141555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14</a:t>
              </a:r>
              <a:endParaRPr lang="cs-CZ" sz="4000" b="1" dirty="0"/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1942900" y="2270893"/>
            <a:ext cx="1155576" cy="1155576"/>
            <a:chOff x="2654708" y="2510804"/>
            <a:chExt cx="1155576" cy="1155576"/>
          </a:xfrm>
        </p:grpSpPr>
        <p:pic>
          <p:nvPicPr>
            <p:cNvPr id="16" name="Picture 2" descr="C:\Users\pc\AppData\Local\Microsoft\Windows\Temporary Internet Files\Content.IE5\HBOG70SQ\MC900441752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54708" y="2510804"/>
              <a:ext cx="1155576" cy="1155576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>
              <a:off x="2861430" y="2700163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15</a:t>
              </a:r>
              <a:endParaRPr lang="cs-CZ" sz="4000" b="1" dirty="0"/>
            </a:p>
          </p:txBody>
        </p:sp>
      </p:grpSp>
      <p:grpSp>
        <p:nvGrpSpPr>
          <p:cNvPr id="1024" name="Skupina 1023"/>
          <p:cNvGrpSpPr/>
          <p:nvPr/>
        </p:nvGrpSpPr>
        <p:grpSpPr>
          <a:xfrm>
            <a:off x="1257908" y="789135"/>
            <a:ext cx="1155576" cy="1155576"/>
            <a:chOff x="1547664" y="2705221"/>
            <a:chExt cx="1155576" cy="1155576"/>
          </a:xfrm>
        </p:grpSpPr>
        <p:pic>
          <p:nvPicPr>
            <p:cNvPr id="17" name="Picture 2" descr="C:\Users\pc\AppData\Local\Microsoft\Windows\Temporary Internet Files\Content.IE5\HBOG70SQ\MC900441752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47664" y="2705221"/>
              <a:ext cx="1155576" cy="1155576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TextovéPole 19"/>
            <p:cNvSpPr txBox="1"/>
            <p:nvPr/>
          </p:nvSpPr>
          <p:spPr>
            <a:xfrm>
              <a:off x="1773432" y="2942130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16</a:t>
              </a:r>
              <a:endParaRPr lang="cs-CZ" sz="4000" b="1" dirty="0"/>
            </a:p>
          </p:txBody>
        </p:sp>
      </p:grpSp>
      <p:grpSp>
        <p:nvGrpSpPr>
          <p:cNvPr id="1027" name="Skupina 1026"/>
          <p:cNvGrpSpPr/>
          <p:nvPr/>
        </p:nvGrpSpPr>
        <p:grpSpPr>
          <a:xfrm>
            <a:off x="251520" y="2132973"/>
            <a:ext cx="1155576" cy="1155576"/>
            <a:chOff x="752691" y="3251674"/>
            <a:chExt cx="1155576" cy="1155576"/>
          </a:xfrm>
        </p:grpSpPr>
        <p:pic>
          <p:nvPicPr>
            <p:cNvPr id="7" name="Picture 2" descr="C:\Users\pc\AppData\Local\Microsoft\Windows\Temporary Internet Files\Content.IE5\HBOG70SQ\MC900441752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2691" y="3251674"/>
              <a:ext cx="1155576" cy="1155576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978460" y="3459320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17</a:t>
              </a:r>
              <a:endParaRPr lang="cs-CZ" sz="4000" b="1" dirty="0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5800722" y="916555"/>
            <a:ext cx="1155576" cy="1155576"/>
            <a:chOff x="3346286" y="4592139"/>
            <a:chExt cx="1155576" cy="1155576"/>
          </a:xfrm>
        </p:grpSpPr>
        <p:pic>
          <p:nvPicPr>
            <p:cNvPr id="9" name="Picture 2" descr="C:\Users\pc\AppData\Local\Microsoft\Windows\Temporary Internet Files\Content.IE5\HBOG70SQ\MC900441752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46286" y="4592139"/>
              <a:ext cx="1155576" cy="1155576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3631532" y="4815984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18</a:t>
              </a:r>
              <a:endParaRPr lang="cs-CZ" sz="4000" b="1" dirty="0"/>
            </a:p>
          </p:txBody>
        </p:sp>
      </p:grpSp>
      <p:grpSp>
        <p:nvGrpSpPr>
          <p:cNvPr id="1025" name="Skupina 1024"/>
          <p:cNvGrpSpPr/>
          <p:nvPr/>
        </p:nvGrpSpPr>
        <p:grpSpPr>
          <a:xfrm>
            <a:off x="7267374" y="998397"/>
            <a:ext cx="1155576" cy="1155576"/>
            <a:chOff x="1043608" y="4293096"/>
            <a:chExt cx="1155576" cy="1155576"/>
          </a:xfrm>
        </p:grpSpPr>
        <p:pic>
          <p:nvPicPr>
            <p:cNvPr id="14" name="Picture 2" descr="C:\Users\pc\AppData\Local\Microsoft\Windows\Temporary Internet Files\Content.IE5\HBOG70SQ\MC900441752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43608" y="4293096"/>
              <a:ext cx="1155576" cy="1155576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TextovéPole 22"/>
            <p:cNvSpPr txBox="1"/>
            <p:nvPr/>
          </p:nvSpPr>
          <p:spPr>
            <a:xfrm>
              <a:off x="1251847" y="4451030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19</a:t>
              </a:r>
              <a:endParaRPr lang="cs-CZ" sz="4000" b="1" dirty="0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6454203" y="2333972"/>
            <a:ext cx="1155576" cy="1155576"/>
            <a:chOff x="2861430" y="5158916"/>
            <a:chExt cx="1155576" cy="1155576"/>
          </a:xfrm>
        </p:grpSpPr>
        <p:pic>
          <p:nvPicPr>
            <p:cNvPr id="10" name="Picture 2" descr="C:\Users\pc\AppData\Local\Microsoft\Windows\Temporary Internet Files\Content.IE5\HBOG70SQ\MC900441752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61430" y="5158916"/>
              <a:ext cx="1155576" cy="1155576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" name="TextovéPole 23"/>
            <p:cNvSpPr txBox="1"/>
            <p:nvPr/>
          </p:nvSpPr>
          <p:spPr>
            <a:xfrm>
              <a:off x="3087198" y="5448672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20</a:t>
              </a:r>
              <a:endParaRPr lang="cs-CZ" sz="4000" b="1" dirty="0"/>
            </a:p>
          </p:txBody>
        </p:sp>
      </p:grpSp>
      <p:cxnSp>
        <p:nvCxnSpPr>
          <p:cNvPr id="13" name="Přímá spojnice 12"/>
          <p:cNvCxnSpPr/>
          <p:nvPr/>
        </p:nvCxnSpPr>
        <p:spPr>
          <a:xfrm>
            <a:off x="0" y="3573016"/>
            <a:ext cx="914400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4258178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9" name="Skupina 38"/>
          <p:cNvGrpSpPr/>
          <p:nvPr/>
        </p:nvGrpSpPr>
        <p:grpSpPr>
          <a:xfrm>
            <a:off x="7812360" y="3933056"/>
            <a:ext cx="1223194" cy="1695730"/>
            <a:chOff x="7812360" y="3717032"/>
            <a:chExt cx="1223194" cy="1695730"/>
          </a:xfrm>
        </p:grpSpPr>
        <p:pic>
          <p:nvPicPr>
            <p:cNvPr id="11" name="Picture 2" descr="C:\Users\pc\AppData\Local\Microsoft\Windows\Temporary Internet Files\Content.IE5\XWRTYRPH\MC900438207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12360" y="3717032"/>
              <a:ext cx="1223194" cy="169573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8071937" y="393305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FF00"/>
                  </a:solidFill>
                </a:rPr>
                <a:t>19</a:t>
              </a:r>
              <a:endParaRPr lang="cs-CZ" sz="40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6509149" y="3994891"/>
            <a:ext cx="1223194" cy="1695730"/>
            <a:chOff x="6495659" y="3707660"/>
            <a:chExt cx="1223194" cy="1695730"/>
          </a:xfrm>
        </p:grpSpPr>
        <p:pic>
          <p:nvPicPr>
            <p:cNvPr id="10" name="Picture 2" descr="C:\Users\pc\AppData\Local\Microsoft\Windows\Temporary Internet Files\Content.IE5\XWRTYRPH\MC900438207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95659" y="3707660"/>
              <a:ext cx="1223194" cy="169573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6711228" y="3921265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FF00"/>
                  </a:solidFill>
                </a:rPr>
                <a:t>18</a:t>
              </a:r>
              <a:endParaRPr lang="cs-CZ" sz="40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7812359" y="1452714"/>
            <a:ext cx="1223194" cy="1695730"/>
            <a:chOff x="7107256" y="1196752"/>
            <a:chExt cx="1223194" cy="1695730"/>
          </a:xfrm>
        </p:grpSpPr>
        <p:pic>
          <p:nvPicPr>
            <p:cNvPr id="13" name="Picture 2" descr="C:\Users\pc\AppData\Local\Microsoft\Windows\Temporary Internet Files\Content.IE5\XWRTYRPH\MC900438207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07256" y="1196752"/>
              <a:ext cx="1223194" cy="169573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TextovéPole 22"/>
            <p:cNvSpPr txBox="1"/>
            <p:nvPr/>
          </p:nvSpPr>
          <p:spPr>
            <a:xfrm>
              <a:off x="7366833" y="1484784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FF00"/>
                  </a:solidFill>
                </a:rPr>
                <a:t>17</a:t>
              </a:r>
              <a:endParaRPr lang="cs-CZ" sz="40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1769176" y="1420339"/>
            <a:ext cx="1223194" cy="1695730"/>
            <a:chOff x="1619672" y="0"/>
            <a:chExt cx="1223194" cy="1695730"/>
          </a:xfrm>
        </p:grpSpPr>
        <p:pic>
          <p:nvPicPr>
            <p:cNvPr id="15" name="Picture 2" descr="C:\Users\pc\AppData\Local\Microsoft\Windows\Temporary Internet Files\Content.IE5\XWRTYRPH\MC900438207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19672" y="0"/>
              <a:ext cx="1223194" cy="169573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" name="TextovéPole 23"/>
            <p:cNvSpPr txBox="1"/>
            <p:nvPr/>
          </p:nvSpPr>
          <p:spPr>
            <a:xfrm>
              <a:off x="1879249" y="145619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FF00"/>
                  </a:solidFill>
                </a:rPr>
                <a:t>16</a:t>
              </a:r>
              <a:endParaRPr lang="cs-CZ" sz="40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4880704" y="1309812"/>
            <a:ext cx="1223194" cy="1695730"/>
            <a:chOff x="4845107" y="60003"/>
            <a:chExt cx="1223194" cy="1695730"/>
          </a:xfrm>
        </p:grpSpPr>
        <p:pic>
          <p:nvPicPr>
            <p:cNvPr id="17" name="Picture 2" descr="C:\Users\pc\AppData\Local\Microsoft\Windows\Temporary Internet Files\Content.IE5\XWRTYRPH\MC900438207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45107" y="60003"/>
              <a:ext cx="1223194" cy="169573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5" name="TextovéPole 24"/>
            <p:cNvSpPr txBox="1"/>
            <p:nvPr/>
          </p:nvSpPr>
          <p:spPr>
            <a:xfrm>
              <a:off x="4859965" y="26064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FF00"/>
                  </a:solidFill>
                </a:rPr>
                <a:t>15</a:t>
              </a:r>
              <a:endParaRPr lang="cs-CZ" sz="40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6440693" y="1425979"/>
            <a:ext cx="1223194" cy="1695730"/>
            <a:chOff x="6166704" y="1340768"/>
            <a:chExt cx="1223194" cy="1695730"/>
          </a:xfrm>
        </p:grpSpPr>
        <p:pic>
          <p:nvPicPr>
            <p:cNvPr id="14" name="Picture 2" descr="C:\Users\pc\AppData\Local\Microsoft\Windows\Temporary Internet Files\Content.IE5\XWRTYRPH\MC900438207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66704" y="1340768"/>
              <a:ext cx="1223194" cy="169573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6" name="TextovéPole 25"/>
            <p:cNvSpPr txBox="1"/>
            <p:nvPr/>
          </p:nvSpPr>
          <p:spPr>
            <a:xfrm>
              <a:off x="6359208" y="1480747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FF00"/>
                  </a:solidFill>
                </a:rPr>
                <a:t>14</a:t>
              </a:r>
              <a:endParaRPr lang="cs-CZ" sz="40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251520" y="4219105"/>
            <a:ext cx="1223194" cy="1695730"/>
            <a:chOff x="169397" y="3620645"/>
            <a:chExt cx="1223194" cy="1695730"/>
          </a:xfrm>
        </p:grpSpPr>
        <p:pic>
          <p:nvPicPr>
            <p:cNvPr id="16" name="Picture 2" descr="C:\Users\pc\AppData\Local\Microsoft\Windows\Temporary Internet Files\Content.IE5\XWRTYRPH\MC900438207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9397" y="3620645"/>
              <a:ext cx="1223194" cy="169573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9" name="TextovéPole 28"/>
            <p:cNvSpPr txBox="1"/>
            <p:nvPr/>
          </p:nvSpPr>
          <p:spPr>
            <a:xfrm>
              <a:off x="439089" y="3760624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FF00"/>
                  </a:solidFill>
                </a:rPr>
                <a:t>20</a:t>
              </a:r>
              <a:endParaRPr lang="cs-CZ" sz="40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3347864" y="1388233"/>
            <a:ext cx="1223194" cy="1695730"/>
            <a:chOff x="3086869" y="0"/>
            <a:chExt cx="1223194" cy="1695730"/>
          </a:xfrm>
        </p:grpSpPr>
        <p:pic>
          <p:nvPicPr>
            <p:cNvPr id="19" name="Picture 2" descr="C:\Users\pc\AppData\Local\Microsoft\Windows\Temporary Internet Files\Content.IE5\XWRTYRPH\MC900438207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86869" y="0"/>
              <a:ext cx="1223194" cy="169573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0" name="TextovéPole 29"/>
            <p:cNvSpPr txBox="1"/>
            <p:nvPr/>
          </p:nvSpPr>
          <p:spPr>
            <a:xfrm>
              <a:off x="3380402" y="145619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FF00"/>
                  </a:solidFill>
                </a:rPr>
                <a:t>19</a:t>
              </a:r>
              <a:endParaRPr lang="cs-CZ" sz="40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251520" y="1280360"/>
            <a:ext cx="1223194" cy="1695730"/>
            <a:chOff x="179512" y="0"/>
            <a:chExt cx="1223194" cy="1695730"/>
          </a:xfrm>
        </p:grpSpPr>
        <p:pic>
          <p:nvPicPr>
            <p:cNvPr id="20" name="Picture 2" descr="C:\Users\pc\AppData\Local\Microsoft\Windows\Temporary Internet Files\Content.IE5\XWRTYRPH\MC900438207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9512" y="0"/>
              <a:ext cx="1223194" cy="169573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TextovéPole 30"/>
            <p:cNvSpPr txBox="1"/>
            <p:nvPr/>
          </p:nvSpPr>
          <p:spPr>
            <a:xfrm>
              <a:off x="439089" y="139979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FF00"/>
                  </a:solidFill>
                </a:rPr>
                <a:t>18</a:t>
              </a:r>
              <a:endParaRPr lang="cs-CZ" sz="40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3347864" y="4248236"/>
            <a:ext cx="1307714" cy="1710805"/>
            <a:chOff x="3347864" y="4248236"/>
            <a:chExt cx="1307714" cy="1710805"/>
          </a:xfrm>
        </p:grpSpPr>
        <p:pic>
          <p:nvPicPr>
            <p:cNvPr id="12" name="Picture 2" descr="C:\Users\pc\AppData\Local\Microsoft\Windows\Temporary Internet Files\Content.IE5\XWRTYRPH\MC900438207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3347864" y="4248236"/>
              <a:ext cx="1307714" cy="1710805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2" name="TextovéPole 31"/>
            <p:cNvSpPr txBox="1"/>
            <p:nvPr/>
          </p:nvSpPr>
          <p:spPr>
            <a:xfrm>
              <a:off x="3566829" y="4426978"/>
              <a:ext cx="74605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FF00"/>
                  </a:solidFill>
                </a:rPr>
                <a:t>17</a:t>
              </a:r>
              <a:endParaRPr lang="cs-CZ" sz="40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4988004" y="4140741"/>
            <a:ext cx="1223194" cy="1695730"/>
            <a:chOff x="4943510" y="3717032"/>
            <a:chExt cx="1223194" cy="1695730"/>
          </a:xfrm>
        </p:grpSpPr>
        <p:pic>
          <p:nvPicPr>
            <p:cNvPr id="9" name="Picture 2" descr="C:\Users\pc\AppData\Local\Microsoft\Windows\Temporary Internet Files\Content.IE5\XWRTYRPH\MC900438207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43510" y="3717032"/>
              <a:ext cx="1223194" cy="169573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3" name="TextovéPole 32"/>
            <p:cNvSpPr txBox="1"/>
            <p:nvPr/>
          </p:nvSpPr>
          <p:spPr>
            <a:xfrm>
              <a:off x="5142698" y="393305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FF00"/>
                  </a:solidFill>
                </a:rPr>
                <a:t>16</a:t>
              </a:r>
              <a:endParaRPr lang="cs-CZ" sz="40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1907704" y="4197287"/>
            <a:ext cx="1223194" cy="1695730"/>
            <a:chOff x="1763688" y="3707660"/>
            <a:chExt cx="1223194" cy="1695730"/>
          </a:xfrm>
        </p:grpSpPr>
        <p:pic>
          <p:nvPicPr>
            <p:cNvPr id="18" name="Picture 2" descr="C:\Users\pc\AppData\Local\Microsoft\Windows\Temporary Internet Files\Content.IE5\XWRTYRPH\MC900438207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63688" y="3707660"/>
              <a:ext cx="1223194" cy="169573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TextovéPole 33"/>
            <p:cNvSpPr txBox="1"/>
            <p:nvPr/>
          </p:nvSpPr>
          <p:spPr>
            <a:xfrm>
              <a:off x="2023265" y="3862714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FF00"/>
                  </a:solidFill>
                </a:rPr>
                <a:t>15</a:t>
              </a:r>
              <a:endParaRPr lang="cs-CZ" sz="4000" b="1" dirty="0">
                <a:solidFill>
                  <a:srgbClr val="FFFF00"/>
                </a:solidFill>
              </a:endParaRP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511097" y="404664"/>
            <a:ext cx="29238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Spojuj stejná čísla.</a:t>
            </a:r>
            <a:endParaRPr lang="cs-CZ" sz="2800" b="1" dirty="0"/>
          </a:p>
        </p:txBody>
      </p:sp>
    </p:spTree>
    <p:extLst>
      <p:ext uri="{BB962C8B-B14F-4D97-AF65-F5344CB8AC3E}">
        <p14:creationId xmlns="" xmlns:p14="http://schemas.microsoft.com/office/powerpoint/2010/main" val="2482680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386879" y="332656"/>
            <a:ext cx="77796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Seřaď medvědy  podle velikosti čísel. Začni nejmenším číslem. Přetahuj.</a:t>
            </a:r>
            <a:endParaRPr lang="cs-CZ" sz="2000" b="1" dirty="0"/>
          </a:p>
        </p:txBody>
      </p:sp>
      <p:cxnSp>
        <p:nvCxnSpPr>
          <p:cNvPr id="21" name="Přímá spojnice 20"/>
          <p:cNvCxnSpPr/>
          <p:nvPr/>
        </p:nvCxnSpPr>
        <p:spPr>
          <a:xfrm>
            <a:off x="0" y="3573016"/>
            <a:ext cx="9144000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2055" name="Skupina 2054"/>
          <p:cNvGrpSpPr/>
          <p:nvPr/>
        </p:nvGrpSpPr>
        <p:grpSpPr>
          <a:xfrm>
            <a:off x="5102011" y="1123032"/>
            <a:ext cx="1755392" cy="975890"/>
            <a:chOff x="3114590" y="5421386"/>
            <a:chExt cx="1755392" cy="975890"/>
          </a:xfrm>
        </p:grpSpPr>
        <p:pic>
          <p:nvPicPr>
            <p:cNvPr id="26" name="Picture 2" descr="C:\Users\pc\AppData\Local\Microsoft\Windows\Temporary Internet Files\Content.IE5\8O6ICM2M\MC900111368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14590" y="5421386"/>
              <a:ext cx="1755392" cy="97589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>
              <a:off x="4047918" y="5506351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0000"/>
                  </a:solidFill>
                </a:rPr>
                <a:t>15</a:t>
              </a:r>
              <a:endParaRPr lang="cs-CZ" sz="32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050" name="Skupina 2049"/>
          <p:cNvGrpSpPr/>
          <p:nvPr/>
        </p:nvGrpSpPr>
        <p:grpSpPr>
          <a:xfrm>
            <a:off x="2762633" y="1271330"/>
            <a:ext cx="1755392" cy="975890"/>
            <a:chOff x="919163" y="4293096"/>
            <a:chExt cx="1755392" cy="975890"/>
          </a:xfrm>
        </p:grpSpPr>
        <p:pic>
          <p:nvPicPr>
            <p:cNvPr id="1026" name="Picture 2" descr="C:\Users\pc\AppData\Local\Microsoft\Windows\Temporary Internet Files\Content.IE5\8O6ICM2M\MC900111368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19163" y="4293096"/>
              <a:ext cx="1755392" cy="97589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TextovéPole 22"/>
            <p:cNvSpPr txBox="1"/>
            <p:nvPr/>
          </p:nvSpPr>
          <p:spPr>
            <a:xfrm>
              <a:off x="1659992" y="4340356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0000"/>
                  </a:solidFill>
                </a:rPr>
                <a:t>16</a:t>
              </a:r>
              <a:endParaRPr lang="cs-CZ" sz="32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052" name="Skupina 2051"/>
          <p:cNvGrpSpPr/>
          <p:nvPr/>
        </p:nvGrpSpPr>
        <p:grpSpPr>
          <a:xfrm>
            <a:off x="6239872" y="2468957"/>
            <a:ext cx="1755392" cy="975890"/>
            <a:chOff x="6016187" y="4079206"/>
            <a:chExt cx="1755392" cy="975890"/>
          </a:xfrm>
        </p:grpSpPr>
        <p:pic>
          <p:nvPicPr>
            <p:cNvPr id="29" name="Picture 2" descr="C:\Users\pc\AppData\Local\Microsoft\Windows\Temporary Internet Files\Content.IE5\8O6ICM2M\MC900111368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16187" y="4079206"/>
              <a:ext cx="1755392" cy="97589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0" name="TextovéPole 29"/>
            <p:cNvSpPr txBox="1"/>
            <p:nvPr/>
          </p:nvSpPr>
          <p:spPr>
            <a:xfrm>
              <a:off x="6893883" y="4196265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0000"/>
                  </a:solidFill>
                </a:rPr>
                <a:t>17</a:t>
              </a:r>
              <a:endParaRPr lang="cs-CZ" sz="32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053" name="Skupina 2052"/>
          <p:cNvGrpSpPr/>
          <p:nvPr/>
        </p:nvGrpSpPr>
        <p:grpSpPr>
          <a:xfrm>
            <a:off x="3992286" y="2492896"/>
            <a:ext cx="1755392" cy="975890"/>
            <a:chOff x="346267" y="5573786"/>
            <a:chExt cx="1755392" cy="975890"/>
          </a:xfrm>
        </p:grpSpPr>
        <p:pic>
          <p:nvPicPr>
            <p:cNvPr id="25" name="Picture 2" descr="C:\Users\pc\AppData\Local\Microsoft\Windows\Temporary Internet Files\Content.IE5\8O6ICM2M\MC900111368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6267" y="5573786"/>
              <a:ext cx="1755392" cy="97589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TextovéPole 30"/>
            <p:cNvSpPr txBox="1"/>
            <p:nvPr/>
          </p:nvSpPr>
          <p:spPr>
            <a:xfrm>
              <a:off x="1231333" y="5671751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0000"/>
                  </a:solidFill>
                </a:rPr>
                <a:t>18</a:t>
              </a:r>
              <a:endParaRPr lang="cs-CZ" sz="32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051" name="Skupina 2050"/>
          <p:cNvGrpSpPr/>
          <p:nvPr/>
        </p:nvGrpSpPr>
        <p:grpSpPr>
          <a:xfrm>
            <a:off x="919163" y="1124744"/>
            <a:ext cx="1755392" cy="975890"/>
            <a:chOff x="3560518" y="4109951"/>
            <a:chExt cx="1755392" cy="975890"/>
          </a:xfrm>
        </p:grpSpPr>
        <p:pic>
          <p:nvPicPr>
            <p:cNvPr id="27" name="Picture 2" descr="C:\Users\pc\AppData\Local\Microsoft\Windows\Temporary Internet Files\Content.IE5\8O6ICM2M\MC900111368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60518" y="4109951"/>
              <a:ext cx="1755392" cy="97589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48" name="TextovéPole 2047"/>
            <p:cNvSpPr txBox="1"/>
            <p:nvPr/>
          </p:nvSpPr>
          <p:spPr>
            <a:xfrm>
              <a:off x="4348642" y="4196266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0000"/>
                  </a:solidFill>
                </a:rPr>
                <a:t>19</a:t>
              </a:r>
              <a:endParaRPr lang="cs-CZ" sz="32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056" name="Skupina 2055"/>
          <p:cNvGrpSpPr/>
          <p:nvPr/>
        </p:nvGrpSpPr>
        <p:grpSpPr>
          <a:xfrm>
            <a:off x="1930028" y="2276872"/>
            <a:ext cx="1755392" cy="975890"/>
            <a:chOff x="5312942" y="5365796"/>
            <a:chExt cx="1755392" cy="975890"/>
          </a:xfrm>
        </p:grpSpPr>
        <p:pic>
          <p:nvPicPr>
            <p:cNvPr id="28" name="Picture 2" descr="C:\Users\pc\AppData\Local\Microsoft\Windows\Temporary Internet Files\Content.IE5\8O6ICM2M\MC900111368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12942" y="5365796"/>
              <a:ext cx="1755392" cy="97589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49" name="TextovéPole 2048"/>
            <p:cNvSpPr txBox="1"/>
            <p:nvPr/>
          </p:nvSpPr>
          <p:spPr>
            <a:xfrm>
              <a:off x="5844824" y="5365796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0000"/>
                  </a:solidFill>
                </a:rPr>
                <a:t>20</a:t>
              </a:r>
              <a:endParaRPr lang="cs-CZ" sz="32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="" xmlns:p14="http://schemas.microsoft.com/office/powerpoint/2010/main" val="2919724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03548" y="2206832"/>
            <a:ext cx="1080120" cy="100811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957045" y="2227791"/>
            <a:ext cx="1080120" cy="100811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348555" y="2225330"/>
            <a:ext cx="1080120" cy="100811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691565" y="2245790"/>
            <a:ext cx="1080120" cy="100811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012160" y="2225330"/>
            <a:ext cx="1080120" cy="100811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380312" y="2225330"/>
            <a:ext cx="1080120" cy="100811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23528" y="476672"/>
            <a:ext cx="58552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Seřaď čísla podle velikosti. Začni nejmenším.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52220" y="4355494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11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79912" y="4368565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12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4328123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13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11760" y="4384715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14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10908" y="4355494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15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596096" y="4366376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16</a:t>
            </a:r>
            <a:endParaRPr lang="cs-CZ" sz="6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883960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299 0.00647 C 0.04011 -0.02221 0.0382 -0.05622 0.03941 -0.08559 C 0.03733 -0.12492 0.03889 -0.16609 0.01684 -0.19547 C 0.01337 -0.20842 0.01771 -0.19616 0.01042 -0.20611 C 0.00174 -0.21791 -0.00451 -0.23063 -0.01701 -0.23641 C -0.02257 -0.22577 -0.02864 -0.22161 -0.03646 -0.2149 C -0.04444 -0.2156 -0.0526 -0.21536 -0.06059 -0.21698 C -0.07361 -0.21953 -0.08646 -0.23965 -0.09774 -0.24497 C -0.1033 -0.25214 -0.10642 -0.26163 -0.11406 -0.26417 C -0.11458 -0.26625 -0.11423 -0.26926 -0.11545 -0.27065 C -0.11805 -0.27366 -0.12135 -0.27435 -0.12361 -0.27736 C -0.12778 -0.28222 -0.13108 -0.28707 -0.13489 -0.29216 C -0.13941 -0.29795 -0.14271 -0.30512 -0.14618 -0.31183 C -0.14844 -0.31599 -0.1526 -0.32455 -0.1526 -0.32432 C -0.15521 -0.33912 -0.16163 -0.35207 -0.16389 -0.36734 C -0.16528 -0.3759 -0.16701 -0.39325 -0.16701 -0.39302 C -0.16753 -0.42101 -0.15243 -0.56628 -0.2026 -0.58247 C -0.21337 -0.58178 -0.22413 -0.58224 -0.23489 -0.58039 C -0.23958 -0.57969 -0.24757 -0.57345 -0.2526 -0.57183 C -0.26389 -0.5642 -0.27118 -0.55379 -0.28021 -0.54176 C -0.28298 -0.53806 -0.28437 -0.5332 -0.28646 -0.5288 C -0.28923 -0.52348 -0.29288 -0.51169 -0.29288 -0.51146 C -0.29722 -0.48115 -0.29114 -0.51839 -0.29774 -0.49202 C -0.3 -0.483 -0.30121 -0.47167 -0.30278 -0.46195 C -0.3033 -0.40019 -0.28802 -0.2415 -0.33646 -0.17835 C -0.34219 -0.16216 -0.33611 -0.17535 -0.34444 -0.1654 C -0.34844 -0.16054 -0.35191 -0.15522 -0.35573 -0.15013 C -0.35694 -0.14851 -0.35903 -0.14898 -0.36059 -0.14805 C -0.36771 -0.14389 -0.37413 -0.14204 -0.3816 -0.13926 C -0.38993 -0.14088 -0.40364 -0.14111 -0.4125 -0.14805 C -0.42656 -0.15938 -0.43333 -0.18367 -0.44149 -0.20195 C -0.44462 -0.2193 -0.44826 -0.23641 -0.45104 -0.25353 C -0.45156 -0.33542 -0.45156 -0.41684 -0.45278 -0.49873 C -0.45295 -0.5221 -0.4618 -0.55309 -0.48003 -0.56096 C -0.48854 -0.57229 -0.50035 -0.579 -0.51059 -0.58687 C -0.52361 -0.59658 -0.51042 -0.59126 -0.52361 -0.59542 C -0.52934 -0.60121 -0.52882 -0.60213 -0.53489 -0.60398 C -0.54028 -0.6056 -0.55104 -0.60838 -0.55104 -0.60815 C -0.65156 -0.60537 -0.6066 -0.62503 -0.64444 -0.58687 C -0.64739 -0.57553 -0.65694 -0.56905 -0.66233 -0.55888 C -0.66458 -0.55471 -0.66875 -0.54592 -0.66875 -0.54569 C -0.67066 -0.53806 -0.67396 -0.53181 -0.67673 -0.52441 C -0.67847 -0.51215 -0.68108 -0.50012 -0.68316 -0.48786 C -0.68264 -0.45247 -0.68316 -0.41731 -0.6816 -0.38238 C -0.68142 -0.37798 -0.67517 -0.36734 -0.67361 -0.36318 C -0.67048 -0.35485 -0.66858 -0.34583 -0.66545 -0.3375 C -0.66389 -0.33288 -0.65868 -0.33172 -0.65746 -0.32686 C -0.65625 -0.322 -0.65746 -0.31691 -0.65746 -0.31183 " pathEditMode="relative" rAng="0" ptsTypes="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451" y="-315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3.7037E-7 C -0.00469 -0.00625 -0.00816 -0.01319 -0.01285 -0.01944 C -0.0184 -0.03472 -0.02778 -0.03889 -0.03698 -0.04953 C -0.04288 -0.05625 -0.04045 -0.05671 -0.04826 -0.06018 C -0.05243 -0.06203 -0.05694 -0.06273 -0.06128 -0.06458 C -0.0717 -0.06111 -0.07066 -0.05625 -0.07569 -0.04305 C -0.07691 -0.03472 -0.07882 -0.02754 -0.08055 -0.01944 C -0.08177 -0.01365 -0.08385 -0.00231 -0.08385 -0.00231 C -0.08767 0.04584 -0.08698 0.08936 -0.08854 0.13982 C -0.08889 0.15093 -0.09444 0.15602 -0.10156 0.15903 C -0.11458 0.15625 -0.11493 0.15486 -0.12257 0.13982 C -0.12361 0.13774 -0.12465 0.13542 -0.12569 0.13334 C -0.12674 0.13125 -0.12899 0.12686 -0.12899 0.12686 C -0.12951 0.12477 -0.12986 0.12246 -0.13055 0.12037 C -0.13142 0.11736 -0.13316 0.11482 -0.13385 0.11181 C -0.13472 0.10834 -0.13455 0.1044 -0.13542 0.10093 C -0.1408 0.08079 -0.13663 0.10718 -0.14028 0.0882 C -0.14236 0.07686 -0.14358 0.06459 -0.1467 0.05371 C -0.14965 0.04352 -0.15312 0.03357 -0.15642 0.02361 C -0.16146 0.00811 -0.16215 -0.00995 -0.16597 -0.02592 C -0.16545 -0.04236 -0.16632 -0.05902 -0.16441 -0.07523 C -0.16406 -0.07777 -0.16007 -0.07708 -0.15955 -0.07963 C -0.15885 -0.08379 -0.16059 -0.08842 -0.16128 -0.09259 C -0.16389 -0.1081 -0.17257 -0.11203 -0.18212 -0.11828 C -0.23472 -0.11481 -0.24305 -0.13379 -0.25642 -0.08402 C -0.25781 -0.07268 -0.26024 -0.0625 -0.26285 -0.05162 C -0.26424 0.05139 -0.24184 0.05857 -0.29028 0.0794 C -0.30781 0.07778 -0.31892 0.07986 -0.32899 0.06019 C -0.33437 0.03774 -0.33698 0.01482 -0.33854 -0.00856 C -0.33785 -0.01805 -0.33819 -0.05532 -0.33212 -0.07106 C -0.31476 -0.11643 -0.27621 -0.14398 -0.23854 -0.14421 C -0.05851 -0.1456 0.1217 -0.1456 0.30174 -0.14629 C 0.33386 -0.15509 0.36076 -0.18101 0.38073 -0.21504 C 0.38976 -0.23032 0.39861 -0.24328 0.4033 -0.2625 C 0.40035 -0.31018 0.40365 -0.31967 0.38559 -0.35277 C 0.3783 -0.36597 0.37396 -0.37291 0.36146 -0.37847 C 0.35382 -0.38865 0.33854 -0.39976 0.32743 -0.4 C 0.23976 -0.40139 0.15226 -0.40162 0.06458 -0.40231 C 0.0592 -0.40254 0.02813 -0.40324 0.01615 -0.40648 C -0.02274 -0.41689 -0.05989 -0.43865 -0.09514 -0.4625 C -0.10139 -0.46666 -0.10903 -0.47384 -0.11285 -0.48171 C -0.12014 -0.49652 -0.11562 -0.49305 -0.12413 -0.49676 C -0.12743 -0.49606 -0.13073 -0.49606 -0.13385 -0.49467 C -0.14149 -0.49143 -0.14635 -0.47916 -0.15312 -0.47314 C -0.16059 -0.4581 -0.15625 -0.46296 -0.16441 -0.45601 C -0.17135 -0.44189 -0.17674 -0.42685 -0.18055 -0.41088 C -0.18281 -0.38078 -0.18385 -0.35092 -0.18385 -0.3206 " pathEditMode="relative" ptsTypes="ffffffffffffffffffffffffffffffffffffffffffffff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75 0.00278 C 0.07743 0.00347 0.11754 0.00347 0.15764 0.00486 C 0.16667 0.00509 0.17014 0.01041 0.17743 0.0155 C 0.18906 0.0236 0.20139 0.0303 0.21267 0.03933 C 0.21823 0.04395 0.22309 0.04927 0.22934 0.05205 C 0.24011 0.06732 0.22708 0.0502 0.23993 0.06292 C 0.2474 0.07009 0.25417 0.08258 0.26285 0.08652 C 0.26701 0.09531 0.27413 0.10039 0.28125 0.10363 C 0.28386 0.10618 0.28802 0.11173 0.29184 0.11011 C 0.29636 0.10826 0.30035 0.09484 0.30399 0.09091 C 0.31181 0.08235 0.31511 0.08189 0.32379 0.07796 C 0.34826 0.08929 0.35955 0.12954 0.38455 0.1381 C 0.40295 0.15568 0.43906 0.1654 0.46094 0.17025 C 0.49445 0.16956 0.52813 0.17025 0.56146 0.16817 C 0.57153 0.16748 0.57986 0.1573 0.58889 0.15105 C 0.60938 0.13671 0.62465 0.11497 0.64219 0.09507 C 0.66198 0.0495 0.66806 -0.00092 0.68646 -0.04673 C 0.69271 -0.06199 0.70087 -0.08142 0.7125 -0.08975 C 0.71962 -0.10548 0.7099 -0.08698 0.7217 -0.10039 C 0.7309 -0.11103 0.71667 -0.10432 0.73073 -0.10895 C 0.73715 -0.1226 0.72934 -0.10849 0.74306 -0.1219 C 0.74531 -0.12422 0.74688 -0.12792 0.74896 -0.13046 C 0.75052 -0.13208 0.75208 -0.13347 0.75347 -0.13486 C 0.75451 -0.13763 0.75521 -0.14087 0.7566 -0.14342 C 0.75781 -0.14596 0.76007 -0.14735 0.76129 -0.14989 C 0.76424 -0.15683 0.7658 -0.1647 0.76892 -0.17164 C 0.77083 -0.18274 0.77379 -0.19292 0.77639 -0.20379 C 0.77917 -0.22669 0.78038 -0.24335 0.78125 -0.26833 C 0.77899 -0.31668 0.77986 -0.36826 0.75972 -0.41013 C 0.75382 -0.42216 0.74774 -0.43928 0.73976 -0.44876 C 0.7342 -0.45547 0.7184 -0.45732 0.7184 -0.45709 C 0.71007 -0.45616 0.69653 -0.45547 0.68802 -0.45107 C 0.66024 -0.43627 0.64115 -0.40203 0.62083 -0.37358 C 0.6191 -0.37104 0.61632 -0.36965 0.61476 -0.3671 C 0.59705 -0.33958 0.61337 -0.35808 0.59948 -0.34351 C 0.59479 -0.3294 0.59826 -0.33726 0.58733 -0.322 C 0.58438 -0.3176 0.58299 -0.31136 0.57986 -0.30696 C 0.57535 -0.30048 0.57066 -0.29424 0.56632 -0.28776 C 0.56059 -0.28013 0.55295 -0.27735 0.54618 -0.27249 C 0.54323 -0.27319 0.53958 -0.27249 0.53715 -0.27481 C 0.53351 -0.27781 0.53316 -0.28499 0.53108 -0.28984 C 0.52951 -0.30187 0.5283 -0.31274 0.525 -0.32408 C 0.51979 -0.36872 0.52136 -0.41082 0.52031 -0.45732 C 0.51979 -0.4786 0.51719 -0.5052 0.50504 -0.52001 C 0.49879 -0.52764 0.49149 -0.52903 0.48368 -0.53296 C 0.47066 -0.53204 0.4559 -0.53689 0.44427 -0.52857 C 0.43021 -0.51862 0.45156 -0.52949 0.43177 -0.52209 C 0.42882 -0.52093 0.42274 -0.51793 0.42274 -0.51769 C 0.41233 -0.50775 0.4 -0.50312 0.38785 -0.49641 C 0.37934 -0.49156 0.37083 -0.48623 0.36198 -0.48323 C 0.35625 -0.47906 0.35122 -0.47744 0.34514 -0.47467 C 0.31129 -0.47652 0.31146 -0.46842 0.29184 -0.48762 C 0.28785 -0.49179 0.28264 -0.49202 0.27813 -0.49387 C 0.275 -0.49549 0.26892 -0.49849 0.26892 -0.49826 C 0.25261 -0.49341 0.25399 -0.49711 0.25087 -0.47675 C 0.25208 -0.43812 0.25156 -0.42679 0.26597 -0.39718 C 0.26823 -0.38468 0.27292 -0.37127 0.27813 -0.36063 C 0.28125 -0.34235 0.28264 -0.33888 0.28264 -0.31783 " pathEditMode="relative" rAng="0" ptsTypes="fffffffffffffffffffffffffffffffffffffffffffffffffffffffff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187" y="-186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1.99399E-6 C -0.00278 -0.01041 -0.00018 -0.0044 -0.00816 -0.01296 C -0.01997 -0.02568 -0.02848 -0.03794 -0.04202 -0.04534 C -0.05104 -0.05737 -0.06129 -0.06824 -0.07101 -0.07958 C -0.07448 -0.08374 -0.079 -0.08605 -0.08229 -0.09045 C -0.09341 -0.10525 -0.10452 -0.12376 -0.11771 -0.13556 C -0.12848 -0.14527 -0.14358 -0.13903 -0.15643 -0.13972 C -0.16459 -0.14296 -0.16979 -0.14689 -0.17743 -0.15059 C -0.18143 -0.15452 -0.20087 -0.17488 -0.20174 -0.1765 C -0.20625 -0.18483 -0.21216 -0.19154 -0.21615 -0.20009 C -0.22396 -0.21675 -0.21389 -0.20148 -0.22587 -0.21744 C -0.23039 -0.22993 -0.23473 -0.24266 -0.23716 -0.25607 C -0.23664 -0.28777 -0.24983 -0.39186 -0.20486 -0.40643 C -0.19948 -0.40504 -0.19393 -0.40481 -0.18872 -0.40227 C -0.18316 -0.39949 -0.17934 -0.3877 -0.17431 -0.38284 C -0.16389 -0.36248 -0.15486 -0.33889 -0.13872 -0.32478 C -0.13368 -0.32038 -0.12309 -0.31969 -0.11771 -0.3183 C -0.06111 -0.32038 -0.06111 -0.30349 -0.03386 -0.33981 C -0.02587 -0.35045 -0.02101 -0.36433 -0.01459 -0.37636 C -0.01094 -0.38307 -0.00608 -0.38862 -0.0033 -0.39579 C -0.00087 -0.40204 0.00052 -0.40898 0.00312 -0.41499 C 0.00555 -0.42031 0.01128 -0.43026 0.01128 -0.43003 C 0.01371 -0.43974 0.01771 -0.44691 0.021 -0.45594 C 0.02569 -0.46843 0.0283 -0.48439 0.03698 -0.49272 C 0.04461 -0.51238 0.05573 -0.52764 0.06771 -0.54222 C 0.08333 -0.56119 0.07309 -0.55332 0.08541 -0.56142 C 0.09132 -0.57298 0.09982 -0.58085 0.10972 -0.58501 C 0.11545 -0.59056 0.121 -0.59172 0.12743 -0.59588 C 0.14878 -0.60976 0.16684 -0.613 0.19027 -0.61508 C 0.30104 -0.61439 0.4118 -0.61508 0.52257 -0.613 C 0.52604 -0.613 0.53229 -0.60884 0.53229 -0.60861 C 0.54236 -0.59935 0.54323 -0.58548 0.54514 -0.56998 C 0.54409 -0.54638 0.54826 -0.52834 0.53055 -0.52071 C 0.52378 -0.51446 0.51632 -0.51238 0.50798 -0.51215 C 0.44566 -0.51076 0.38333 -0.51053 0.321 -0.50983 C 0.30972 -0.50498 0.31441 -0.50729 0.30642 -0.50336 C 0.30347 -0.49942 0.29948 -0.49665 0.2967 -0.49272 C 0.29409 -0.48855 0.29027 -0.47953 0.29027 -0.4793 C 0.28802 -0.46981 0.28489 -0.45987 0.28055 -0.45154 C 0.27673 -0.43604 0.28125 -0.45547 0.27743 -0.42378 C 0.27656 -0.41707 0.27257 -0.40435 0.27257 -0.40412 C 0.27205 -0.37289 0.27639 -0.34051 0.271 -0.30974 C 0.26996 -0.30349 0.26059 -0.30858 0.25642 -0.31205 C 0.25364 -0.31437 0.25312 -0.32478 0.25312 -0.32455 " pathEditMode="relative" rAng="0" ptsTypes="fffffffffffffffffffffffffffffffffffffffffffA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913" y="-307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85185E-6 C -0.00833 -0.02199 -0.01944 -0.04097 -0.03229 -0.0581 C -0.03593 -0.06296 -0.04705 -0.07222 -0.05156 -0.07523 C -0.05468 -0.07731 -0.06128 -0.0794 -0.06128 -0.0794 C -0.0651 -0.0787 -0.06944 -0.08009 -0.07257 -0.07731 C -0.07586 -0.07454 -0.07916 -0.06435 -0.07916 -0.06435 C -0.08159 -0.04699 -0.0868 -0.02778 -0.09357 -0.01273 C -0.09444 -0.0081 -0.09548 0.00069 -0.09826 0.0044 C -0.10451 0.01273 -0.11128 0.01458 -0.11927 0.01736 C -0.16354 0.01551 -0.16041 0.01782 -0.18698 0.01088 C -0.20225 -0.00255 -0.21823 -0.01111 -0.23055 -0.03009 C -0.23507 -0.03704 -0.24357 -0.05162 -0.24357 -0.05162 C -0.24548 -0.06181 -0.25 -0.06782 -0.25312 -0.07731 C -0.25677 -0.08843 -0.25798 -0.09954 -0.26284 -0.10972 C -0.26684 -0.13148 -0.26059 -0.10162 -0.271 -0.13102 C -0.27361 -0.13866 -0.27847 -0.14468 -0.28073 -0.15255 C -0.28125 -0.15463 -0.28142 -0.15718 -0.28246 -0.15903 C -0.28489 -0.16343 -0.28906 -0.16574 -0.29184 -0.16991 C -0.29305 -0.17199 -0.29357 -0.175 -0.29514 -0.17639 C -0.29705 -0.17801 -0.29948 -0.17778 -0.30156 -0.17847 C -0.30208 -0.17639 -0.30243 -0.17407 -0.30312 -0.17199 C -0.30451 -0.16829 -0.30694 -0.16528 -0.30798 -0.16134 C -0.31111 -0.15 -0.31336 -0.13449 -0.31441 -0.12245 C -0.31684 -0.0963 -0.31771 -0.0456 -0.32899 -0.02361 C -0.32951 -0.02153 -0.33021 -0.01944 -0.33055 -0.01713 C -0.33125 -0.01296 -0.33142 -0.00833 -0.33229 -0.00417 C -0.33732 0.01806 -0.34896 0.02616 -0.36441 0.03009 C -0.39427 0.02546 -0.38524 0.02569 -0.40486 0.01944 C -0.42552 0.00532 -0.44253 -0.01181 -0.45972 -0.03218 C -0.46996 -0.04421 -0.47604 -0.04606 -0.48385 -0.06667 C -0.48593 -0.07245 -0.48767 -0.07847 -0.49027 -0.0838 C -0.49253 -0.08843 -0.496 -0.0919 -0.49826 -0.09676 C -0.50486 -0.11134 -0.50781 -0.12986 -0.51128 -0.14606 C -0.51527 -0.18981 -0.52291 -0.24143 -0.50642 -0.28171 C -0.49965 -0.29838 -0.48559 -0.31389 -0.47257 -0.32037 C -0.46632 -0.32361 -0.45312 -0.32685 -0.45312 -0.32685 C -0.43802 -0.32546 -0.42291 -0.32477 -0.40798 -0.32245 C -0.38576 -0.31921 -0.3651 -0.30324 -0.34514 -0.29236 C -0.33993 -0.28958 -0.33437 -0.28819 -0.32899 -0.28588 C -0.3243 -0.2838 -0.31909 -0.28194 -0.31441 -0.2794 C -0.29739 -0.26991 -0.28211 -0.26319 -0.26441 -0.25579 C -0.24843 -0.24907 -0.23368 -0.23912 -0.21771 -0.23218 C -0.18281 -0.23287 -0.14774 -0.23125 -0.11284 -0.23426 C -0.10121 -0.23518 -0.09618 -0.24236 -0.08698 -0.24722 C -0.08333 -0.24931 -0.07326 -0.25324 -0.06927 -0.25579 C -0.04288 -0.27315 -0.02239 -0.30718 -0.00312 -0.33542 C 0.00799 -0.35162 0.02049 -0.36759 0.03073 -0.38495 C 0.05191 -0.42106 0.03907 -0.40532 0.05973 -0.44514 C 0.07882 -0.48171 0.07084 -0.46343 0.08559 -0.50324 C 0.08993 -0.51481 0.09479 -0.52454 0.1 -0.53542 C 0.11042 -0.55741 0.10677 -0.56528 0.12743 -0.57199 C 0.1408 -0.56921 0.13889 -0.56759 0.14688 -0.55486 C 0.15955 -0.53472 0.16927 -0.51134 0.17431 -0.48588 C 0.17379 -0.47361 0.17344 -0.46134 0.17257 -0.44931 C 0.17205 -0.44282 0.1665 -0.43403 0.16459 -0.43009 C 0.15382 -0.4088 0.13664 -0.39653 0.11945 -0.38704 C 0.11337 -0.37893 0.11111 -0.37986 0.1033 -0.37639 C 0.09063 -0.35069 0.09358 -0.34977 0.09358 -0.31181 " pathEditMode="relative" ptsTypes="fffffffffffffffffffffffffffffffffffffffffffffffffffffffff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7.40741E-7 C 0.00955 0.00463 0.00417 0.00903 0.00799 0.01921 C 0.0092 0.02245 0.01128 0.02523 0.01285 0.02801 C 0.01424 0.03356 0.01667 0.04329 0.01771 0.0493 C 0.01892 0.05648 0.02083 0.07106 0.02083 0.07106 C 0.02031 0.08102 0.02049 0.0912 0.01927 0.10116 C 0.01719 0.11829 -0.00313 0.12963 -0.01458 0.13333 C -0.03333 0.13148 -0.05712 0.1287 -0.07274 0.1118 C -0.08438 0.09907 -0.09236 0.07708 -0.1066 0.06898 C -0.11354 0.06505 -0.1217 0.06273 -0.12917 0.06042 C -0.16892 0.06227 -0.17448 0.05903 -0.2033 0.08171 C -0.21024 0.09514 -0.21545 0.1044 -0.22743 0.10972 C -0.26528 0.10347 -0.24358 0.11042 -0.26458 0.09259 C -0.27066 0.07268 -0.2776 0.05301 -0.28559 0.03449 C -0.28924 0.01134 -0.29375 -0.01158 -0.29844 -0.03449 C -0.29983 -0.05023 -0.30174 -0.06597 -0.3033 -0.08171 C -0.30278 -0.10903 -0.30712 -0.13796 -0.3 -0.16343 C -0.29722 -0.17315 -0.2842 -0.19051 -0.27743 -0.1956 C -0.27448 -0.19792 -0.26788 -0.2 -0.26788 -0.2 C -0.25417 -0.19352 -0.2566 -0.16968 -0.24201 -0.16343 C -0.23715 -0.15903 -0.23229 -0.15695 -0.22743 -0.15255 C -0.22049 -0.15324 -0.2132 -0.15208 -0.2066 -0.15486 C -0.20295 -0.15648 -0.19965 -0.17083 -0.19844 -0.17408 C -0.19271 -0.18935 -0.18802 -0.20255 -0.18559 -0.21921 C -0.18646 -0.26134 -0.18715 -0.29884 -0.19045 -0.33958 C -0.19028 -0.34722 -0.20885 -0.46111 -0.17274 -0.47292 C -0.16632 -0.48542 -0.17344 -0.47454 -0.16302 -0.48171 C -0.16059 -0.48333 -0.15903 -0.48658 -0.1566 -0.4882 C -0.15122 -0.49167 -0.14132 -0.49329 -0.13559 -0.49445 C -0.10816 -0.49398 0.01927 -0.52732 0.05469 -0.4537 C 0.0566 -0.44144 0.05955 -0.43195 0.05642 -0.41921 C 0.05156 -0.39977 0.05208 -0.40648 0.04514 -0.3956 C 0.02517 -0.36458 0.00555 -0.35972 -0.02431 -0.35695 C -0.03212 -0.3544 -0.03438 -0.35093 -0.03872 -0.3419 C -0.0382 -0.33542 -0.03785 -0.32894 -0.03715 -0.32245 C -0.03681 -0.32014 -0.03698 -0.31736 -0.03559 -0.31597 C -0.03056 -0.31111 -0.02639 -0.31181 -0.02101 -0.31181 " pathEditMode="relative" ptsTypes="ffffffffffffffffffffffffffffffffffffA">
                                      <p:cBhvr>
                                        <p:cTn id="3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476672"/>
            <a:ext cx="443333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Seřaď, jak </a:t>
            </a:r>
            <a:r>
              <a:rPr lang="cs-CZ" sz="2400" b="1" dirty="0" smtClean="0">
                <a:solidFill>
                  <a:srgbClr val="FF0000"/>
                </a:solidFill>
              </a:rPr>
              <a:t>jdou </a:t>
            </a:r>
            <a:r>
              <a:rPr lang="cs-CZ" sz="2400" b="1" dirty="0">
                <a:solidFill>
                  <a:srgbClr val="FF0000"/>
                </a:solidFill>
              </a:rPr>
              <a:t>správně za </a:t>
            </a:r>
            <a:r>
              <a:rPr lang="cs-CZ" sz="2400" b="1" dirty="0" smtClean="0">
                <a:solidFill>
                  <a:srgbClr val="FF0000"/>
                </a:solidFill>
              </a:rPr>
              <a:t>sebou</a:t>
            </a:r>
            <a:r>
              <a:rPr lang="cs-CZ" sz="2400" b="1" dirty="0">
                <a:solidFill>
                  <a:srgbClr val="FF0000"/>
                </a:solidFill>
              </a:rPr>
              <a:t>.</a:t>
            </a:r>
          </a:p>
        </p:txBody>
      </p:sp>
    </p:spTree>
    <p:extLst>
      <p:ext uri="{BB962C8B-B14F-4D97-AF65-F5344CB8AC3E}">
        <p14:creationId xmlns="" xmlns:p14="http://schemas.microsoft.com/office/powerpoint/2010/main" val="374588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" name="Skupina 2"/>
          <p:cNvGrpSpPr/>
          <p:nvPr/>
        </p:nvGrpSpPr>
        <p:grpSpPr>
          <a:xfrm>
            <a:off x="3731364" y="4956940"/>
            <a:ext cx="1478855" cy="1390005"/>
            <a:chOff x="2415721" y="213147"/>
            <a:chExt cx="1478855" cy="1390005"/>
          </a:xfrm>
        </p:grpSpPr>
        <p:pic>
          <p:nvPicPr>
            <p:cNvPr id="31" name="Picture 3" descr="C:\Users\pc\AppData\Local\Microsoft\Windows\Temporary Internet Files\Content.IE5\XWRTYRPH\MC9002210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15721" y="213147"/>
              <a:ext cx="1478855" cy="1390005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2711757" y="572929"/>
              <a:ext cx="88678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/>
                <a:t>11</a:t>
              </a:r>
              <a:endParaRPr lang="cs-CZ" sz="5400" b="1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2783473" y="248659"/>
            <a:ext cx="1478855" cy="1390005"/>
            <a:chOff x="4124566" y="2100909"/>
            <a:chExt cx="1478855" cy="1390005"/>
          </a:xfrm>
        </p:grpSpPr>
        <p:pic>
          <p:nvPicPr>
            <p:cNvPr id="3075" name="Picture 3" descr="C:\Users\pc\AppData\Local\Microsoft\Windows\Temporary Internet Files\Content.IE5\XWRTYRPH\MC9002210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24566" y="2100909"/>
              <a:ext cx="1478855" cy="1390005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4420602" y="2370396"/>
              <a:ext cx="88678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/>
                <a:t>12</a:t>
              </a:r>
              <a:endParaRPr lang="cs-CZ" sz="5400" b="1" dirty="0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7232455" y="758389"/>
            <a:ext cx="1478855" cy="1390005"/>
            <a:chOff x="7092280" y="188640"/>
            <a:chExt cx="1478855" cy="1390005"/>
          </a:xfrm>
        </p:grpSpPr>
        <p:pic>
          <p:nvPicPr>
            <p:cNvPr id="28" name="Picture 3" descr="C:\Users\pc\AppData\Local\Microsoft\Windows\Temporary Internet Files\Content.IE5\XWRTYRPH\MC9002210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92280" y="188640"/>
              <a:ext cx="1478855" cy="1390005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3" name="TextovéPole 32"/>
            <p:cNvSpPr txBox="1"/>
            <p:nvPr/>
          </p:nvSpPr>
          <p:spPr>
            <a:xfrm>
              <a:off x="7388316" y="572929"/>
              <a:ext cx="88678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/>
                <a:t>13</a:t>
              </a:r>
              <a:endParaRPr lang="cs-CZ" sz="5400" b="1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508861" y="2070971"/>
            <a:ext cx="1478855" cy="1390005"/>
            <a:chOff x="936866" y="2084383"/>
            <a:chExt cx="1478855" cy="1390005"/>
          </a:xfrm>
        </p:grpSpPr>
        <p:pic>
          <p:nvPicPr>
            <p:cNvPr id="24" name="Picture 3" descr="C:\Users\pc\AppData\Local\Microsoft\Windows\Temporary Internet Files\Content.IE5\XWRTYRPH\MC9002210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36866" y="2084383"/>
              <a:ext cx="1478855" cy="1390005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TextovéPole 33"/>
            <p:cNvSpPr txBox="1"/>
            <p:nvPr/>
          </p:nvSpPr>
          <p:spPr>
            <a:xfrm>
              <a:off x="1232902" y="2404757"/>
              <a:ext cx="88678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/>
                <a:t>14</a:t>
              </a:r>
              <a:endParaRPr lang="cs-CZ" sz="5400" b="1" dirty="0"/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5436497" y="248659"/>
            <a:ext cx="1478855" cy="1390005"/>
            <a:chOff x="5436497" y="248659"/>
            <a:chExt cx="1478855" cy="1390005"/>
          </a:xfrm>
        </p:grpSpPr>
        <p:pic>
          <p:nvPicPr>
            <p:cNvPr id="29" name="Picture 3" descr="C:\Users\pc\AppData\Local\Microsoft\Windows\Temporary Internet Files\Content.IE5\XWRTYRPH\MC9002210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36497" y="248659"/>
              <a:ext cx="1478855" cy="1390005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5" name="TextovéPole 34"/>
            <p:cNvSpPr txBox="1"/>
            <p:nvPr/>
          </p:nvSpPr>
          <p:spPr>
            <a:xfrm>
              <a:off x="5732533" y="572929"/>
              <a:ext cx="88678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/>
                <a:t>15</a:t>
              </a:r>
              <a:endParaRPr lang="cs-CZ" sz="5400" b="1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5589924" y="2158007"/>
            <a:ext cx="1478855" cy="1390005"/>
            <a:chOff x="7452320" y="2171420"/>
            <a:chExt cx="1478855" cy="1390005"/>
          </a:xfrm>
        </p:grpSpPr>
        <p:pic>
          <p:nvPicPr>
            <p:cNvPr id="25" name="Picture 3" descr="C:\Users\pc\AppData\Local\Microsoft\Windows\Temporary Internet Files\Content.IE5\XWRTYRPH\MC9002210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52320" y="2171420"/>
              <a:ext cx="1478855" cy="1390005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6" name="TextovéPole 35"/>
            <p:cNvSpPr txBox="1"/>
            <p:nvPr/>
          </p:nvSpPr>
          <p:spPr>
            <a:xfrm>
              <a:off x="7695092" y="2456997"/>
              <a:ext cx="88678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/>
                <a:t>16</a:t>
              </a:r>
              <a:endParaRPr lang="cs-CZ" sz="5400" b="1" dirty="0"/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804899" y="289346"/>
            <a:ext cx="1478855" cy="1390005"/>
            <a:chOff x="804899" y="289346"/>
            <a:chExt cx="1478855" cy="1390005"/>
          </a:xfrm>
        </p:grpSpPr>
        <p:pic>
          <p:nvPicPr>
            <p:cNvPr id="32" name="Picture 3" descr="C:\Users\pc\AppData\Local\Microsoft\Windows\Temporary Internet Files\Content.IE5\XWRTYRPH\MC9002210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04899" y="289346"/>
              <a:ext cx="1478855" cy="1390005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8" name="TextovéPole 37"/>
            <p:cNvSpPr txBox="1"/>
            <p:nvPr/>
          </p:nvSpPr>
          <p:spPr>
            <a:xfrm>
              <a:off x="1100935" y="640212"/>
              <a:ext cx="88678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/>
                <a:t>17</a:t>
              </a:r>
              <a:endParaRPr lang="cs-CZ" sz="5400" b="1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804897" y="4545268"/>
            <a:ext cx="1478855" cy="1390005"/>
            <a:chOff x="2469003" y="2084384"/>
            <a:chExt cx="1478855" cy="1390005"/>
          </a:xfrm>
        </p:grpSpPr>
        <p:pic>
          <p:nvPicPr>
            <p:cNvPr id="27" name="Picture 3" descr="C:\Users\pc\AppData\Local\Microsoft\Windows\Temporary Internet Files\Content.IE5\XWRTYRPH\MC9002210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69003" y="2084384"/>
              <a:ext cx="1478855" cy="1390005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9" name="TextovéPole 38"/>
            <p:cNvSpPr txBox="1"/>
            <p:nvPr/>
          </p:nvSpPr>
          <p:spPr>
            <a:xfrm>
              <a:off x="2765039" y="2411908"/>
              <a:ext cx="88678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/>
                <a:t>18</a:t>
              </a:r>
              <a:endParaRPr lang="cs-CZ" sz="5400" b="1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6084842" y="4545269"/>
            <a:ext cx="1478855" cy="1390005"/>
            <a:chOff x="5788806" y="2318232"/>
            <a:chExt cx="1478855" cy="1390005"/>
          </a:xfrm>
        </p:grpSpPr>
        <p:pic>
          <p:nvPicPr>
            <p:cNvPr id="26" name="Picture 3" descr="C:\Users\pc\AppData\Local\Microsoft\Windows\Temporary Internet Files\Content.IE5\XWRTYRPH\MC9002210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88806" y="2318232"/>
              <a:ext cx="1478855" cy="1390005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0" name="TextovéPole 39"/>
            <p:cNvSpPr txBox="1"/>
            <p:nvPr/>
          </p:nvSpPr>
          <p:spPr>
            <a:xfrm>
              <a:off x="6084842" y="2638769"/>
              <a:ext cx="88678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/>
                <a:t>19</a:t>
              </a:r>
              <a:endParaRPr lang="cs-CZ" sz="5400" b="1" dirty="0"/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3697714" y="1638664"/>
            <a:ext cx="1478855" cy="1390005"/>
            <a:chOff x="3957642" y="223758"/>
            <a:chExt cx="1478855" cy="1390005"/>
          </a:xfrm>
        </p:grpSpPr>
        <p:pic>
          <p:nvPicPr>
            <p:cNvPr id="30" name="Picture 3" descr="C:\Users\pc\AppData\Local\Microsoft\Windows\Temporary Internet Files\Content.IE5\XWRTYRPH\MC9002210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7642" y="223758"/>
              <a:ext cx="1478855" cy="1390005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1" name="TextovéPole 40"/>
            <p:cNvSpPr txBox="1"/>
            <p:nvPr/>
          </p:nvSpPr>
          <p:spPr>
            <a:xfrm>
              <a:off x="4253678" y="543276"/>
              <a:ext cx="88678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/>
                <a:t>20</a:t>
              </a:r>
              <a:endParaRPr lang="cs-CZ" sz="5400" b="1" dirty="0"/>
            </a:p>
          </p:txBody>
        </p:sp>
      </p:grpSp>
    </p:spTree>
    <p:extLst>
      <p:ext uri="{BB962C8B-B14F-4D97-AF65-F5344CB8AC3E}">
        <p14:creationId xmlns="" xmlns:p14="http://schemas.microsoft.com/office/powerpoint/2010/main" val="3645701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476672"/>
            <a:ext cx="657507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Seřaď, jak </a:t>
            </a:r>
            <a:r>
              <a:rPr lang="cs-CZ" sz="2400" b="1" dirty="0" smtClean="0">
                <a:solidFill>
                  <a:srgbClr val="FF0000"/>
                </a:solidFill>
              </a:rPr>
              <a:t>jdou </a:t>
            </a:r>
            <a:r>
              <a:rPr lang="cs-CZ" sz="2400" b="1" dirty="0" smtClean="0">
                <a:solidFill>
                  <a:srgbClr val="FF0000"/>
                </a:solidFill>
              </a:rPr>
              <a:t>správně za sebou. Začni číslem 20, 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b="1" dirty="0" smtClean="0">
                <a:solidFill>
                  <a:srgbClr val="FF0000"/>
                </a:solidFill>
              </a:rPr>
              <a:t>utvoř SESTUPNOU řadu</a:t>
            </a:r>
            <a:r>
              <a:rPr lang="cs-CZ" sz="2400" b="1" dirty="0" smtClean="0">
                <a:solidFill>
                  <a:srgbClr val="FF0000"/>
                </a:solidFill>
              </a:rPr>
              <a:t>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535420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395536" y="404664"/>
            <a:ext cx="8136904" cy="4680520"/>
            <a:chOff x="395536" y="404664"/>
            <a:chExt cx="8136904" cy="4680520"/>
          </a:xfrm>
        </p:grpSpPr>
        <p:pic>
          <p:nvPicPr>
            <p:cNvPr id="1028" name="Picture 4" descr="C:\Users\pc\AppData\Local\Microsoft\Windows\Temporary Internet Files\Content.IE5\HBOG70SQ\MC900330623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536" y="500587"/>
              <a:ext cx="2160240" cy="1584176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Ovál 3"/>
            <p:cNvSpPr/>
            <p:nvPr/>
          </p:nvSpPr>
          <p:spPr>
            <a:xfrm>
              <a:off x="1862070" y="1306193"/>
              <a:ext cx="720080" cy="720080"/>
            </a:xfrm>
            <a:prstGeom prst="ellipse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>
                <a:solidFill>
                  <a:srgbClr val="FF0000"/>
                </a:solidFill>
              </a:endParaRPr>
            </a:p>
          </p:txBody>
        </p:sp>
        <p:sp>
          <p:nvSpPr>
            <p:cNvPr id="8" name="Ovál 7"/>
            <p:cNvSpPr/>
            <p:nvPr/>
          </p:nvSpPr>
          <p:spPr>
            <a:xfrm>
              <a:off x="2165363" y="1944698"/>
              <a:ext cx="720080" cy="720080"/>
            </a:xfrm>
            <a:prstGeom prst="ellipse">
              <a:avLst/>
            </a:prstGeom>
            <a:solidFill>
              <a:srgbClr val="92D050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9" name="Ovál 8"/>
            <p:cNvSpPr/>
            <p:nvPr/>
          </p:nvSpPr>
          <p:spPr>
            <a:xfrm>
              <a:off x="5452869" y="4005064"/>
              <a:ext cx="720080" cy="720080"/>
            </a:xfrm>
            <a:prstGeom prst="ellipse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vál 9"/>
            <p:cNvSpPr/>
            <p:nvPr/>
          </p:nvSpPr>
          <p:spPr>
            <a:xfrm>
              <a:off x="3976242" y="4365104"/>
              <a:ext cx="720080" cy="720080"/>
            </a:xfrm>
            <a:prstGeom prst="ellipse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vál 10"/>
            <p:cNvSpPr/>
            <p:nvPr/>
          </p:nvSpPr>
          <p:spPr>
            <a:xfrm>
              <a:off x="2439384" y="4365104"/>
              <a:ext cx="720080" cy="720080"/>
            </a:xfrm>
            <a:prstGeom prst="ellipse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>
              <a:off x="1115616" y="3920692"/>
              <a:ext cx="720080" cy="720080"/>
            </a:xfrm>
            <a:prstGeom prst="ellipse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vál 12"/>
            <p:cNvSpPr/>
            <p:nvPr/>
          </p:nvSpPr>
          <p:spPr>
            <a:xfrm>
              <a:off x="6804248" y="3383617"/>
              <a:ext cx="720080" cy="720080"/>
            </a:xfrm>
            <a:prstGeom prst="ellipse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>
              <a:off x="7623964" y="2210031"/>
              <a:ext cx="720080" cy="720080"/>
            </a:xfrm>
            <a:prstGeom prst="ellipse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/>
            <p:cNvSpPr/>
            <p:nvPr/>
          </p:nvSpPr>
          <p:spPr>
            <a:xfrm>
              <a:off x="7452320" y="812290"/>
              <a:ext cx="720080" cy="720080"/>
            </a:xfrm>
            <a:prstGeom prst="ellipse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vál 15"/>
            <p:cNvSpPr/>
            <p:nvPr/>
          </p:nvSpPr>
          <p:spPr>
            <a:xfrm>
              <a:off x="1979712" y="2664778"/>
              <a:ext cx="720080" cy="720080"/>
            </a:xfrm>
            <a:prstGeom prst="ellipse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7" name="Ovál 16"/>
            <p:cNvSpPr/>
            <p:nvPr/>
          </p:nvSpPr>
          <p:spPr>
            <a:xfrm>
              <a:off x="6012160" y="548411"/>
              <a:ext cx="720080" cy="720080"/>
            </a:xfrm>
            <a:prstGeom prst="ellipse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5292080" y="404664"/>
              <a:ext cx="720080" cy="720080"/>
            </a:xfrm>
            <a:prstGeom prst="ellipse">
              <a:avLst/>
            </a:prstGeom>
            <a:solidFill>
              <a:srgbClr val="92D050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7812360" y="1489951"/>
              <a:ext cx="720080" cy="720080"/>
            </a:xfrm>
            <a:prstGeom prst="ellipse">
              <a:avLst/>
            </a:prstGeom>
            <a:solidFill>
              <a:srgbClr val="92D050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7308304" y="2852936"/>
              <a:ext cx="720080" cy="720080"/>
            </a:xfrm>
            <a:prstGeom prst="ellipse">
              <a:avLst/>
            </a:prstGeom>
            <a:solidFill>
              <a:srgbClr val="92D050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1489456" y="3235911"/>
              <a:ext cx="720080" cy="720080"/>
            </a:xfrm>
            <a:prstGeom prst="ellipse">
              <a:avLst/>
            </a:prstGeom>
            <a:solidFill>
              <a:srgbClr val="92D050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vál 22"/>
            <p:cNvSpPr/>
            <p:nvPr/>
          </p:nvSpPr>
          <p:spPr>
            <a:xfrm>
              <a:off x="6732240" y="572595"/>
              <a:ext cx="720080" cy="720080"/>
            </a:xfrm>
            <a:prstGeom prst="ellipse">
              <a:avLst/>
            </a:prstGeom>
            <a:solidFill>
              <a:srgbClr val="92D050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vál 23"/>
            <p:cNvSpPr/>
            <p:nvPr/>
          </p:nvSpPr>
          <p:spPr>
            <a:xfrm>
              <a:off x="4732789" y="4214886"/>
              <a:ext cx="720080" cy="720080"/>
            </a:xfrm>
            <a:prstGeom prst="ellipse">
              <a:avLst/>
            </a:prstGeom>
            <a:solidFill>
              <a:srgbClr val="92D050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vál 24"/>
            <p:cNvSpPr/>
            <p:nvPr/>
          </p:nvSpPr>
          <p:spPr>
            <a:xfrm>
              <a:off x="3203848" y="4365104"/>
              <a:ext cx="720080" cy="720080"/>
            </a:xfrm>
            <a:prstGeom prst="ellipse">
              <a:avLst/>
            </a:prstGeom>
            <a:solidFill>
              <a:srgbClr val="92D050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vál 25"/>
            <p:cNvSpPr/>
            <p:nvPr/>
          </p:nvSpPr>
          <p:spPr>
            <a:xfrm>
              <a:off x="1691680" y="4293348"/>
              <a:ext cx="720080" cy="720080"/>
            </a:xfrm>
            <a:prstGeom prst="ellipse">
              <a:avLst/>
            </a:prstGeom>
            <a:solidFill>
              <a:srgbClr val="92D050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vál 26"/>
            <p:cNvSpPr/>
            <p:nvPr/>
          </p:nvSpPr>
          <p:spPr>
            <a:xfrm>
              <a:off x="6172949" y="3717032"/>
              <a:ext cx="720080" cy="720080"/>
            </a:xfrm>
            <a:prstGeom prst="ellipse">
              <a:avLst/>
            </a:prstGeom>
            <a:solidFill>
              <a:srgbClr val="92D050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37" name="TextovéPole 1036"/>
            <p:cNvSpPr txBox="1"/>
            <p:nvPr/>
          </p:nvSpPr>
          <p:spPr>
            <a:xfrm>
              <a:off x="1870091" y="1328963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0000"/>
                  </a:solidFill>
                </a:rPr>
                <a:t>20</a:t>
              </a:r>
              <a:endParaRPr lang="cs-CZ" sz="4000" b="1" dirty="0">
                <a:solidFill>
                  <a:srgbClr val="FF0000"/>
                </a:solidFill>
              </a:endParaRPr>
            </a:p>
          </p:txBody>
        </p:sp>
        <p:sp>
          <p:nvSpPr>
            <p:cNvPr id="1038" name="TextovéPole 1037"/>
            <p:cNvSpPr txBox="1"/>
            <p:nvPr/>
          </p:nvSpPr>
          <p:spPr>
            <a:xfrm>
              <a:off x="2049745" y="2026273"/>
              <a:ext cx="30008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0000"/>
                  </a:solidFill>
                </a:rPr>
                <a:t> </a:t>
              </a:r>
              <a:endParaRPr lang="cs-CZ" sz="4000" b="1" dirty="0">
                <a:solidFill>
                  <a:srgbClr val="FF0000"/>
                </a:solidFill>
              </a:endParaRPr>
            </a:p>
          </p:txBody>
        </p:sp>
        <p:sp>
          <p:nvSpPr>
            <p:cNvPr id="1040" name="TextovéPole 1039"/>
            <p:cNvSpPr txBox="1"/>
            <p:nvPr/>
          </p:nvSpPr>
          <p:spPr>
            <a:xfrm>
              <a:off x="2165363" y="1940137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0000"/>
                  </a:solidFill>
                </a:rPr>
                <a:t>19</a:t>
              </a:r>
              <a:endParaRPr lang="cs-CZ" sz="4000" b="1" dirty="0">
                <a:solidFill>
                  <a:srgbClr val="FF0000"/>
                </a:solidFill>
              </a:endParaRPr>
            </a:p>
          </p:txBody>
        </p:sp>
        <p:sp>
          <p:nvSpPr>
            <p:cNvPr id="1041" name="TextovéPole 1040"/>
            <p:cNvSpPr txBox="1"/>
            <p:nvPr/>
          </p:nvSpPr>
          <p:spPr>
            <a:xfrm>
              <a:off x="1987732" y="2648023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0000"/>
                  </a:solidFill>
                </a:rPr>
                <a:t>18</a:t>
              </a:r>
              <a:endParaRPr lang="cs-CZ" sz="40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4690100" y="6056541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17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4766" y="5395935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16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24407" y="6032880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15</a:t>
            </a:r>
            <a:endParaRPr lang="cs-CZ" sz="40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430707" y="539393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14</a:t>
            </a:r>
            <a:endParaRPr lang="cs-CZ" sz="40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964305" y="5395935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13</a:t>
            </a:r>
            <a:endParaRPr lang="cs-CZ" sz="40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086208" y="5444546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12</a:t>
            </a:r>
            <a:endParaRPr lang="cs-CZ" sz="40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992127" y="5405313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11</a:t>
            </a:r>
            <a:endParaRPr lang="cs-CZ" sz="4000" b="1" dirty="0"/>
          </a:p>
        </p:txBody>
      </p:sp>
      <p:sp>
        <p:nvSpPr>
          <p:cNvPr id="1024" name="TextovéPole 1023"/>
          <p:cNvSpPr txBox="1"/>
          <p:nvPr/>
        </p:nvSpPr>
        <p:spPr>
          <a:xfrm>
            <a:off x="914405" y="604939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10</a:t>
            </a:r>
            <a:endParaRPr lang="cs-CZ" sz="4000" b="1" dirty="0"/>
          </a:p>
        </p:txBody>
      </p:sp>
      <p:sp>
        <p:nvSpPr>
          <p:cNvPr id="1025" name="TextovéPole 1024"/>
          <p:cNvSpPr txBox="1"/>
          <p:nvPr/>
        </p:nvSpPr>
        <p:spPr>
          <a:xfrm>
            <a:off x="5662741" y="6108685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9</a:t>
            </a:r>
            <a:endParaRPr lang="cs-CZ" sz="4000" b="1" dirty="0"/>
          </a:p>
        </p:txBody>
      </p:sp>
      <p:sp>
        <p:nvSpPr>
          <p:cNvPr id="1029" name="TextovéPole 1028"/>
          <p:cNvSpPr txBox="1"/>
          <p:nvPr/>
        </p:nvSpPr>
        <p:spPr>
          <a:xfrm>
            <a:off x="5200350" y="5430805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8</a:t>
            </a:r>
            <a:endParaRPr lang="cs-CZ" sz="4000" b="1" dirty="0"/>
          </a:p>
        </p:txBody>
      </p:sp>
      <p:sp>
        <p:nvSpPr>
          <p:cNvPr id="1030" name="TextovéPole 1029"/>
          <p:cNvSpPr txBox="1"/>
          <p:nvPr/>
        </p:nvSpPr>
        <p:spPr>
          <a:xfrm>
            <a:off x="3801683" y="606174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7</a:t>
            </a:r>
            <a:endParaRPr lang="cs-CZ" sz="4000" b="1" dirty="0"/>
          </a:p>
        </p:txBody>
      </p:sp>
      <p:sp>
        <p:nvSpPr>
          <p:cNvPr id="1031" name="TextovéPole 1030"/>
          <p:cNvSpPr txBox="1"/>
          <p:nvPr/>
        </p:nvSpPr>
        <p:spPr>
          <a:xfrm>
            <a:off x="2034682" y="6087151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6</a:t>
            </a:r>
            <a:endParaRPr lang="cs-CZ" sz="4000" b="1" dirty="0"/>
          </a:p>
        </p:txBody>
      </p:sp>
      <p:sp>
        <p:nvSpPr>
          <p:cNvPr id="1032" name="TextovéPole 1031"/>
          <p:cNvSpPr txBox="1"/>
          <p:nvPr/>
        </p:nvSpPr>
        <p:spPr>
          <a:xfrm>
            <a:off x="7668344" y="6062549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5</a:t>
            </a:r>
            <a:endParaRPr lang="cs-CZ" sz="4000" b="1" dirty="0"/>
          </a:p>
        </p:txBody>
      </p:sp>
      <p:sp>
        <p:nvSpPr>
          <p:cNvPr id="1033" name="TextovéPole 1032"/>
          <p:cNvSpPr txBox="1"/>
          <p:nvPr/>
        </p:nvSpPr>
        <p:spPr>
          <a:xfrm>
            <a:off x="2981672" y="6087151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4</a:t>
            </a:r>
            <a:endParaRPr lang="cs-CZ" sz="4000" b="1" dirty="0"/>
          </a:p>
        </p:txBody>
      </p:sp>
      <p:sp>
        <p:nvSpPr>
          <p:cNvPr id="1034" name="TextovéPole 1033"/>
          <p:cNvSpPr txBox="1"/>
          <p:nvPr/>
        </p:nvSpPr>
        <p:spPr>
          <a:xfrm>
            <a:off x="1647915" y="5393932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3</a:t>
            </a:r>
            <a:endParaRPr lang="cs-CZ" sz="4000" b="1" dirty="0"/>
          </a:p>
        </p:txBody>
      </p:sp>
      <p:sp>
        <p:nvSpPr>
          <p:cNvPr id="1035" name="TextovéPole 1034"/>
          <p:cNvSpPr txBox="1"/>
          <p:nvPr/>
        </p:nvSpPr>
        <p:spPr>
          <a:xfrm>
            <a:off x="8084585" y="5441449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2</a:t>
            </a:r>
            <a:endParaRPr lang="cs-CZ" sz="4000" b="1" dirty="0"/>
          </a:p>
        </p:txBody>
      </p:sp>
      <p:sp>
        <p:nvSpPr>
          <p:cNvPr id="1036" name="TextovéPole 1035"/>
          <p:cNvSpPr txBox="1"/>
          <p:nvPr/>
        </p:nvSpPr>
        <p:spPr>
          <a:xfrm>
            <a:off x="3353352" y="5424935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</a:t>
            </a:r>
            <a:endParaRPr lang="cs-CZ" sz="4000" b="1" dirty="0"/>
          </a:p>
        </p:txBody>
      </p:sp>
    </p:spTree>
    <p:extLst>
      <p:ext uri="{BB962C8B-B14F-4D97-AF65-F5344CB8AC3E}">
        <p14:creationId xmlns="" xmlns:p14="http://schemas.microsoft.com/office/powerpoint/2010/main" val="2956247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2.59259E-6 L 0.22709 -0.7310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354" y="-365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11111E-6 L -0.21163 -0.7020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590" y="-35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4.44444E-6 L 0.5632 -0.6951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160" y="-347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3.7037E-7 L 0.49618 -0.7541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809" y="-377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1.85185E-6 L 0.0309 -0.6562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45" y="-328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3.7037E-7 L 0.63108 -0.56505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545" y="-282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3.33333E-6 L 0.39844 -0.4669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913" y="-233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1.48148E-6 L 0.19826 -0.30162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913" y="-150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0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1.11111E-6 L 0.06909 -0.34792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55" y="-174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0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7037E-6 L 0.49548 -0.29723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774" y="-148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045E-16 -4.81481E-6 L -0.13073 -0.1824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545" y="-91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1.85185E-6 L -0.00885 -0.15671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1" y="-78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4.07407E-6 L -0.41024 -0.13889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521" y="-69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44444E-6 L 0.0066 -0.1493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0" y="-74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0 L -0.5276 -0.24236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389" y="-121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4.07407E-6 L 0.07761 -0.22292 " pathEditMode="relative" rAng="0" ptsTypes="AA">
                                      <p:cBhvr>
                                        <p:cTn id="8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72" y="-111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2.22222E-6 L -0.3507 -0.41366 " pathEditMode="relative" rAng="0" ptsTypes="AA">
                                      <p:cBhvr>
                                        <p:cTn id="8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535" y="-206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28" grpId="0"/>
      <p:bldP spid="29" grpId="0"/>
      <p:bldP spid="30" grpId="0"/>
      <p:bldP spid="31" grpId="0"/>
      <p:bldP spid="1024" grpId="0"/>
      <p:bldP spid="1025" grpId="0"/>
      <p:bldP spid="1029" grpId="0"/>
      <p:bldP spid="1030" grpId="0"/>
      <p:bldP spid="1031" grpId="0"/>
      <p:bldP spid="1032" grpId="0"/>
      <p:bldP spid="1033" grpId="0"/>
      <p:bldP spid="1034" grpId="0"/>
      <p:bldP spid="1035" grpId="0"/>
      <p:bldP spid="103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6632"/>
            <a:ext cx="8229600" cy="6110139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Zdroje a </a:t>
            </a:r>
            <a:r>
              <a:rPr lang="cs-CZ" b="1"/>
              <a:t>citace</a:t>
            </a:r>
            <a:r>
              <a:rPr lang="cs-CZ" b="1" smtClean="0"/>
              <a:t>: </a:t>
            </a:r>
            <a:r>
              <a:rPr lang="cs-CZ"/>
              <a:t>Microsoft Office - Klipart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844865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343</TotalTime>
  <Words>334</Words>
  <Application>Microsoft Office PowerPoint</Application>
  <PresentationFormat>Předvádění na obrazovce (4:3)</PresentationFormat>
  <Paragraphs>89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Pořadí čísel do 20 – II. VY_32_INOVACE_4B_09 Číslo projektu: CZ.1.07/1.4.00/21.1101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11</cp:revision>
  <dcterms:created xsi:type="dcterms:W3CDTF">2012-03-19T12:37:02Z</dcterms:created>
  <dcterms:modified xsi:type="dcterms:W3CDTF">2013-02-01T22:35:48Z</dcterms:modified>
</cp:coreProperties>
</file>