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CC"/>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080" y="-96"/>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1272235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2992229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1773862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8BE537D-9125-4CFA-BC86-FEB402C76171}"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2490074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8BE537D-9125-4CFA-BC86-FEB402C76171}" type="datetimeFigureOut">
              <a:rPr lang="cs-CZ" smtClean="0"/>
              <a:pPr/>
              <a:t>23.1.2013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35788195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8BE537D-9125-4CFA-BC86-FEB402C76171}" type="datetimeFigureOut">
              <a:rPr lang="cs-CZ" smtClean="0"/>
              <a:pPr/>
              <a:t>23.1.2013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37315459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8BE537D-9125-4CFA-BC86-FEB402C76171}" type="datetimeFigureOut">
              <a:rPr lang="cs-CZ" smtClean="0"/>
              <a:pPr/>
              <a:t>23.1.2013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4023040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8BE537D-9125-4CFA-BC86-FEB402C76171}"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5969820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8BE537D-9125-4CFA-BC86-FEB402C76171}" type="datetimeFigureOut">
              <a:rPr lang="cs-CZ" smtClean="0"/>
              <a:pPr/>
              <a:t>23.1.2013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14572896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2233349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11531558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8BE537D-9125-4CFA-BC86-FEB402C76171}" type="datetimeFigureOut">
              <a:rPr lang="cs-CZ" smtClean="0"/>
              <a:pPr/>
              <a:t>23.1.2013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827E4F1-D8F6-486C-BA2F-71B820ED4050}" type="slidenum">
              <a:rPr lang="cs-CZ" smtClean="0"/>
              <a:pPr/>
              <a:t>‹#›</a:t>
            </a:fld>
            <a:endParaRPr lang="cs-CZ"/>
          </a:p>
        </p:txBody>
      </p:sp>
    </p:spTree>
    <p:extLst>
      <p:ext uri="{BB962C8B-B14F-4D97-AF65-F5344CB8AC3E}">
        <p14:creationId xmlns:p14="http://schemas.microsoft.com/office/powerpoint/2010/main" xmlns="" val="36891735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fontScale="90000"/>
          </a:bodyPr>
          <a:lstStyle/>
          <a:p>
            <a:r>
              <a:rPr lang="cs-CZ" dirty="0" smtClean="0"/>
              <a:t>Číslo hned před, hned za – I.</a:t>
            </a:r>
            <a:r>
              <a:rPr lang="cs-CZ" dirty="0"/>
              <a:t/>
            </a:r>
            <a:br>
              <a:rPr lang="cs-CZ" dirty="0"/>
            </a:br>
            <a:r>
              <a:rPr lang="cs-CZ" dirty="0" smtClean="0"/>
              <a:t>VY_32_INOVACE_4B_12</a:t>
            </a:r>
            <a:r>
              <a:rPr lang="cs-CZ" sz="4000" dirty="0"/>
              <a:t/>
            </a:r>
            <a:br>
              <a:rPr lang="cs-CZ" sz="4000" dirty="0"/>
            </a:br>
            <a:r>
              <a:rPr lang="cs-CZ" sz="3100" dirty="0"/>
              <a:t>Číslo projektu: CZ.1.07/1.4.00/21.1101</a:t>
            </a:r>
            <a:endParaRPr lang="cs-CZ" sz="3600" dirty="0"/>
          </a:p>
        </p:txBody>
      </p:sp>
      <p:sp>
        <p:nvSpPr>
          <p:cNvPr id="3" name="Podnadpis 2"/>
          <p:cNvSpPr>
            <a:spLocks noGrp="1"/>
          </p:cNvSpPr>
          <p:nvPr>
            <p:ph type="subTitle" idx="1"/>
          </p:nvPr>
        </p:nvSpPr>
        <p:spPr/>
        <p:txBody>
          <a:bodyPr/>
          <a:lstStyle/>
          <a:p>
            <a:r>
              <a:rPr lang="cs-CZ" dirty="0"/>
              <a:t>Sada </a:t>
            </a:r>
            <a:r>
              <a:rPr lang="cs-CZ" dirty="0" smtClean="0"/>
              <a:t>2</a:t>
            </a:r>
            <a:endParaRPr lang="cs-CZ" dirty="0"/>
          </a:p>
          <a:p>
            <a:r>
              <a:rPr lang="cs-CZ" dirty="0" smtClean="0"/>
              <a:t>Matematika</a:t>
            </a:r>
            <a:endParaRPr lang="cs-CZ" dirty="0"/>
          </a:p>
          <a:p>
            <a:r>
              <a:rPr lang="cs-CZ" dirty="0"/>
              <a:t>MŠ, ZŠ a </a:t>
            </a:r>
            <a:r>
              <a:rPr lang="cs-CZ" dirty="0" err="1"/>
              <a:t>PrŠ</a:t>
            </a:r>
            <a:r>
              <a:rPr lang="cs-CZ" dirty="0"/>
              <a:t> Trhové Sviny</a:t>
            </a:r>
          </a:p>
          <a:p>
            <a:endParaRPr lang="cs-CZ" dirty="0"/>
          </a:p>
          <a:p>
            <a:endParaRPr lang="cs-CZ" dirty="0"/>
          </a:p>
        </p:txBody>
      </p:sp>
      <p:pic>
        <p:nvPicPr>
          <p:cNvPr id="4" name="Picture 2"/>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971600" y="332656"/>
            <a:ext cx="6984641" cy="152777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xmlns="" val="12430366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457200" y="260648"/>
            <a:ext cx="8229600" cy="5865515"/>
          </a:xfrm>
        </p:spPr>
        <p:txBody>
          <a:bodyPr>
            <a:normAutofit fontScale="55000" lnSpcReduction="20000"/>
          </a:bodyPr>
          <a:lstStyle/>
          <a:p>
            <a:pPr marL="0" indent="0">
              <a:buNone/>
            </a:pPr>
            <a:r>
              <a:rPr lang="cs-CZ" b="1" dirty="0" smtClean="0"/>
              <a:t>Anotace: </a:t>
            </a:r>
            <a:r>
              <a:rPr lang="cs-CZ" dirty="0" smtClean="0"/>
              <a:t>Tento materiál je určen k upevňování a prohlubování učiva v číselném oboru 15 - 20. Žáci procvičují učivo o číslech – porovnávání čísel a číslo hned za, hned před.   V prvním úkole žáci rozlišují čísla menší než 10 a větší než 10. Umisťují je do správných polí pomocí přetahování. Zároveň si připomenou barvy na semaforu. Další úkol            je interaktivní, žáci do políček umisťují čísla ve správném pořadí, mají zde možnost okamžité kontroly. V dalších dvou úkolech doplňují čísla hned před, hned za. Míče řadí ve správném pořadí přetahováním. Další dvě stránky jsou interaktivní – žáci doplňují čísla hned před, hned za. V obou úkolech začínají čtením čísel v horním řádku (růžové a zelené mráčky) a kliknutím přiřazují čísla na řádcích spodních. V dalším úkole kontrolují správné pořadí čísel – nesprávné možnosti škrtají. Poslední úkol je opět interaktivní – žáci přiřazují číslo o jedna menší. Ověřují si správnost kliknutím.</a:t>
            </a:r>
          </a:p>
          <a:p>
            <a:pPr marL="0" indent="0">
              <a:buNone/>
            </a:pPr>
            <a:r>
              <a:rPr lang="cs-CZ" b="1" dirty="0" smtClean="0"/>
              <a:t>Délka trvání práce s tímto materiálem: </a:t>
            </a:r>
            <a:r>
              <a:rPr lang="cs-CZ" dirty="0" smtClean="0"/>
              <a:t>Zhruba 35 minut</a:t>
            </a:r>
          </a:p>
          <a:p>
            <a:pPr marL="0" indent="0">
              <a:buNone/>
            </a:pPr>
            <a:r>
              <a:rPr lang="cs-CZ" b="1" dirty="0" smtClean="0"/>
              <a:t>Autor</a:t>
            </a:r>
            <a:r>
              <a:rPr lang="cs-CZ" b="1" dirty="0"/>
              <a:t>: </a:t>
            </a:r>
            <a:r>
              <a:rPr lang="cs-CZ" dirty="0"/>
              <a:t>Daniela </a:t>
            </a:r>
            <a:r>
              <a:rPr lang="cs-CZ" dirty="0" err="1"/>
              <a:t>Tájková</a:t>
            </a:r>
            <a:endParaRPr lang="cs-CZ" dirty="0"/>
          </a:p>
          <a:p>
            <a:pPr marL="0" indent="0">
              <a:buNone/>
            </a:pPr>
            <a:r>
              <a:rPr lang="cs-CZ" b="1" dirty="0"/>
              <a:t>Datum </a:t>
            </a:r>
            <a:r>
              <a:rPr lang="cs-CZ" b="1" dirty="0" smtClean="0"/>
              <a:t>vytvoření: </a:t>
            </a:r>
            <a:r>
              <a:rPr lang="cs-CZ" dirty="0" smtClean="0"/>
              <a:t>Březen 2012</a:t>
            </a:r>
          </a:p>
          <a:p>
            <a:pPr marL="0" indent="0">
              <a:buNone/>
            </a:pPr>
            <a:r>
              <a:rPr lang="cs-CZ" b="1" dirty="0" smtClean="0"/>
              <a:t>Speciální </a:t>
            </a:r>
            <a:r>
              <a:rPr lang="cs-CZ" b="1" dirty="0"/>
              <a:t>vzdělávací potřeby: </a:t>
            </a:r>
            <a:r>
              <a:rPr lang="cs-CZ" dirty="0"/>
              <a:t>ADHD, autismus, MP.</a:t>
            </a:r>
          </a:p>
          <a:p>
            <a:pPr marL="0" indent="0">
              <a:buNone/>
            </a:pPr>
            <a:r>
              <a:rPr lang="cs-CZ" b="1" dirty="0"/>
              <a:t>Vzdělávací obor: </a:t>
            </a:r>
            <a:r>
              <a:rPr lang="cs-CZ" dirty="0" smtClean="0"/>
              <a:t>Matematika</a:t>
            </a:r>
          </a:p>
          <a:p>
            <a:pPr marL="0" indent="0">
              <a:buNone/>
            </a:pPr>
            <a:r>
              <a:rPr lang="cs-CZ" b="1" dirty="0" smtClean="0"/>
              <a:t>Druh </a:t>
            </a:r>
            <a:r>
              <a:rPr lang="cs-CZ" b="1" dirty="0"/>
              <a:t>učebního materiálu:</a:t>
            </a:r>
            <a:r>
              <a:rPr lang="cs-CZ" dirty="0"/>
              <a:t> Interaktivní DUM</a:t>
            </a:r>
          </a:p>
          <a:p>
            <a:pPr marL="0" indent="0">
              <a:buNone/>
            </a:pPr>
            <a:r>
              <a:rPr lang="cs-CZ" b="1" dirty="0" smtClean="0"/>
              <a:t>Inovace:</a:t>
            </a:r>
            <a:r>
              <a:rPr lang="cs-CZ" dirty="0" smtClean="0"/>
              <a:t> Rukopisné poznámky v rámci nového softwaru Microsoft 2010</a:t>
            </a:r>
          </a:p>
          <a:p>
            <a:pPr marL="0" indent="0">
              <a:buNone/>
            </a:pPr>
            <a:r>
              <a:rPr lang="cs-CZ" b="1" dirty="0" smtClean="0"/>
              <a:t>Cílová </a:t>
            </a:r>
            <a:r>
              <a:rPr lang="cs-CZ" b="1" dirty="0"/>
              <a:t>skupina: </a:t>
            </a:r>
            <a:r>
              <a:rPr lang="cs-CZ" dirty="0" smtClean="0"/>
              <a:t>Žák (s autismem, lehkou MR</a:t>
            </a:r>
            <a:r>
              <a:rPr lang="cs-CZ" dirty="0"/>
              <a:t>).</a:t>
            </a:r>
          </a:p>
          <a:p>
            <a:pPr marL="0" indent="0">
              <a:buNone/>
            </a:pPr>
            <a:r>
              <a:rPr lang="cs-CZ" b="1" dirty="0"/>
              <a:t>Stupeň a typ vzdělávání: </a:t>
            </a:r>
            <a:r>
              <a:rPr lang="cs-CZ" dirty="0"/>
              <a:t>ZŠ </a:t>
            </a:r>
            <a:r>
              <a:rPr lang="cs-CZ" dirty="0" smtClean="0"/>
              <a:t>praktická, </a:t>
            </a:r>
            <a:r>
              <a:rPr lang="cs-CZ" dirty="0"/>
              <a:t>1.stupeň, </a:t>
            </a:r>
            <a:r>
              <a:rPr lang="cs-CZ" dirty="0" smtClean="0"/>
              <a:t>3. ročník.</a:t>
            </a:r>
            <a:endParaRPr lang="cs-CZ" dirty="0"/>
          </a:p>
          <a:p>
            <a:pPr marL="0" indent="0">
              <a:buNone/>
            </a:pPr>
            <a:r>
              <a:rPr lang="cs-CZ" b="1" dirty="0"/>
              <a:t>Věková skupina: </a:t>
            </a:r>
            <a:r>
              <a:rPr lang="cs-CZ" dirty="0" smtClean="0"/>
              <a:t>8 – 9 let</a:t>
            </a:r>
            <a:r>
              <a:rPr lang="cs-CZ" dirty="0"/>
              <a:t>.</a:t>
            </a:r>
          </a:p>
          <a:p>
            <a:pPr marL="0" indent="0">
              <a:buNone/>
            </a:pPr>
            <a:endParaRPr lang="cs-CZ" dirty="0"/>
          </a:p>
        </p:txBody>
      </p:sp>
    </p:spTree>
    <p:extLst>
      <p:ext uri="{BB962C8B-B14F-4D97-AF65-F5344CB8AC3E}">
        <p14:creationId xmlns:p14="http://schemas.microsoft.com/office/powerpoint/2010/main" xmlns="" val="38609886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467544" y="620688"/>
            <a:ext cx="7500130" cy="707886"/>
          </a:xfrm>
          <a:prstGeom prst="rect">
            <a:avLst/>
          </a:prstGeom>
          <a:noFill/>
        </p:spPr>
        <p:txBody>
          <a:bodyPr wrap="none" rtlCol="0">
            <a:spAutoFit/>
          </a:bodyPr>
          <a:lstStyle/>
          <a:p>
            <a:r>
              <a:rPr lang="cs-CZ" sz="2000" b="1" dirty="0" smtClean="0">
                <a:solidFill>
                  <a:srgbClr val="FF0000"/>
                </a:solidFill>
              </a:rPr>
              <a:t>Čísla menší než 10 musí zůstat stát. Zařaď je k červenému kolečku</a:t>
            </a:r>
            <a:r>
              <a:rPr lang="cs-CZ" dirty="0" smtClean="0">
                <a:solidFill>
                  <a:srgbClr val="FF0000"/>
                </a:solidFill>
              </a:rPr>
              <a:t>.</a:t>
            </a:r>
          </a:p>
          <a:p>
            <a:r>
              <a:rPr lang="cs-CZ" sz="2000" b="1" dirty="0" smtClean="0">
                <a:solidFill>
                  <a:srgbClr val="FF0000"/>
                </a:solidFill>
              </a:rPr>
              <a:t>Čísla větší než 10 a rovné 10 mohou jet. Zařaď je k zelenému kolečku</a:t>
            </a:r>
            <a:r>
              <a:rPr lang="cs-CZ" dirty="0" smtClean="0">
                <a:solidFill>
                  <a:srgbClr val="FF0000"/>
                </a:solidFill>
              </a:rPr>
              <a:t>.</a:t>
            </a:r>
            <a:endParaRPr lang="cs-CZ" dirty="0">
              <a:solidFill>
                <a:srgbClr val="FF0000"/>
              </a:solidFill>
            </a:endParaRPr>
          </a:p>
        </p:txBody>
      </p:sp>
    </p:spTree>
    <p:extLst>
      <p:ext uri="{BB962C8B-B14F-4D97-AF65-F5344CB8AC3E}">
        <p14:creationId xmlns:p14="http://schemas.microsoft.com/office/powerpoint/2010/main" xmlns="" val="338159302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35" name="Tlačítko akce: Vlastní 1034">
            <a:hlinkClick r:id="" action="ppaction://noaction" highlightClick="1"/>
          </p:cNvPr>
          <p:cNvSpPr/>
          <p:nvPr/>
        </p:nvSpPr>
        <p:spPr>
          <a:xfrm>
            <a:off x="-29831" y="0"/>
            <a:ext cx="9168165" cy="6875501"/>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vál 4"/>
          <p:cNvSpPr/>
          <p:nvPr/>
        </p:nvSpPr>
        <p:spPr>
          <a:xfrm>
            <a:off x="1463810" y="226111"/>
            <a:ext cx="864096" cy="792088"/>
          </a:xfrm>
          <a:prstGeom prst="ellipse">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vál 6"/>
          <p:cNvSpPr/>
          <p:nvPr/>
        </p:nvSpPr>
        <p:spPr>
          <a:xfrm>
            <a:off x="6456052" y="197745"/>
            <a:ext cx="864096" cy="792088"/>
          </a:xfrm>
          <a:prstGeom prst="ellipse">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cxnSp>
        <p:nvCxnSpPr>
          <p:cNvPr id="10" name="Přímá spojnice 9"/>
          <p:cNvCxnSpPr/>
          <p:nvPr/>
        </p:nvCxnSpPr>
        <p:spPr>
          <a:xfrm>
            <a:off x="-24165" y="4581128"/>
            <a:ext cx="9108504" cy="0"/>
          </a:xfrm>
          <a:prstGeom prst="line">
            <a:avLst/>
          </a:prstGeom>
        </p:spPr>
        <p:style>
          <a:lnRef idx="3">
            <a:schemeClr val="dk1"/>
          </a:lnRef>
          <a:fillRef idx="0">
            <a:schemeClr val="dk1"/>
          </a:fillRef>
          <a:effectRef idx="2">
            <a:schemeClr val="dk1"/>
          </a:effectRef>
          <a:fontRef idx="minor">
            <a:schemeClr val="tx1"/>
          </a:fontRef>
        </p:style>
      </p:cxnSp>
      <p:cxnSp>
        <p:nvCxnSpPr>
          <p:cNvPr id="14" name="Přímá spojnice 13"/>
          <p:cNvCxnSpPr/>
          <p:nvPr/>
        </p:nvCxnSpPr>
        <p:spPr>
          <a:xfrm>
            <a:off x="4554252" y="0"/>
            <a:ext cx="44878" cy="4581128"/>
          </a:xfrm>
          <a:prstGeom prst="line">
            <a:avLst/>
          </a:prstGeom>
        </p:spPr>
        <p:style>
          <a:lnRef idx="3">
            <a:schemeClr val="dk1"/>
          </a:lnRef>
          <a:fillRef idx="0">
            <a:schemeClr val="dk1"/>
          </a:fillRef>
          <a:effectRef idx="2">
            <a:schemeClr val="dk1"/>
          </a:effectRef>
          <a:fontRef idx="minor">
            <a:schemeClr val="tx1"/>
          </a:fontRef>
        </p:style>
      </p:cxnSp>
      <p:grpSp>
        <p:nvGrpSpPr>
          <p:cNvPr id="2" name="Skupina 1"/>
          <p:cNvGrpSpPr/>
          <p:nvPr/>
        </p:nvGrpSpPr>
        <p:grpSpPr>
          <a:xfrm>
            <a:off x="1561224" y="5588095"/>
            <a:ext cx="1299592" cy="1299592"/>
            <a:chOff x="1274047" y="1494543"/>
            <a:chExt cx="1299592" cy="1299592"/>
          </a:xfrm>
        </p:grpSpPr>
        <p:pic>
          <p:nvPicPr>
            <p:cNvPr id="20"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274047" y="1494543"/>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ovéPole 14"/>
            <p:cNvSpPr txBox="1"/>
            <p:nvPr/>
          </p:nvSpPr>
          <p:spPr>
            <a:xfrm>
              <a:off x="2043744" y="1792422"/>
              <a:ext cx="393056" cy="584775"/>
            </a:xfrm>
            <a:prstGeom prst="rect">
              <a:avLst/>
            </a:prstGeom>
            <a:noFill/>
          </p:spPr>
          <p:txBody>
            <a:bodyPr wrap="none" rtlCol="0">
              <a:spAutoFit/>
            </a:bodyPr>
            <a:lstStyle/>
            <a:p>
              <a:r>
                <a:rPr lang="cs-CZ" sz="3200" b="1" dirty="0" smtClean="0">
                  <a:solidFill>
                    <a:srgbClr val="FF0000"/>
                  </a:solidFill>
                </a:rPr>
                <a:t>9</a:t>
              </a:r>
              <a:endParaRPr lang="cs-CZ" sz="3200" b="1" dirty="0">
                <a:solidFill>
                  <a:srgbClr val="FF0000"/>
                </a:solidFill>
              </a:endParaRPr>
            </a:p>
          </p:txBody>
        </p:sp>
      </p:grpSp>
      <p:grpSp>
        <p:nvGrpSpPr>
          <p:cNvPr id="6" name="Skupina 5"/>
          <p:cNvGrpSpPr/>
          <p:nvPr/>
        </p:nvGrpSpPr>
        <p:grpSpPr>
          <a:xfrm>
            <a:off x="4530087" y="4501957"/>
            <a:ext cx="1351644" cy="1299592"/>
            <a:chOff x="2598176" y="1768460"/>
            <a:chExt cx="1351644" cy="1299592"/>
          </a:xfrm>
        </p:grpSpPr>
        <p:pic>
          <p:nvPicPr>
            <p:cNvPr id="18"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98176" y="1768460"/>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27" name="TextovéPole 26"/>
            <p:cNvSpPr txBox="1"/>
            <p:nvPr/>
          </p:nvSpPr>
          <p:spPr>
            <a:xfrm>
              <a:off x="3348373" y="2085599"/>
              <a:ext cx="601447" cy="584775"/>
            </a:xfrm>
            <a:prstGeom prst="rect">
              <a:avLst/>
            </a:prstGeom>
            <a:noFill/>
          </p:spPr>
          <p:txBody>
            <a:bodyPr wrap="none" rtlCol="0">
              <a:spAutoFit/>
            </a:bodyPr>
            <a:lstStyle/>
            <a:p>
              <a:r>
                <a:rPr lang="cs-CZ" sz="3200" b="1" dirty="0" smtClean="0">
                  <a:solidFill>
                    <a:srgbClr val="FF0000"/>
                  </a:solidFill>
                </a:rPr>
                <a:t>15</a:t>
              </a:r>
              <a:endParaRPr lang="cs-CZ" sz="3200" b="1" dirty="0">
                <a:solidFill>
                  <a:srgbClr val="FF0000"/>
                </a:solidFill>
              </a:endParaRPr>
            </a:p>
          </p:txBody>
        </p:sp>
      </p:grpSp>
      <p:grpSp>
        <p:nvGrpSpPr>
          <p:cNvPr id="4" name="Skupina 3"/>
          <p:cNvGrpSpPr/>
          <p:nvPr/>
        </p:nvGrpSpPr>
        <p:grpSpPr>
          <a:xfrm>
            <a:off x="222392" y="4381609"/>
            <a:ext cx="1299592" cy="1299592"/>
            <a:chOff x="3155364" y="2710643"/>
            <a:chExt cx="1299592" cy="1299592"/>
          </a:xfrm>
        </p:grpSpPr>
        <p:pic>
          <p:nvPicPr>
            <p:cNvPr id="1026"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155364" y="2710643"/>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28" name="TextovéPole 27"/>
            <p:cNvSpPr txBox="1"/>
            <p:nvPr/>
          </p:nvSpPr>
          <p:spPr>
            <a:xfrm>
              <a:off x="3853509" y="3018796"/>
              <a:ext cx="601447" cy="584775"/>
            </a:xfrm>
            <a:prstGeom prst="rect">
              <a:avLst/>
            </a:prstGeom>
            <a:noFill/>
          </p:spPr>
          <p:txBody>
            <a:bodyPr wrap="none" rtlCol="0">
              <a:spAutoFit/>
            </a:bodyPr>
            <a:lstStyle/>
            <a:p>
              <a:r>
                <a:rPr lang="cs-CZ" sz="3200" b="1" dirty="0" smtClean="0">
                  <a:solidFill>
                    <a:srgbClr val="FF0000"/>
                  </a:solidFill>
                </a:rPr>
                <a:t>11</a:t>
              </a:r>
              <a:endParaRPr lang="cs-CZ" sz="3200" b="1" dirty="0">
                <a:solidFill>
                  <a:srgbClr val="FF0000"/>
                </a:solidFill>
              </a:endParaRPr>
            </a:p>
          </p:txBody>
        </p:sp>
      </p:grpSp>
      <p:grpSp>
        <p:nvGrpSpPr>
          <p:cNvPr id="11" name="Skupina 10"/>
          <p:cNvGrpSpPr/>
          <p:nvPr/>
        </p:nvGrpSpPr>
        <p:grpSpPr>
          <a:xfrm>
            <a:off x="6084168" y="5575910"/>
            <a:ext cx="1299592" cy="1299592"/>
            <a:chOff x="5177660" y="2874468"/>
            <a:chExt cx="1299592" cy="1299592"/>
          </a:xfrm>
        </p:grpSpPr>
        <p:pic>
          <p:nvPicPr>
            <p:cNvPr id="22"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177660" y="2874468"/>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29" name="TextovéPole 28"/>
            <p:cNvSpPr txBox="1"/>
            <p:nvPr/>
          </p:nvSpPr>
          <p:spPr>
            <a:xfrm>
              <a:off x="5960868" y="3231876"/>
              <a:ext cx="393056" cy="584775"/>
            </a:xfrm>
            <a:prstGeom prst="rect">
              <a:avLst/>
            </a:prstGeom>
            <a:noFill/>
          </p:spPr>
          <p:txBody>
            <a:bodyPr wrap="none" rtlCol="0">
              <a:spAutoFit/>
            </a:bodyPr>
            <a:lstStyle/>
            <a:p>
              <a:r>
                <a:rPr lang="cs-CZ" sz="3200" b="1" dirty="0" smtClean="0">
                  <a:solidFill>
                    <a:srgbClr val="FF0000"/>
                  </a:solidFill>
                </a:rPr>
                <a:t>8</a:t>
              </a:r>
              <a:endParaRPr lang="cs-CZ" sz="3200" b="1" dirty="0">
                <a:solidFill>
                  <a:srgbClr val="FF0000"/>
                </a:solidFill>
              </a:endParaRPr>
            </a:p>
          </p:txBody>
        </p:sp>
      </p:grpSp>
      <p:grpSp>
        <p:nvGrpSpPr>
          <p:cNvPr id="13" name="Skupina 12"/>
          <p:cNvGrpSpPr/>
          <p:nvPr/>
        </p:nvGrpSpPr>
        <p:grpSpPr>
          <a:xfrm>
            <a:off x="4483802" y="5558407"/>
            <a:ext cx="1345877" cy="1299592"/>
            <a:chOff x="6285260" y="2457081"/>
            <a:chExt cx="1345877" cy="1299592"/>
          </a:xfrm>
        </p:grpSpPr>
        <p:pic>
          <p:nvPicPr>
            <p:cNvPr id="23"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285260" y="2457081"/>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TextovéPole 29"/>
            <p:cNvSpPr txBox="1"/>
            <p:nvPr/>
          </p:nvSpPr>
          <p:spPr>
            <a:xfrm>
              <a:off x="7029690" y="2814489"/>
              <a:ext cx="601447" cy="584775"/>
            </a:xfrm>
            <a:prstGeom prst="rect">
              <a:avLst/>
            </a:prstGeom>
            <a:noFill/>
          </p:spPr>
          <p:txBody>
            <a:bodyPr wrap="none" rtlCol="0">
              <a:spAutoFit/>
            </a:bodyPr>
            <a:lstStyle/>
            <a:p>
              <a:r>
                <a:rPr lang="cs-CZ" sz="3200" b="1" dirty="0" smtClean="0">
                  <a:solidFill>
                    <a:srgbClr val="FF0000"/>
                  </a:solidFill>
                </a:rPr>
                <a:t>12</a:t>
              </a:r>
              <a:endParaRPr lang="cs-CZ" sz="3200" b="1" dirty="0">
                <a:solidFill>
                  <a:srgbClr val="FF0000"/>
                </a:solidFill>
              </a:endParaRPr>
            </a:p>
          </p:txBody>
        </p:sp>
      </p:grpSp>
      <p:grpSp>
        <p:nvGrpSpPr>
          <p:cNvPr id="1033" name="Skupina 1032"/>
          <p:cNvGrpSpPr/>
          <p:nvPr/>
        </p:nvGrpSpPr>
        <p:grpSpPr>
          <a:xfrm>
            <a:off x="1611035" y="4359822"/>
            <a:ext cx="1347801" cy="1299592"/>
            <a:chOff x="1763688" y="1807284"/>
            <a:chExt cx="1347801" cy="1299592"/>
          </a:xfrm>
        </p:grpSpPr>
        <p:pic>
          <p:nvPicPr>
            <p:cNvPr id="24"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763688" y="1807284"/>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31" name="TextovéPole 30"/>
            <p:cNvSpPr txBox="1"/>
            <p:nvPr/>
          </p:nvSpPr>
          <p:spPr>
            <a:xfrm>
              <a:off x="2510042" y="2164692"/>
              <a:ext cx="601447" cy="584775"/>
            </a:xfrm>
            <a:prstGeom prst="rect">
              <a:avLst/>
            </a:prstGeom>
            <a:noFill/>
          </p:spPr>
          <p:txBody>
            <a:bodyPr wrap="none" rtlCol="0">
              <a:spAutoFit/>
            </a:bodyPr>
            <a:lstStyle/>
            <a:p>
              <a:r>
                <a:rPr lang="cs-CZ" sz="3200" b="1" dirty="0" smtClean="0">
                  <a:solidFill>
                    <a:srgbClr val="FF0000"/>
                  </a:solidFill>
                </a:rPr>
                <a:t>13</a:t>
              </a:r>
              <a:endParaRPr lang="cs-CZ" sz="3200" b="1" dirty="0">
                <a:solidFill>
                  <a:srgbClr val="FF0000"/>
                </a:solidFill>
              </a:endParaRPr>
            </a:p>
          </p:txBody>
        </p:sp>
      </p:grpSp>
      <p:grpSp>
        <p:nvGrpSpPr>
          <p:cNvPr id="3" name="Skupina 2"/>
          <p:cNvGrpSpPr/>
          <p:nvPr/>
        </p:nvGrpSpPr>
        <p:grpSpPr>
          <a:xfrm>
            <a:off x="190688" y="5575909"/>
            <a:ext cx="1299592" cy="1299592"/>
            <a:chOff x="814014" y="2060848"/>
            <a:chExt cx="1299592" cy="1299592"/>
          </a:xfrm>
        </p:grpSpPr>
        <p:pic>
          <p:nvPicPr>
            <p:cNvPr id="19"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814014" y="2060848"/>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24" name="TextovéPole 1023"/>
            <p:cNvSpPr txBox="1"/>
            <p:nvPr/>
          </p:nvSpPr>
          <p:spPr>
            <a:xfrm>
              <a:off x="1463810" y="2418256"/>
              <a:ext cx="601447" cy="584775"/>
            </a:xfrm>
            <a:prstGeom prst="rect">
              <a:avLst/>
            </a:prstGeom>
            <a:noFill/>
          </p:spPr>
          <p:txBody>
            <a:bodyPr wrap="none" rtlCol="0">
              <a:spAutoFit/>
            </a:bodyPr>
            <a:lstStyle/>
            <a:p>
              <a:r>
                <a:rPr lang="cs-CZ" sz="3200" b="1" dirty="0" smtClean="0">
                  <a:solidFill>
                    <a:srgbClr val="FF0000"/>
                  </a:solidFill>
                </a:rPr>
                <a:t>14</a:t>
              </a:r>
              <a:endParaRPr lang="cs-CZ" sz="3200" b="1" dirty="0">
                <a:solidFill>
                  <a:srgbClr val="FF0000"/>
                </a:solidFill>
              </a:endParaRPr>
            </a:p>
          </p:txBody>
        </p:sp>
      </p:grpSp>
      <p:grpSp>
        <p:nvGrpSpPr>
          <p:cNvPr id="8" name="Skupina 7"/>
          <p:cNvGrpSpPr/>
          <p:nvPr/>
        </p:nvGrpSpPr>
        <p:grpSpPr>
          <a:xfrm>
            <a:off x="3031245" y="5575909"/>
            <a:ext cx="1299592" cy="1299592"/>
            <a:chOff x="2309040" y="1375791"/>
            <a:chExt cx="1299592" cy="1299592"/>
          </a:xfrm>
        </p:grpSpPr>
        <p:pic>
          <p:nvPicPr>
            <p:cNvPr id="17"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309040" y="1375791"/>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25" name="TextovéPole 1024"/>
            <p:cNvSpPr txBox="1"/>
            <p:nvPr/>
          </p:nvSpPr>
          <p:spPr>
            <a:xfrm>
              <a:off x="3141282" y="1733200"/>
              <a:ext cx="393056" cy="584775"/>
            </a:xfrm>
            <a:prstGeom prst="rect">
              <a:avLst/>
            </a:prstGeom>
            <a:noFill/>
          </p:spPr>
          <p:txBody>
            <a:bodyPr wrap="none" rtlCol="0">
              <a:spAutoFit/>
            </a:bodyPr>
            <a:lstStyle/>
            <a:p>
              <a:r>
                <a:rPr lang="cs-CZ" sz="3200" b="1" dirty="0" smtClean="0">
                  <a:solidFill>
                    <a:srgbClr val="FF0000"/>
                  </a:solidFill>
                </a:rPr>
                <a:t>7</a:t>
              </a:r>
              <a:endParaRPr lang="cs-CZ" sz="3200" b="1" dirty="0">
                <a:solidFill>
                  <a:srgbClr val="FF0000"/>
                </a:solidFill>
              </a:endParaRPr>
            </a:p>
          </p:txBody>
        </p:sp>
      </p:grpSp>
      <p:grpSp>
        <p:nvGrpSpPr>
          <p:cNvPr id="9" name="Skupina 8"/>
          <p:cNvGrpSpPr/>
          <p:nvPr/>
        </p:nvGrpSpPr>
        <p:grpSpPr>
          <a:xfrm>
            <a:off x="5947100" y="4381609"/>
            <a:ext cx="1314674" cy="1299592"/>
            <a:chOff x="4901097" y="2636912"/>
            <a:chExt cx="1314674" cy="1299592"/>
          </a:xfrm>
        </p:grpSpPr>
        <p:pic>
          <p:nvPicPr>
            <p:cNvPr id="16"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01097" y="2636912"/>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27" name="TextovéPole 1026"/>
            <p:cNvSpPr txBox="1"/>
            <p:nvPr/>
          </p:nvSpPr>
          <p:spPr>
            <a:xfrm>
              <a:off x="5614324" y="2994320"/>
              <a:ext cx="601447" cy="584775"/>
            </a:xfrm>
            <a:prstGeom prst="rect">
              <a:avLst/>
            </a:prstGeom>
            <a:noFill/>
          </p:spPr>
          <p:txBody>
            <a:bodyPr wrap="none" rtlCol="0">
              <a:spAutoFit/>
            </a:bodyPr>
            <a:lstStyle/>
            <a:p>
              <a:r>
                <a:rPr lang="cs-CZ" sz="3200" b="1" dirty="0" smtClean="0">
                  <a:solidFill>
                    <a:srgbClr val="FF0000"/>
                  </a:solidFill>
                </a:rPr>
                <a:t>10</a:t>
              </a:r>
              <a:endParaRPr lang="cs-CZ" sz="3200" b="1" dirty="0">
                <a:solidFill>
                  <a:srgbClr val="FF0000"/>
                </a:solidFill>
              </a:endParaRPr>
            </a:p>
          </p:txBody>
        </p:sp>
      </p:grpSp>
      <p:grpSp>
        <p:nvGrpSpPr>
          <p:cNvPr id="12" name="Skupina 11"/>
          <p:cNvGrpSpPr/>
          <p:nvPr/>
        </p:nvGrpSpPr>
        <p:grpSpPr>
          <a:xfrm>
            <a:off x="7520642" y="5426505"/>
            <a:ext cx="1299592" cy="1299592"/>
            <a:chOff x="6867754" y="1976974"/>
            <a:chExt cx="1299592" cy="1299592"/>
          </a:xfrm>
        </p:grpSpPr>
        <p:pic>
          <p:nvPicPr>
            <p:cNvPr id="21"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67754" y="1976974"/>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28" name="TextovéPole 1027"/>
            <p:cNvSpPr txBox="1"/>
            <p:nvPr/>
          </p:nvSpPr>
          <p:spPr>
            <a:xfrm>
              <a:off x="7668344" y="2290564"/>
              <a:ext cx="393056" cy="584775"/>
            </a:xfrm>
            <a:prstGeom prst="rect">
              <a:avLst/>
            </a:prstGeom>
            <a:noFill/>
          </p:spPr>
          <p:txBody>
            <a:bodyPr wrap="none" rtlCol="0">
              <a:spAutoFit/>
            </a:bodyPr>
            <a:lstStyle/>
            <a:p>
              <a:r>
                <a:rPr lang="cs-CZ" sz="3200" b="1" dirty="0" smtClean="0">
                  <a:solidFill>
                    <a:srgbClr val="FF0000"/>
                  </a:solidFill>
                </a:rPr>
                <a:t>9</a:t>
              </a:r>
              <a:endParaRPr lang="cs-CZ" sz="3200" b="1" dirty="0">
                <a:solidFill>
                  <a:srgbClr val="FF0000"/>
                </a:solidFill>
              </a:endParaRPr>
            </a:p>
          </p:txBody>
        </p:sp>
      </p:grpSp>
      <p:grpSp>
        <p:nvGrpSpPr>
          <p:cNvPr id="1031" name="Skupina 1030"/>
          <p:cNvGrpSpPr/>
          <p:nvPr/>
        </p:nvGrpSpPr>
        <p:grpSpPr>
          <a:xfrm>
            <a:off x="2989523" y="4431103"/>
            <a:ext cx="1316292" cy="1299592"/>
            <a:chOff x="4985668" y="1003475"/>
            <a:chExt cx="1316292" cy="1299592"/>
          </a:xfrm>
        </p:grpSpPr>
        <p:pic>
          <p:nvPicPr>
            <p:cNvPr id="25"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4985668" y="1003475"/>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29" name="TextovéPole 1028"/>
            <p:cNvSpPr txBox="1"/>
            <p:nvPr/>
          </p:nvSpPr>
          <p:spPr>
            <a:xfrm>
              <a:off x="5700513" y="1360882"/>
              <a:ext cx="601447" cy="584775"/>
            </a:xfrm>
            <a:prstGeom prst="rect">
              <a:avLst/>
            </a:prstGeom>
            <a:noFill/>
          </p:spPr>
          <p:txBody>
            <a:bodyPr wrap="none" rtlCol="0">
              <a:spAutoFit/>
            </a:bodyPr>
            <a:lstStyle/>
            <a:p>
              <a:r>
                <a:rPr lang="cs-CZ" sz="3200" b="1" dirty="0" smtClean="0">
                  <a:solidFill>
                    <a:srgbClr val="FF0000"/>
                  </a:solidFill>
                </a:rPr>
                <a:t>12</a:t>
              </a:r>
              <a:endParaRPr lang="cs-CZ" sz="3200" b="1" dirty="0">
                <a:solidFill>
                  <a:srgbClr val="FF0000"/>
                </a:solidFill>
              </a:endParaRPr>
            </a:p>
          </p:txBody>
        </p:sp>
      </p:grpSp>
      <p:grpSp>
        <p:nvGrpSpPr>
          <p:cNvPr id="1034" name="Skupina 1033"/>
          <p:cNvGrpSpPr/>
          <p:nvPr/>
        </p:nvGrpSpPr>
        <p:grpSpPr>
          <a:xfrm>
            <a:off x="7431883" y="4359821"/>
            <a:ext cx="1299592" cy="1299592"/>
            <a:chOff x="6941318" y="5061611"/>
            <a:chExt cx="1299592" cy="1299592"/>
          </a:xfrm>
        </p:grpSpPr>
        <p:pic>
          <p:nvPicPr>
            <p:cNvPr id="26" name="Picture 2" descr="C:\Users\pc\AppData\Local\Microsoft\Windows\Temporary Internet Files\Content.IE5\YNWDX9XP\MC900441741[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41318" y="5061611"/>
              <a:ext cx="1299592" cy="1299592"/>
            </a:xfrm>
            <a:prstGeom prst="rect">
              <a:avLst/>
            </a:prstGeom>
            <a:noFill/>
            <a:extLst>
              <a:ext uri="{909E8E84-426E-40DD-AFC4-6F175D3DCCD1}">
                <a14:hiddenFill xmlns:a14="http://schemas.microsoft.com/office/drawing/2010/main" xmlns="">
                  <a:solidFill>
                    <a:srgbClr val="FFFFFF"/>
                  </a:solidFill>
                </a14:hiddenFill>
              </a:ext>
            </a:extLst>
          </p:spPr>
        </p:pic>
        <p:sp>
          <p:nvSpPr>
            <p:cNvPr id="1032" name="TextovéPole 1031"/>
            <p:cNvSpPr txBox="1"/>
            <p:nvPr/>
          </p:nvSpPr>
          <p:spPr>
            <a:xfrm>
              <a:off x="7740352" y="5419019"/>
              <a:ext cx="393056" cy="584775"/>
            </a:xfrm>
            <a:prstGeom prst="rect">
              <a:avLst/>
            </a:prstGeom>
            <a:noFill/>
          </p:spPr>
          <p:txBody>
            <a:bodyPr wrap="none" rtlCol="0">
              <a:spAutoFit/>
            </a:bodyPr>
            <a:lstStyle/>
            <a:p>
              <a:r>
                <a:rPr lang="cs-CZ" sz="3200" b="1" dirty="0" smtClean="0">
                  <a:solidFill>
                    <a:srgbClr val="FF0000"/>
                  </a:solidFill>
                </a:rPr>
                <a:t>7</a:t>
              </a:r>
              <a:endParaRPr lang="cs-CZ" sz="3200" b="1" dirty="0">
                <a:solidFill>
                  <a:srgbClr val="FF0000"/>
                </a:solidFill>
              </a:endParaRPr>
            </a:p>
          </p:txBody>
        </p:sp>
      </p:grpSp>
    </p:spTree>
    <p:extLst>
      <p:ext uri="{BB962C8B-B14F-4D97-AF65-F5344CB8AC3E}">
        <p14:creationId xmlns:p14="http://schemas.microsoft.com/office/powerpoint/2010/main" xmlns="" val="70206888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692696"/>
            <a:ext cx="6083973" cy="400110"/>
          </a:xfrm>
          <a:prstGeom prst="rect">
            <a:avLst/>
          </a:prstGeom>
          <a:noFill/>
        </p:spPr>
        <p:txBody>
          <a:bodyPr wrap="none" rtlCol="0">
            <a:spAutoFit/>
          </a:bodyPr>
          <a:lstStyle/>
          <a:p>
            <a:r>
              <a:rPr lang="cs-CZ" sz="2000" b="1" dirty="0" smtClean="0">
                <a:solidFill>
                  <a:srgbClr val="FF0000"/>
                </a:solidFill>
              </a:rPr>
              <a:t>Zařaď čísla do správných políček. Na správné číslo klikni.</a:t>
            </a:r>
            <a:endParaRPr lang="cs-CZ" sz="2000" b="1" dirty="0">
              <a:solidFill>
                <a:srgbClr val="FF0000"/>
              </a:solidFill>
            </a:endParaRPr>
          </a:p>
        </p:txBody>
      </p:sp>
    </p:spTree>
    <p:extLst>
      <p:ext uri="{BB962C8B-B14F-4D97-AF65-F5344CB8AC3E}">
        <p14:creationId xmlns:p14="http://schemas.microsoft.com/office/powerpoint/2010/main" xmlns="" val="258117805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CC"/>
        </a:solidFill>
        <a:effectLst/>
      </p:bgPr>
    </p:bg>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2050" name="Picture 2" descr="C:\Users\pc\AppData\Local\Microsoft\Windows\Temporary Internet Files\Content.IE5\5CFFTATP\MC900223186[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755576" y="476672"/>
            <a:ext cx="1611173" cy="1709928"/>
          </a:xfrm>
          <a:prstGeom prst="rect">
            <a:avLst/>
          </a:prstGeom>
          <a:noFill/>
          <a:extLst>
            <a:ext uri="{909E8E84-426E-40DD-AFC4-6F175D3DCCD1}">
              <a14:hiddenFill xmlns:a14="http://schemas.microsoft.com/office/drawing/2010/main" xmlns="">
                <a:solidFill>
                  <a:srgbClr val="FFFFFF"/>
                </a:solidFill>
              </a14:hiddenFill>
            </a:ext>
          </a:extLst>
        </p:spPr>
      </p:pic>
      <p:sp>
        <p:nvSpPr>
          <p:cNvPr id="4" name="Ovál 3"/>
          <p:cNvSpPr/>
          <p:nvPr/>
        </p:nvSpPr>
        <p:spPr>
          <a:xfrm>
            <a:off x="1934701" y="1104663"/>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1</a:t>
            </a:r>
            <a:endParaRPr lang="cs-CZ" sz="3200" b="1" dirty="0">
              <a:solidFill>
                <a:schemeClr val="tx1"/>
              </a:solidFill>
            </a:endParaRPr>
          </a:p>
        </p:txBody>
      </p:sp>
      <p:sp>
        <p:nvSpPr>
          <p:cNvPr id="6" name="Ovál 5"/>
          <p:cNvSpPr/>
          <p:nvPr/>
        </p:nvSpPr>
        <p:spPr>
          <a:xfrm>
            <a:off x="7638781" y="3271879"/>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7" name="Ovál 6"/>
          <p:cNvSpPr/>
          <p:nvPr/>
        </p:nvSpPr>
        <p:spPr>
          <a:xfrm>
            <a:off x="5011449" y="2083747"/>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8" name="Ovál 7"/>
          <p:cNvSpPr/>
          <p:nvPr/>
        </p:nvSpPr>
        <p:spPr>
          <a:xfrm>
            <a:off x="3823818" y="3081457"/>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9" name="Ovál 8"/>
          <p:cNvSpPr/>
          <p:nvPr/>
        </p:nvSpPr>
        <p:spPr>
          <a:xfrm>
            <a:off x="6228184" y="1003135"/>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9</a:t>
            </a:r>
            <a:endParaRPr lang="cs-CZ" sz="3200" b="1" dirty="0">
              <a:solidFill>
                <a:schemeClr val="tx1"/>
              </a:solidFill>
            </a:endParaRPr>
          </a:p>
        </p:txBody>
      </p:sp>
      <p:sp>
        <p:nvSpPr>
          <p:cNvPr id="10" name="Ovál 9"/>
          <p:cNvSpPr/>
          <p:nvPr/>
        </p:nvSpPr>
        <p:spPr>
          <a:xfrm>
            <a:off x="2123728" y="2641070"/>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3</a:t>
            </a:r>
            <a:endParaRPr lang="cs-CZ" sz="3200" b="1" dirty="0">
              <a:solidFill>
                <a:schemeClr val="tx1"/>
              </a:solidFill>
            </a:endParaRPr>
          </a:p>
        </p:txBody>
      </p:sp>
      <p:sp>
        <p:nvSpPr>
          <p:cNvPr id="11" name="Ovál 10"/>
          <p:cNvSpPr/>
          <p:nvPr/>
        </p:nvSpPr>
        <p:spPr>
          <a:xfrm>
            <a:off x="7668344" y="1640809"/>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11</a:t>
            </a:r>
            <a:endParaRPr lang="cs-CZ" sz="3200" b="1" dirty="0">
              <a:solidFill>
                <a:schemeClr val="tx1"/>
              </a:solidFill>
            </a:endParaRPr>
          </a:p>
        </p:txBody>
      </p:sp>
      <p:sp>
        <p:nvSpPr>
          <p:cNvPr id="12" name="Ovál 11"/>
          <p:cNvSpPr/>
          <p:nvPr/>
        </p:nvSpPr>
        <p:spPr>
          <a:xfrm>
            <a:off x="7668344" y="2479791"/>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12</a:t>
            </a:r>
            <a:endParaRPr lang="cs-CZ" sz="3200" b="1" dirty="0">
              <a:solidFill>
                <a:schemeClr val="tx1"/>
              </a:solidFill>
            </a:endParaRPr>
          </a:p>
        </p:txBody>
      </p:sp>
      <p:sp>
        <p:nvSpPr>
          <p:cNvPr id="13" name="Ovál 12"/>
          <p:cNvSpPr/>
          <p:nvPr/>
        </p:nvSpPr>
        <p:spPr>
          <a:xfrm>
            <a:off x="7092280" y="4790500"/>
            <a:ext cx="864096" cy="792088"/>
          </a:xfrm>
          <a:prstGeom prst="ellipse">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15</a:t>
            </a:r>
            <a:endParaRPr lang="cs-CZ" sz="3200" b="1" dirty="0">
              <a:solidFill>
                <a:schemeClr val="tx1"/>
              </a:solidFill>
            </a:endParaRPr>
          </a:p>
        </p:txBody>
      </p:sp>
      <p:sp>
        <p:nvSpPr>
          <p:cNvPr id="14" name="Ovál 13"/>
          <p:cNvSpPr/>
          <p:nvPr/>
        </p:nvSpPr>
        <p:spPr>
          <a:xfrm>
            <a:off x="7526312" y="4063967"/>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15" name="Ovál 14"/>
          <p:cNvSpPr/>
          <p:nvPr/>
        </p:nvSpPr>
        <p:spPr>
          <a:xfrm>
            <a:off x="7094264" y="1003135"/>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16" name="Ovál 15"/>
          <p:cNvSpPr/>
          <p:nvPr/>
        </p:nvSpPr>
        <p:spPr>
          <a:xfrm>
            <a:off x="5580112" y="1488084"/>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8</a:t>
            </a:r>
            <a:endParaRPr lang="cs-CZ" sz="3200" b="1" dirty="0">
              <a:solidFill>
                <a:schemeClr val="tx1"/>
              </a:solidFill>
            </a:endParaRPr>
          </a:p>
        </p:txBody>
      </p:sp>
      <p:sp>
        <p:nvSpPr>
          <p:cNvPr id="17" name="Ovál 16"/>
          <p:cNvSpPr/>
          <p:nvPr/>
        </p:nvSpPr>
        <p:spPr>
          <a:xfrm>
            <a:off x="4614430" y="2761649"/>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6</a:t>
            </a:r>
            <a:endParaRPr lang="cs-CZ" sz="3200" b="1" dirty="0">
              <a:solidFill>
                <a:schemeClr val="tx1"/>
              </a:solidFill>
            </a:endParaRPr>
          </a:p>
        </p:txBody>
      </p:sp>
      <p:sp>
        <p:nvSpPr>
          <p:cNvPr id="18" name="Ovál 17"/>
          <p:cNvSpPr/>
          <p:nvPr/>
        </p:nvSpPr>
        <p:spPr>
          <a:xfrm>
            <a:off x="2959722" y="2914049"/>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sz="3200" b="1">
              <a:solidFill>
                <a:schemeClr val="tx1"/>
              </a:solidFill>
            </a:endParaRPr>
          </a:p>
        </p:txBody>
      </p:sp>
      <p:sp>
        <p:nvSpPr>
          <p:cNvPr id="19" name="Ovál 18"/>
          <p:cNvSpPr/>
          <p:nvPr/>
        </p:nvSpPr>
        <p:spPr>
          <a:xfrm>
            <a:off x="1783412" y="1896751"/>
            <a:ext cx="864096" cy="792088"/>
          </a:xfrm>
          <a:prstGeom prst="ellipse">
            <a:avLst/>
          </a:prstGeom>
          <a:solidFill>
            <a:schemeClr val="accent4">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3200" b="1" dirty="0" smtClean="0">
                <a:solidFill>
                  <a:schemeClr val="tx1"/>
                </a:solidFill>
              </a:rPr>
              <a:t>2</a:t>
            </a:r>
            <a:endParaRPr lang="cs-CZ" sz="3200" b="1" dirty="0">
              <a:solidFill>
                <a:schemeClr val="tx1"/>
              </a:solidFill>
            </a:endParaRPr>
          </a:p>
        </p:txBody>
      </p:sp>
      <p:sp>
        <p:nvSpPr>
          <p:cNvPr id="5" name="TextovéPole 4"/>
          <p:cNvSpPr txBox="1"/>
          <p:nvPr/>
        </p:nvSpPr>
        <p:spPr>
          <a:xfrm>
            <a:off x="1073864" y="5204519"/>
            <a:ext cx="470000" cy="769441"/>
          </a:xfrm>
          <a:prstGeom prst="rect">
            <a:avLst/>
          </a:prstGeom>
          <a:noFill/>
        </p:spPr>
        <p:txBody>
          <a:bodyPr wrap="none" rtlCol="0">
            <a:spAutoFit/>
          </a:bodyPr>
          <a:lstStyle/>
          <a:p>
            <a:r>
              <a:rPr lang="cs-CZ" sz="4400" b="1" dirty="0" smtClean="0">
                <a:solidFill>
                  <a:srgbClr val="FF0000"/>
                </a:solidFill>
              </a:rPr>
              <a:t>4</a:t>
            </a:r>
            <a:endParaRPr lang="cs-CZ" sz="4400" b="1" dirty="0">
              <a:solidFill>
                <a:srgbClr val="FF0000"/>
              </a:solidFill>
            </a:endParaRPr>
          </a:p>
        </p:txBody>
      </p:sp>
      <p:sp>
        <p:nvSpPr>
          <p:cNvPr id="20" name="TextovéPole 19"/>
          <p:cNvSpPr txBox="1"/>
          <p:nvPr/>
        </p:nvSpPr>
        <p:spPr>
          <a:xfrm>
            <a:off x="2215460" y="5353565"/>
            <a:ext cx="470000" cy="769441"/>
          </a:xfrm>
          <a:prstGeom prst="rect">
            <a:avLst/>
          </a:prstGeom>
          <a:noFill/>
        </p:spPr>
        <p:txBody>
          <a:bodyPr wrap="none" rtlCol="0">
            <a:spAutoFit/>
          </a:bodyPr>
          <a:lstStyle/>
          <a:p>
            <a:r>
              <a:rPr lang="cs-CZ" sz="4400" b="1" dirty="0" smtClean="0">
                <a:solidFill>
                  <a:srgbClr val="FF0000"/>
                </a:solidFill>
              </a:rPr>
              <a:t>5</a:t>
            </a:r>
            <a:endParaRPr lang="cs-CZ" sz="4400" b="1" dirty="0">
              <a:solidFill>
                <a:srgbClr val="FF0000"/>
              </a:solidFill>
            </a:endParaRPr>
          </a:p>
        </p:txBody>
      </p:sp>
      <p:sp>
        <p:nvSpPr>
          <p:cNvPr id="21" name="TextovéPole 20"/>
          <p:cNvSpPr txBox="1"/>
          <p:nvPr/>
        </p:nvSpPr>
        <p:spPr>
          <a:xfrm>
            <a:off x="3510618" y="5333441"/>
            <a:ext cx="470000" cy="769441"/>
          </a:xfrm>
          <a:prstGeom prst="rect">
            <a:avLst/>
          </a:prstGeom>
          <a:noFill/>
        </p:spPr>
        <p:txBody>
          <a:bodyPr wrap="none" rtlCol="0">
            <a:spAutoFit/>
          </a:bodyPr>
          <a:lstStyle/>
          <a:p>
            <a:r>
              <a:rPr lang="cs-CZ" sz="4400" b="1" dirty="0" smtClean="0">
                <a:solidFill>
                  <a:srgbClr val="FF0000"/>
                </a:solidFill>
              </a:rPr>
              <a:t>7</a:t>
            </a:r>
            <a:endParaRPr lang="cs-CZ" sz="4400" b="1" dirty="0">
              <a:solidFill>
                <a:srgbClr val="FF0000"/>
              </a:solidFill>
            </a:endParaRPr>
          </a:p>
        </p:txBody>
      </p:sp>
      <p:sp>
        <p:nvSpPr>
          <p:cNvPr id="22" name="TextovéPole 21"/>
          <p:cNvSpPr txBox="1"/>
          <p:nvPr/>
        </p:nvSpPr>
        <p:spPr>
          <a:xfrm>
            <a:off x="4482364" y="5373797"/>
            <a:ext cx="755335" cy="769441"/>
          </a:xfrm>
          <a:prstGeom prst="rect">
            <a:avLst/>
          </a:prstGeom>
          <a:noFill/>
        </p:spPr>
        <p:txBody>
          <a:bodyPr wrap="none" rtlCol="0">
            <a:spAutoFit/>
          </a:bodyPr>
          <a:lstStyle/>
          <a:p>
            <a:r>
              <a:rPr lang="cs-CZ" sz="4400" b="1" dirty="0" smtClean="0">
                <a:solidFill>
                  <a:srgbClr val="FF0000"/>
                </a:solidFill>
              </a:rPr>
              <a:t>10</a:t>
            </a:r>
            <a:endParaRPr lang="cs-CZ" sz="4400" b="1" dirty="0">
              <a:solidFill>
                <a:srgbClr val="FF0000"/>
              </a:solidFill>
            </a:endParaRPr>
          </a:p>
        </p:txBody>
      </p:sp>
      <p:sp>
        <p:nvSpPr>
          <p:cNvPr id="23" name="TextovéPole 22"/>
          <p:cNvSpPr txBox="1"/>
          <p:nvPr/>
        </p:nvSpPr>
        <p:spPr>
          <a:xfrm>
            <a:off x="5602291" y="5354325"/>
            <a:ext cx="755335" cy="769441"/>
          </a:xfrm>
          <a:prstGeom prst="rect">
            <a:avLst/>
          </a:prstGeom>
          <a:noFill/>
        </p:spPr>
        <p:txBody>
          <a:bodyPr wrap="none" rtlCol="0">
            <a:spAutoFit/>
          </a:bodyPr>
          <a:lstStyle/>
          <a:p>
            <a:r>
              <a:rPr lang="cs-CZ" sz="4400" b="1" dirty="0" smtClean="0">
                <a:solidFill>
                  <a:srgbClr val="FF0000"/>
                </a:solidFill>
              </a:rPr>
              <a:t>14</a:t>
            </a:r>
            <a:endParaRPr lang="cs-CZ" sz="4400" b="1" dirty="0">
              <a:solidFill>
                <a:srgbClr val="FF0000"/>
              </a:solidFill>
            </a:endParaRPr>
          </a:p>
        </p:txBody>
      </p:sp>
      <p:sp>
        <p:nvSpPr>
          <p:cNvPr id="24" name="TextovéPole 23"/>
          <p:cNvSpPr txBox="1"/>
          <p:nvPr/>
        </p:nvSpPr>
        <p:spPr>
          <a:xfrm>
            <a:off x="7719576" y="3382971"/>
            <a:ext cx="652743" cy="646331"/>
          </a:xfrm>
          <a:prstGeom prst="rect">
            <a:avLst/>
          </a:prstGeom>
          <a:noFill/>
        </p:spPr>
        <p:txBody>
          <a:bodyPr wrap="none" rtlCol="0">
            <a:spAutoFit/>
          </a:bodyPr>
          <a:lstStyle/>
          <a:p>
            <a:r>
              <a:rPr lang="cs-CZ" sz="3600" b="1" dirty="0" smtClean="0"/>
              <a:t>13</a:t>
            </a:r>
            <a:endParaRPr lang="cs-CZ" sz="3600" b="1" dirty="0"/>
          </a:p>
        </p:txBody>
      </p:sp>
    </p:spTree>
    <p:extLst>
      <p:ext uri="{BB962C8B-B14F-4D97-AF65-F5344CB8AC3E}">
        <p14:creationId xmlns:p14="http://schemas.microsoft.com/office/powerpoint/2010/main" xmlns="" val="12065082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0.00539 -0.01041 L 0.22552 -0.32501 " pathEditMode="relative" rAng="0" ptsTypes="AA">
                                      <p:cBhvr>
                                        <p:cTn id="6" dur="2000" fill="hold"/>
                                        <p:tgtEl>
                                          <p:spTgt spid="5"/>
                                        </p:tgtEl>
                                        <p:attrNameLst>
                                          <p:attrName>ppt_x</p:attrName>
                                          <p:attrName>ppt_y</p:attrName>
                                        </p:attrNameLst>
                                      </p:cBhvr>
                                      <p:rCtr x="11545" y="-15730"/>
                                    </p:animMotion>
                                  </p:childTnLst>
                                </p:cTn>
                              </p:par>
                            </p:childTnLst>
                          </p:cTn>
                        </p:par>
                      </p:childTnLst>
                    </p:cTn>
                  </p:par>
                </p:childTnLst>
              </p:cTn>
              <p:nextCondLst>
                <p:cond evt="onClick" delay="0">
                  <p:tgtEl>
                    <p:spTgt spid="5"/>
                  </p:tgtEl>
                </p:cond>
              </p:nextCondLst>
            </p:seq>
            <p:seq concurrent="1" nextAc="seek">
              <p:cTn id="7" restart="whenNotActive" fill="hold" evtFilter="cancelBubble" nodeType="interactiveSeq">
                <p:stCondLst>
                  <p:cond evt="onClick" delay="0">
                    <p:tgtEl>
                      <p:spTgt spid="20"/>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0.01216 -0.01064 L 0.19253 -0.31529 " pathEditMode="relative" rAng="0" ptsTypes="AA">
                                      <p:cBhvr>
                                        <p:cTn id="11" dur="2000" fill="hold"/>
                                        <p:tgtEl>
                                          <p:spTgt spid="20"/>
                                        </p:tgtEl>
                                        <p:attrNameLst>
                                          <p:attrName>ppt_x</p:attrName>
                                          <p:attrName>ppt_y</p:attrName>
                                        </p:attrNameLst>
                                      </p:cBhvr>
                                      <p:rCtr x="10226" y="-15244"/>
                                    </p:animMotion>
                                  </p:childTnLst>
                                </p:cTn>
                              </p:par>
                            </p:childTnLst>
                          </p:cTn>
                        </p:par>
                      </p:childTnLst>
                    </p:cTn>
                  </p:par>
                </p:childTnLst>
              </p:cTn>
              <p:nextCondLst>
                <p:cond evt="onClick" delay="0">
                  <p:tgtEl>
                    <p:spTgt spid="20"/>
                  </p:tgtEl>
                </p:cond>
              </p:nextCondLst>
            </p:seq>
            <p:seq concurrent="1" nextAc="seek">
              <p:cTn id="12" restart="whenNotActive" fill="hold" evtFilter="cancelBubble" nodeType="interactiveSeq">
                <p:stCondLst>
                  <p:cond evt="onClick" delay="0">
                    <p:tgtEl>
                      <p:spTgt spid="21"/>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94444E-6 -8.81332E-7 L 0.19687 -0.45131 " pathEditMode="relative" rAng="0" ptsTypes="AA">
                                      <p:cBhvr>
                                        <p:cTn id="16" dur="2000" fill="hold"/>
                                        <p:tgtEl>
                                          <p:spTgt spid="21"/>
                                        </p:tgtEl>
                                        <p:attrNameLst>
                                          <p:attrName>ppt_x</p:attrName>
                                          <p:attrName>ppt_y</p:attrName>
                                        </p:attrNameLst>
                                      </p:cBhvr>
                                      <p:rCtr x="9844" y="-22577"/>
                                    </p:animMotion>
                                  </p:childTnLst>
                                </p:cTn>
                              </p:par>
                            </p:childTnLst>
                          </p:cTn>
                        </p:par>
                      </p:childTnLst>
                    </p:cTn>
                  </p:par>
                </p:childTnLst>
              </p:cTn>
              <p:nextCondLst>
                <p:cond evt="onClick" delay="0">
                  <p:tgtEl>
                    <p:spTgt spid="21"/>
                  </p:tgtEl>
                </p:cond>
              </p:nextCondLst>
            </p:seq>
            <p:seq concurrent="1" nextAc="seek">
              <p:cTn id="17" restart="whenNotActive" fill="hold" evtFilter="cancelBubble" nodeType="interactiveSeq">
                <p:stCondLst>
                  <p:cond evt="onClick" delay="0">
                    <p:tgtEl>
                      <p:spTgt spid="22"/>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3.61111E-6 -6.93963E-7 L 0.2915 -0.62272 " pathEditMode="relative" rAng="0" ptsTypes="AA">
                                      <p:cBhvr>
                                        <p:cTn id="21" dur="2000" fill="hold"/>
                                        <p:tgtEl>
                                          <p:spTgt spid="22"/>
                                        </p:tgtEl>
                                        <p:attrNameLst>
                                          <p:attrName>ppt_x</p:attrName>
                                          <p:attrName>ppt_y</p:attrName>
                                        </p:attrNameLst>
                                      </p:cBhvr>
                                      <p:rCtr x="14566" y="-31136"/>
                                    </p:animMotion>
                                  </p:childTnLst>
                                </p:cTn>
                              </p:par>
                            </p:childTnLst>
                          </p:cTn>
                        </p:par>
                      </p:childTnLst>
                    </p:cTn>
                  </p:par>
                </p:childTnLst>
              </p:cTn>
              <p:nextCondLst>
                <p:cond evt="onClick" delay="0">
                  <p:tgtEl>
                    <p:spTgt spid="22"/>
                  </p:tgtEl>
                </p:cond>
              </p:nextCondLst>
            </p:seq>
            <p:seq concurrent="1" nextAc="seek">
              <p:cTn id="22" restart="whenNotActive" fill="hold" evtFilter="cancelBubble" nodeType="interactiveSeq">
                <p:stCondLst>
                  <p:cond evt="onClick" delay="0">
                    <p:tgtEl>
                      <p:spTgt spid="23"/>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0.01232 -0.01133 L 0.22396 -0.17927 " pathEditMode="relative" rAng="0" ptsTypes="AA">
                                      <p:cBhvr>
                                        <p:cTn id="26" dur="2000" fill="hold"/>
                                        <p:tgtEl>
                                          <p:spTgt spid="23"/>
                                        </p:tgtEl>
                                        <p:attrNameLst>
                                          <p:attrName>ppt_x</p:attrName>
                                          <p:attrName>ppt_y</p:attrName>
                                        </p:attrNameLst>
                                      </p:cBhvr>
                                      <p:rCtr x="11806" y="-8397"/>
                                    </p:animMotion>
                                  </p:childTnLst>
                                </p:cTn>
                              </p:par>
                            </p:childTnLst>
                          </p:cTn>
                        </p:par>
                      </p:childTnLst>
                    </p:cTn>
                  </p:par>
                </p:childTnLst>
              </p:cTn>
              <p:nextCondLst>
                <p:cond evt="onClick" delay="0">
                  <p:tgtEl>
                    <p:spTgt spid="23"/>
                  </p:tgtEl>
                </p:cond>
              </p:nextCondLst>
            </p:seq>
          </p:childTnLst>
        </p:cTn>
      </p:par>
    </p:tnLst>
    <p:bldLst>
      <p:bldP spid="5" grpId="0"/>
      <p:bldP spid="20" grpId="0"/>
      <p:bldP spid="21" grpId="0"/>
      <p:bldP spid="22" grpId="0"/>
      <p:bldP spid="2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395536" y="332656"/>
            <a:ext cx="3525581" cy="400110"/>
          </a:xfrm>
          <a:prstGeom prst="rect">
            <a:avLst/>
          </a:prstGeom>
          <a:noFill/>
        </p:spPr>
        <p:txBody>
          <a:bodyPr wrap="none" rtlCol="0">
            <a:spAutoFit/>
          </a:bodyPr>
          <a:lstStyle/>
          <a:p>
            <a:r>
              <a:rPr lang="cs-CZ" sz="2000" b="1" dirty="0" smtClean="0"/>
              <a:t>Doplň číslo hned před, hned za.</a:t>
            </a:r>
            <a:endParaRPr lang="cs-CZ" sz="2000" b="1" dirty="0"/>
          </a:p>
        </p:txBody>
      </p:sp>
    </p:spTree>
    <p:extLst>
      <p:ext uri="{BB962C8B-B14F-4D97-AF65-F5344CB8AC3E}">
        <p14:creationId xmlns:p14="http://schemas.microsoft.com/office/powerpoint/2010/main" xmlns="" val="25539478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lačítko akce: Vlastní 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1521516" y="1268760"/>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13</a:t>
            </a:r>
            <a:endParaRPr lang="cs-CZ" sz="5400" b="1" dirty="0">
              <a:solidFill>
                <a:srgbClr val="00B050"/>
              </a:solidFill>
            </a:endParaRPr>
          </a:p>
        </p:txBody>
      </p:sp>
      <p:cxnSp>
        <p:nvCxnSpPr>
          <p:cNvPr id="11" name="Přímá spojnice 10"/>
          <p:cNvCxnSpPr/>
          <p:nvPr/>
        </p:nvCxnSpPr>
        <p:spPr>
          <a:xfrm>
            <a:off x="395536" y="2178473"/>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13" name="Přímá spojnice 12"/>
          <p:cNvCxnSpPr/>
          <p:nvPr/>
        </p:nvCxnSpPr>
        <p:spPr>
          <a:xfrm>
            <a:off x="2699792" y="2178473"/>
            <a:ext cx="864096" cy="0"/>
          </a:xfrm>
          <a:prstGeom prst="line">
            <a:avLst/>
          </a:prstGeom>
        </p:spPr>
        <p:style>
          <a:lnRef idx="3">
            <a:schemeClr val="accent1"/>
          </a:lnRef>
          <a:fillRef idx="0">
            <a:schemeClr val="accent1"/>
          </a:fillRef>
          <a:effectRef idx="2">
            <a:schemeClr val="accent1"/>
          </a:effectRef>
          <a:fontRef idx="minor">
            <a:schemeClr val="tx1"/>
          </a:fontRef>
        </p:style>
      </p:cxnSp>
      <p:sp>
        <p:nvSpPr>
          <p:cNvPr id="15" name="Obdélník 14"/>
          <p:cNvSpPr/>
          <p:nvPr/>
        </p:nvSpPr>
        <p:spPr>
          <a:xfrm>
            <a:off x="1462281" y="3068960"/>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15</a:t>
            </a:r>
            <a:endParaRPr lang="cs-CZ" sz="5400" b="1" dirty="0">
              <a:solidFill>
                <a:srgbClr val="00B050"/>
              </a:solidFill>
            </a:endParaRPr>
          </a:p>
        </p:txBody>
      </p:sp>
      <p:cxnSp>
        <p:nvCxnSpPr>
          <p:cNvPr id="16" name="Přímá spojnice 15"/>
          <p:cNvCxnSpPr/>
          <p:nvPr/>
        </p:nvCxnSpPr>
        <p:spPr>
          <a:xfrm>
            <a:off x="4864482" y="3789040"/>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17" name="Přímá spojnice 16"/>
          <p:cNvCxnSpPr/>
          <p:nvPr/>
        </p:nvCxnSpPr>
        <p:spPr>
          <a:xfrm>
            <a:off x="7236296" y="3717032"/>
            <a:ext cx="864096" cy="0"/>
          </a:xfrm>
          <a:prstGeom prst="line">
            <a:avLst/>
          </a:prstGeom>
        </p:spPr>
        <p:style>
          <a:lnRef idx="3">
            <a:schemeClr val="accent1"/>
          </a:lnRef>
          <a:fillRef idx="0">
            <a:schemeClr val="accent1"/>
          </a:fillRef>
          <a:effectRef idx="2">
            <a:schemeClr val="accent1"/>
          </a:effectRef>
          <a:fontRef idx="minor">
            <a:schemeClr val="tx1"/>
          </a:fontRef>
        </p:style>
      </p:cxnSp>
      <p:sp>
        <p:nvSpPr>
          <p:cNvPr id="18" name="Obdélník 17"/>
          <p:cNvSpPr/>
          <p:nvPr/>
        </p:nvSpPr>
        <p:spPr>
          <a:xfrm>
            <a:off x="6023487" y="4941168"/>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10</a:t>
            </a:r>
            <a:endParaRPr lang="cs-CZ" sz="5400" b="1" dirty="0">
              <a:solidFill>
                <a:srgbClr val="00B050"/>
              </a:solidFill>
            </a:endParaRPr>
          </a:p>
        </p:txBody>
      </p:sp>
      <p:cxnSp>
        <p:nvCxnSpPr>
          <p:cNvPr id="19" name="Přímá spojnice 18"/>
          <p:cNvCxnSpPr/>
          <p:nvPr/>
        </p:nvCxnSpPr>
        <p:spPr>
          <a:xfrm>
            <a:off x="2699792" y="5627459"/>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20" name="Přímá spojnice 19"/>
          <p:cNvCxnSpPr/>
          <p:nvPr/>
        </p:nvCxnSpPr>
        <p:spPr>
          <a:xfrm>
            <a:off x="2699792" y="3933056"/>
            <a:ext cx="864096" cy="0"/>
          </a:xfrm>
          <a:prstGeom prst="line">
            <a:avLst/>
          </a:prstGeom>
        </p:spPr>
        <p:style>
          <a:lnRef idx="3">
            <a:schemeClr val="accent1"/>
          </a:lnRef>
          <a:fillRef idx="0">
            <a:schemeClr val="accent1"/>
          </a:fillRef>
          <a:effectRef idx="2">
            <a:schemeClr val="accent1"/>
          </a:effectRef>
          <a:fontRef idx="minor">
            <a:schemeClr val="tx1"/>
          </a:fontRef>
        </p:style>
      </p:cxnSp>
      <p:sp>
        <p:nvSpPr>
          <p:cNvPr id="21" name="Obdélník 20"/>
          <p:cNvSpPr/>
          <p:nvPr/>
        </p:nvSpPr>
        <p:spPr>
          <a:xfrm>
            <a:off x="5986012" y="2852936"/>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12</a:t>
            </a:r>
            <a:endParaRPr lang="cs-CZ" sz="5400" b="1" dirty="0">
              <a:solidFill>
                <a:srgbClr val="00B050"/>
              </a:solidFill>
            </a:endParaRPr>
          </a:p>
        </p:txBody>
      </p:sp>
      <p:cxnSp>
        <p:nvCxnSpPr>
          <p:cNvPr id="22" name="Přímá spojnice 21"/>
          <p:cNvCxnSpPr/>
          <p:nvPr/>
        </p:nvCxnSpPr>
        <p:spPr>
          <a:xfrm>
            <a:off x="326474" y="4005064"/>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23" name="Přímá spojnice 22"/>
          <p:cNvCxnSpPr/>
          <p:nvPr/>
        </p:nvCxnSpPr>
        <p:spPr>
          <a:xfrm>
            <a:off x="7334452" y="5409220"/>
            <a:ext cx="864096" cy="0"/>
          </a:xfrm>
          <a:prstGeom prst="line">
            <a:avLst/>
          </a:prstGeom>
        </p:spPr>
        <p:style>
          <a:lnRef idx="3">
            <a:schemeClr val="accent1"/>
          </a:lnRef>
          <a:fillRef idx="0">
            <a:schemeClr val="accent1"/>
          </a:fillRef>
          <a:effectRef idx="2">
            <a:schemeClr val="accent1"/>
          </a:effectRef>
          <a:fontRef idx="minor">
            <a:schemeClr val="tx1"/>
          </a:fontRef>
        </p:style>
      </p:cxnSp>
      <p:sp>
        <p:nvSpPr>
          <p:cNvPr id="24" name="Obdélník 23"/>
          <p:cNvSpPr/>
          <p:nvPr/>
        </p:nvSpPr>
        <p:spPr>
          <a:xfrm>
            <a:off x="1519534" y="4725144"/>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11</a:t>
            </a:r>
            <a:endParaRPr lang="cs-CZ" sz="5400" b="1" dirty="0">
              <a:solidFill>
                <a:srgbClr val="00B050"/>
              </a:solidFill>
            </a:endParaRPr>
          </a:p>
        </p:txBody>
      </p:sp>
      <p:cxnSp>
        <p:nvCxnSpPr>
          <p:cNvPr id="25" name="Přímá spojnice 24"/>
          <p:cNvCxnSpPr/>
          <p:nvPr/>
        </p:nvCxnSpPr>
        <p:spPr>
          <a:xfrm>
            <a:off x="326474" y="5589240"/>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26" name="Přímá spojnice 25"/>
          <p:cNvCxnSpPr/>
          <p:nvPr/>
        </p:nvCxnSpPr>
        <p:spPr>
          <a:xfrm>
            <a:off x="4572000" y="5431656"/>
            <a:ext cx="864096" cy="0"/>
          </a:xfrm>
          <a:prstGeom prst="line">
            <a:avLst/>
          </a:prstGeom>
        </p:spPr>
        <p:style>
          <a:lnRef idx="3">
            <a:schemeClr val="accent1"/>
          </a:lnRef>
          <a:fillRef idx="0">
            <a:schemeClr val="accent1"/>
          </a:fillRef>
          <a:effectRef idx="2">
            <a:schemeClr val="accent1"/>
          </a:effectRef>
          <a:fontRef idx="minor">
            <a:schemeClr val="tx1"/>
          </a:fontRef>
        </p:style>
      </p:cxnSp>
      <p:sp>
        <p:nvSpPr>
          <p:cNvPr id="27" name="Obdélník 26"/>
          <p:cNvSpPr/>
          <p:nvPr/>
        </p:nvSpPr>
        <p:spPr>
          <a:xfrm>
            <a:off x="6012160" y="1105508"/>
            <a:ext cx="936104" cy="936104"/>
          </a:xfrm>
          <a:prstGeom prst="rect">
            <a:avLst/>
          </a:prstGeom>
          <a:solidFill>
            <a:schemeClr val="bg1"/>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00B050"/>
                </a:solidFill>
              </a:rPr>
              <a:t>14</a:t>
            </a:r>
            <a:endParaRPr lang="cs-CZ" sz="5400" b="1" dirty="0">
              <a:solidFill>
                <a:srgbClr val="00B050"/>
              </a:solidFill>
            </a:endParaRPr>
          </a:p>
        </p:txBody>
      </p:sp>
      <p:cxnSp>
        <p:nvCxnSpPr>
          <p:cNvPr id="28" name="Přímá spojnice 27"/>
          <p:cNvCxnSpPr/>
          <p:nvPr/>
        </p:nvCxnSpPr>
        <p:spPr>
          <a:xfrm>
            <a:off x="4886180" y="2029522"/>
            <a:ext cx="720080"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29" name="Přímá spojnice 28"/>
          <p:cNvCxnSpPr/>
          <p:nvPr/>
        </p:nvCxnSpPr>
        <p:spPr>
          <a:xfrm>
            <a:off x="7270847" y="1988840"/>
            <a:ext cx="864096" cy="0"/>
          </a:xfrm>
          <a:prstGeom prst="line">
            <a:avLst/>
          </a:prstGeom>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411172225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1521516" y="1268760"/>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15</a:t>
            </a:r>
            <a:endParaRPr lang="cs-CZ" sz="5400" b="1" dirty="0">
              <a:solidFill>
                <a:srgbClr val="7030A0"/>
              </a:solidFill>
            </a:endParaRPr>
          </a:p>
        </p:txBody>
      </p:sp>
      <p:cxnSp>
        <p:nvCxnSpPr>
          <p:cNvPr id="11" name="Přímá spojnice 10"/>
          <p:cNvCxnSpPr/>
          <p:nvPr/>
        </p:nvCxnSpPr>
        <p:spPr>
          <a:xfrm>
            <a:off x="395536" y="2178473"/>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13" name="Přímá spojnice 12"/>
          <p:cNvCxnSpPr/>
          <p:nvPr/>
        </p:nvCxnSpPr>
        <p:spPr>
          <a:xfrm>
            <a:off x="2699792" y="2178473"/>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
        <p:nvSpPr>
          <p:cNvPr id="15" name="Obdélník 14"/>
          <p:cNvSpPr/>
          <p:nvPr/>
        </p:nvSpPr>
        <p:spPr>
          <a:xfrm>
            <a:off x="1462281" y="3068960"/>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12</a:t>
            </a:r>
            <a:endParaRPr lang="cs-CZ" sz="5400" b="1" dirty="0">
              <a:solidFill>
                <a:srgbClr val="7030A0"/>
              </a:solidFill>
            </a:endParaRPr>
          </a:p>
        </p:txBody>
      </p:sp>
      <p:cxnSp>
        <p:nvCxnSpPr>
          <p:cNvPr id="16" name="Přímá spojnice 15"/>
          <p:cNvCxnSpPr/>
          <p:nvPr/>
        </p:nvCxnSpPr>
        <p:spPr>
          <a:xfrm>
            <a:off x="4864482" y="3789040"/>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17" name="Přímá spojnice 16"/>
          <p:cNvCxnSpPr/>
          <p:nvPr/>
        </p:nvCxnSpPr>
        <p:spPr>
          <a:xfrm>
            <a:off x="7236296" y="3717032"/>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
        <p:nvSpPr>
          <p:cNvPr id="18" name="Obdélník 17"/>
          <p:cNvSpPr/>
          <p:nvPr/>
        </p:nvSpPr>
        <p:spPr>
          <a:xfrm>
            <a:off x="6023487" y="4941168"/>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11</a:t>
            </a:r>
            <a:endParaRPr lang="cs-CZ" sz="5400" b="1" dirty="0">
              <a:solidFill>
                <a:srgbClr val="7030A0"/>
              </a:solidFill>
            </a:endParaRPr>
          </a:p>
        </p:txBody>
      </p:sp>
      <p:cxnSp>
        <p:nvCxnSpPr>
          <p:cNvPr id="19" name="Přímá spojnice 18"/>
          <p:cNvCxnSpPr/>
          <p:nvPr/>
        </p:nvCxnSpPr>
        <p:spPr>
          <a:xfrm>
            <a:off x="2699792" y="5627459"/>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20" name="Přímá spojnice 19"/>
          <p:cNvCxnSpPr/>
          <p:nvPr/>
        </p:nvCxnSpPr>
        <p:spPr>
          <a:xfrm>
            <a:off x="2699792" y="3933056"/>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
        <p:nvSpPr>
          <p:cNvPr id="21" name="Obdélník 20"/>
          <p:cNvSpPr/>
          <p:nvPr/>
        </p:nvSpPr>
        <p:spPr>
          <a:xfrm>
            <a:off x="5986012" y="2852936"/>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14</a:t>
            </a:r>
            <a:endParaRPr lang="cs-CZ" sz="5400" b="1" dirty="0">
              <a:solidFill>
                <a:srgbClr val="7030A0"/>
              </a:solidFill>
            </a:endParaRPr>
          </a:p>
        </p:txBody>
      </p:sp>
      <p:cxnSp>
        <p:nvCxnSpPr>
          <p:cNvPr id="22" name="Přímá spojnice 21"/>
          <p:cNvCxnSpPr/>
          <p:nvPr/>
        </p:nvCxnSpPr>
        <p:spPr>
          <a:xfrm>
            <a:off x="326474" y="4005064"/>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23" name="Přímá spojnice 22"/>
          <p:cNvCxnSpPr/>
          <p:nvPr/>
        </p:nvCxnSpPr>
        <p:spPr>
          <a:xfrm>
            <a:off x="7334452" y="5409220"/>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
        <p:nvSpPr>
          <p:cNvPr id="24" name="Obdélník 23"/>
          <p:cNvSpPr/>
          <p:nvPr/>
        </p:nvSpPr>
        <p:spPr>
          <a:xfrm>
            <a:off x="1519534" y="4725144"/>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13</a:t>
            </a:r>
            <a:endParaRPr lang="cs-CZ" sz="5400" b="1" dirty="0">
              <a:solidFill>
                <a:srgbClr val="7030A0"/>
              </a:solidFill>
            </a:endParaRPr>
          </a:p>
        </p:txBody>
      </p:sp>
      <p:cxnSp>
        <p:nvCxnSpPr>
          <p:cNvPr id="25" name="Přímá spojnice 24"/>
          <p:cNvCxnSpPr/>
          <p:nvPr/>
        </p:nvCxnSpPr>
        <p:spPr>
          <a:xfrm>
            <a:off x="326474" y="5589240"/>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26" name="Přímá spojnice 25"/>
          <p:cNvCxnSpPr/>
          <p:nvPr/>
        </p:nvCxnSpPr>
        <p:spPr>
          <a:xfrm>
            <a:off x="4572000" y="5431656"/>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
        <p:nvSpPr>
          <p:cNvPr id="27" name="Obdélník 26"/>
          <p:cNvSpPr/>
          <p:nvPr/>
        </p:nvSpPr>
        <p:spPr>
          <a:xfrm>
            <a:off x="6012160" y="1105508"/>
            <a:ext cx="936104" cy="936104"/>
          </a:xfrm>
          <a:prstGeom prst="rect">
            <a:avLst/>
          </a:prstGeom>
          <a:solidFill>
            <a:schemeClr val="bg1"/>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5400" b="1" dirty="0" smtClean="0">
                <a:solidFill>
                  <a:srgbClr val="7030A0"/>
                </a:solidFill>
              </a:rPr>
              <a:t>10</a:t>
            </a:r>
            <a:endParaRPr lang="cs-CZ" sz="5400" b="1" dirty="0">
              <a:solidFill>
                <a:srgbClr val="7030A0"/>
              </a:solidFill>
            </a:endParaRPr>
          </a:p>
        </p:txBody>
      </p:sp>
      <p:cxnSp>
        <p:nvCxnSpPr>
          <p:cNvPr id="28" name="Přímá spojnice 27"/>
          <p:cNvCxnSpPr/>
          <p:nvPr/>
        </p:nvCxnSpPr>
        <p:spPr>
          <a:xfrm>
            <a:off x="4886180" y="2029522"/>
            <a:ext cx="720080"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cxnSp>
        <p:nvCxnSpPr>
          <p:cNvPr id="29" name="Přímá spojnice 28"/>
          <p:cNvCxnSpPr/>
          <p:nvPr/>
        </p:nvCxnSpPr>
        <p:spPr>
          <a:xfrm>
            <a:off x="7270847" y="1988840"/>
            <a:ext cx="864096" cy="0"/>
          </a:xfrm>
          <a:prstGeom prst="line">
            <a:avLst/>
          </a:prstGeom>
          <a:ln>
            <a:solidFill>
              <a:srgbClr val="FF0000"/>
            </a:solidFill>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xmlns="" val="25204510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Vlastní 2">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 name="TextovéPole 1"/>
          <p:cNvSpPr txBox="1"/>
          <p:nvPr/>
        </p:nvSpPr>
        <p:spPr>
          <a:xfrm>
            <a:off x="179511" y="173830"/>
            <a:ext cx="3525965" cy="461665"/>
          </a:xfrm>
          <a:prstGeom prst="rect">
            <a:avLst/>
          </a:prstGeom>
          <a:noFill/>
        </p:spPr>
        <p:txBody>
          <a:bodyPr wrap="none" rtlCol="0">
            <a:spAutoFit/>
          </a:bodyPr>
          <a:lstStyle/>
          <a:p>
            <a:r>
              <a:rPr lang="cs-CZ" sz="2400" b="1" dirty="0" smtClean="0">
                <a:solidFill>
                  <a:srgbClr val="FF0000"/>
                </a:solidFill>
              </a:rPr>
              <a:t>Seřaď čísla podle velikosti</a:t>
            </a:r>
            <a:r>
              <a:rPr lang="cs-CZ" dirty="0" smtClean="0">
                <a:solidFill>
                  <a:srgbClr val="FF0000"/>
                </a:solidFill>
              </a:rPr>
              <a:t>.</a:t>
            </a:r>
            <a:endParaRPr lang="cs-CZ" dirty="0">
              <a:solidFill>
                <a:srgbClr val="FF0000"/>
              </a:solidFill>
            </a:endParaRPr>
          </a:p>
        </p:txBody>
      </p:sp>
      <p:grpSp>
        <p:nvGrpSpPr>
          <p:cNvPr id="1028" name="Skupina 1027"/>
          <p:cNvGrpSpPr/>
          <p:nvPr/>
        </p:nvGrpSpPr>
        <p:grpSpPr>
          <a:xfrm>
            <a:off x="3545791" y="2356436"/>
            <a:ext cx="2324407" cy="1743305"/>
            <a:chOff x="3419872" y="1700808"/>
            <a:chExt cx="2324407" cy="1743305"/>
          </a:xfrm>
        </p:grpSpPr>
        <p:pic>
          <p:nvPicPr>
            <p:cNvPr id="25"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19872" y="1700808"/>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TextovéPole 21"/>
            <p:cNvSpPr txBox="1"/>
            <p:nvPr/>
          </p:nvSpPr>
          <p:spPr>
            <a:xfrm>
              <a:off x="4355976" y="2107595"/>
              <a:ext cx="704039" cy="707886"/>
            </a:xfrm>
            <a:prstGeom prst="rect">
              <a:avLst/>
            </a:prstGeom>
            <a:noFill/>
          </p:spPr>
          <p:txBody>
            <a:bodyPr wrap="none" rtlCol="0">
              <a:spAutoFit/>
            </a:bodyPr>
            <a:lstStyle/>
            <a:p>
              <a:r>
                <a:rPr lang="cs-CZ" sz="4000" b="1" dirty="0" smtClean="0">
                  <a:solidFill>
                    <a:schemeClr val="bg1"/>
                  </a:solidFill>
                </a:rPr>
                <a:t>15</a:t>
              </a:r>
              <a:endParaRPr lang="cs-CZ" sz="4000" b="1" dirty="0">
                <a:solidFill>
                  <a:schemeClr val="bg1"/>
                </a:solidFill>
              </a:endParaRPr>
            </a:p>
          </p:txBody>
        </p:sp>
      </p:grpSp>
      <p:grpSp>
        <p:nvGrpSpPr>
          <p:cNvPr id="1031" name="Skupina 1030"/>
          <p:cNvGrpSpPr/>
          <p:nvPr/>
        </p:nvGrpSpPr>
        <p:grpSpPr>
          <a:xfrm>
            <a:off x="539552" y="4015821"/>
            <a:ext cx="2324407" cy="1743305"/>
            <a:chOff x="1327154" y="4009763"/>
            <a:chExt cx="2324407" cy="1743305"/>
          </a:xfrm>
        </p:grpSpPr>
        <p:pic>
          <p:nvPicPr>
            <p:cNvPr id="26"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327154" y="4009763"/>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28" name="TextovéPole 27"/>
            <p:cNvSpPr txBox="1"/>
            <p:nvPr/>
          </p:nvSpPr>
          <p:spPr>
            <a:xfrm>
              <a:off x="2303936" y="4437112"/>
              <a:ext cx="704039" cy="707886"/>
            </a:xfrm>
            <a:prstGeom prst="rect">
              <a:avLst/>
            </a:prstGeom>
            <a:noFill/>
          </p:spPr>
          <p:txBody>
            <a:bodyPr wrap="none" rtlCol="0">
              <a:spAutoFit/>
            </a:bodyPr>
            <a:lstStyle/>
            <a:p>
              <a:r>
                <a:rPr lang="cs-CZ" sz="4000" b="1" dirty="0" smtClean="0">
                  <a:solidFill>
                    <a:schemeClr val="bg1"/>
                  </a:solidFill>
                </a:rPr>
                <a:t>16</a:t>
              </a:r>
              <a:endParaRPr lang="cs-CZ" sz="4000" b="1" dirty="0">
                <a:solidFill>
                  <a:schemeClr val="bg1"/>
                </a:solidFill>
              </a:endParaRPr>
            </a:p>
          </p:txBody>
        </p:sp>
      </p:grpSp>
      <p:grpSp>
        <p:nvGrpSpPr>
          <p:cNvPr id="1029" name="Skupina 1028"/>
          <p:cNvGrpSpPr/>
          <p:nvPr/>
        </p:nvGrpSpPr>
        <p:grpSpPr>
          <a:xfrm>
            <a:off x="5870198" y="1037059"/>
            <a:ext cx="2324407" cy="1743305"/>
            <a:chOff x="6300192" y="1484784"/>
            <a:chExt cx="2324407" cy="1743305"/>
          </a:xfrm>
        </p:grpSpPr>
        <p:pic>
          <p:nvPicPr>
            <p:cNvPr id="23"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00192" y="1484784"/>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29" name="TextovéPole 28"/>
            <p:cNvSpPr txBox="1"/>
            <p:nvPr/>
          </p:nvSpPr>
          <p:spPr>
            <a:xfrm>
              <a:off x="7184883" y="1952417"/>
              <a:ext cx="704039" cy="707886"/>
            </a:xfrm>
            <a:prstGeom prst="rect">
              <a:avLst/>
            </a:prstGeom>
            <a:noFill/>
          </p:spPr>
          <p:txBody>
            <a:bodyPr wrap="none" rtlCol="0">
              <a:spAutoFit/>
            </a:bodyPr>
            <a:lstStyle/>
            <a:p>
              <a:r>
                <a:rPr lang="cs-CZ" sz="4000" b="1" dirty="0" smtClean="0">
                  <a:solidFill>
                    <a:schemeClr val="bg1"/>
                  </a:solidFill>
                </a:rPr>
                <a:t>17</a:t>
              </a:r>
              <a:endParaRPr lang="cs-CZ" sz="4000" b="1" dirty="0">
                <a:solidFill>
                  <a:schemeClr val="bg1"/>
                </a:solidFill>
              </a:endParaRPr>
            </a:p>
          </p:txBody>
        </p:sp>
      </p:grpSp>
      <p:grpSp>
        <p:nvGrpSpPr>
          <p:cNvPr id="1030" name="Skupina 1029"/>
          <p:cNvGrpSpPr/>
          <p:nvPr/>
        </p:nvGrpSpPr>
        <p:grpSpPr>
          <a:xfrm>
            <a:off x="6296724" y="3828709"/>
            <a:ext cx="2324407" cy="1743305"/>
            <a:chOff x="6300192" y="3691223"/>
            <a:chExt cx="2324407" cy="1743305"/>
          </a:xfrm>
        </p:grpSpPr>
        <p:pic>
          <p:nvPicPr>
            <p:cNvPr id="20"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300192" y="3691223"/>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TextovéPole 29"/>
            <p:cNvSpPr txBox="1"/>
            <p:nvPr/>
          </p:nvSpPr>
          <p:spPr>
            <a:xfrm>
              <a:off x="7184882" y="4009763"/>
              <a:ext cx="704039" cy="707886"/>
            </a:xfrm>
            <a:prstGeom prst="rect">
              <a:avLst/>
            </a:prstGeom>
            <a:noFill/>
          </p:spPr>
          <p:txBody>
            <a:bodyPr wrap="none" rtlCol="0">
              <a:spAutoFit/>
            </a:bodyPr>
            <a:lstStyle/>
            <a:p>
              <a:r>
                <a:rPr lang="cs-CZ" sz="4000" b="1" dirty="0" smtClean="0">
                  <a:solidFill>
                    <a:schemeClr val="bg1"/>
                  </a:solidFill>
                </a:rPr>
                <a:t>18</a:t>
              </a:r>
              <a:endParaRPr lang="cs-CZ" sz="4000" b="1" dirty="0">
                <a:solidFill>
                  <a:schemeClr val="bg1"/>
                </a:solidFill>
              </a:endParaRPr>
            </a:p>
          </p:txBody>
        </p:sp>
      </p:grpSp>
      <p:grpSp>
        <p:nvGrpSpPr>
          <p:cNvPr id="1032" name="Skupina 1031"/>
          <p:cNvGrpSpPr/>
          <p:nvPr/>
        </p:nvGrpSpPr>
        <p:grpSpPr>
          <a:xfrm>
            <a:off x="3131840" y="4881415"/>
            <a:ext cx="2324407" cy="1743305"/>
            <a:chOff x="3897811" y="4527472"/>
            <a:chExt cx="2324407" cy="1743305"/>
          </a:xfrm>
        </p:grpSpPr>
        <p:pic>
          <p:nvPicPr>
            <p:cNvPr id="24"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897811" y="4527472"/>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31" name="TextovéPole 30"/>
            <p:cNvSpPr txBox="1"/>
            <p:nvPr/>
          </p:nvSpPr>
          <p:spPr>
            <a:xfrm>
              <a:off x="5004048" y="5045182"/>
              <a:ext cx="704039" cy="707886"/>
            </a:xfrm>
            <a:prstGeom prst="rect">
              <a:avLst/>
            </a:prstGeom>
            <a:noFill/>
          </p:spPr>
          <p:txBody>
            <a:bodyPr wrap="none" rtlCol="0">
              <a:spAutoFit/>
            </a:bodyPr>
            <a:lstStyle/>
            <a:p>
              <a:r>
                <a:rPr lang="cs-CZ" sz="4000" b="1" dirty="0" smtClean="0">
                  <a:solidFill>
                    <a:schemeClr val="bg1"/>
                  </a:solidFill>
                </a:rPr>
                <a:t>19</a:t>
              </a:r>
              <a:endParaRPr lang="cs-CZ" sz="4000" b="1" dirty="0">
                <a:solidFill>
                  <a:schemeClr val="bg1"/>
                </a:solidFill>
              </a:endParaRPr>
            </a:p>
          </p:txBody>
        </p:sp>
      </p:grpSp>
      <p:grpSp>
        <p:nvGrpSpPr>
          <p:cNvPr id="1025" name="Skupina 1024"/>
          <p:cNvGrpSpPr/>
          <p:nvPr/>
        </p:nvGrpSpPr>
        <p:grpSpPr>
          <a:xfrm>
            <a:off x="683568" y="1484784"/>
            <a:ext cx="2324407" cy="1743305"/>
            <a:chOff x="683568" y="1484784"/>
            <a:chExt cx="2324407" cy="1743305"/>
          </a:xfrm>
        </p:grpSpPr>
        <p:pic>
          <p:nvPicPr>
            <p:cNvPr id="27" name="Picture 2" descr="C:\Users\pc\AppData\Local\Microsoft\Windows\Temporary Internet Files\Content.IE5\WO654N5C\MP900433998[1].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83568" y="1484784"/>
              <a:ext cx="2324407" cy="1743305"/>
            </a:xfrm>
            <a:prstGeom prst="rect">
              <a:avLst/>
            </a:prstGeom>
            <a:noFill/>
            <a:extLst>
              <a:ext uri="{909E8E84-426E-40DD-AFC4-6F175D3DCCD1}">
                <a14:hiddenFill xmlns:a14="http://schemas.microsoft.com/office/drawing/2010/main" xmlns="">
                  <a:solidFill>
                    <a:srgbClr val="FFFFFF"/>
                  </a:solidFill>
                </a14:hiddenFill>
              </a:ext>
            </a:extLst>
          </p:spPr>
        </p:pic>
        <p:sp>
          <p:nvSpPr>
            <p:cNvPr id="1024" name="TextovéPole 1023"/>
            <p:cNvSpPr txBox="1"/>
            <p:nvPr/>
          </p:nvSpPr>
          <p:spPr>
            <a:xfrm>
              <a:off x="1590473" y="1952417"/>
              <a:ext cx="704039" cy="707886"/>
            </a:xfrm>
            <a:prstGeom prst="rect">
              <a:avLst/>
            </a:prstGeom>
            <a:noFill/>
          </p:spPr>
          <p:txBody>
            <a:bodyPr wrap="none" rtlCol="0">
              <a:spAutoFit/>
            </a:bodyPr>
            <a:lstStyle/>
            <a:p>
              <a:r>
                <a:rPr lang="cs-CZ" sz="4000" b="1" dirty="0" smtClean="0">
                  <a:solidFill>
                    <a:schemeClr val="bg1"/>
                  </a:solidFill>
                </a:rPr>
                <a:t>20</a:t>
              </a:r>
              <a:endParaRPr lang="cs-CZ" sz="4000" b="1" dirty="0">
                <a:solidFill>
                  <a:schemeClr val="bg1"/>
                </a:solidFill>
              </a:endParaRPr>
            </a:p>
          </p:txBody>
        </p:sp>
      </p:grpSp>
    </p:spTree>
    <p:extLst>
      <p:ext uri="{BB962C8B-B14F-4D97-AF65-F5344CB8AC3E}">
        <p14:creationId xmlns:p14="http://schemas.microsoft.com/office/powerpoint/2010/main" xmlns="" val="32390429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Tlačítko akce: Vlastní 6">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395536" y="404664"/>
            <a:ext cx="6667531" cy="369332"/>
          </a:xfrm>
          <a:prstGeom prst="rect">
            <a:avLst/>
          </a:prstGeom>
          <a:noFill/>
        </p:spPr>
        <p:txBody>
          <a:bodyPr wrap="none" rtlCol="0">
            <a:spAutoFit/>
          </a:bodyPr>
          <a:lstStyle/>
          <a:p>
            <a:r>
              <a:rPr lang="cs-CZ" b="1" dirty="0" smtClean="0"/>
              <a:t>Vyhledej a spoj číslo, které je </a:t>
            </a:r>
            <a:r>
              <a:rPr lang="cs-CZ" b="1" dirty="0" smtClean="0">
                <a:solidFill>
                  <a:srgbClr val="FF0000"/>
                </a:solidFill>
              </a:rPr>
              <a:t>hned před číslem </a:t>
            </a:r>
            <a:r>
              <a:rPr lang="cs-CZ" b="1" dirty="0" smtClean="0"/>
              <a:t>v</a:t>
            </a:r>
            <a:r>
              <a:rPr lang="cs-CZ" b="1" dirty="0" smtClean="0">
                <a:solidFill>
                  <a:srgbClr val="FF0000"/>
                </a:solidFill>
              </a:rPr>
              <a:t>  </a:t>
            </a:r>
            <a:r>
              <a:rPr lang="cs-CZ" b="1" dirty="0" smtClean="0"/>
              <a:t>růžovém mráčku.</a:t>
            </a:r>
            <a:endParaRPr lang="cs-CZ" b="1" dirty="0"/>
          </a:p>
        </p:txBody>
      </p:sp>
      <p:grpSp>
        <p:nvGrpSpPr>
          <p:cNvPr id="2" name="Skupina 1"/>
          <p:cNvGrpSpPr/>
          <p:nvPr/>
        </p:nvGrpSpPr>
        <p:grpSpPr>
          <a:xfrm>
            <a:off x="251520" y="985692"/>
            <a:ext cx="1585555" cy="1585555"/>
            <a:chOff x="251520" y="985692"/>
            <a:chExt cx="1585555" cy="1585555"/>
          </a:xfrm>
        </p:grpSpPr>
        <p:pic>
          <p:nvPicPr>
            <p:cNvPr id="2050" name="Picture 2" descr="C:\Users\pc\AppData\Local\Microsoft\Windows\Temporary Internet Files\Content.IE5\5CFFTATP\MC90044137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985692"/>
              <a:ext cx="1585555" cy="1585555"/>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ovéPole 8"/>
            <p:cNvSpPr txBox="1"/>
            <p:nvPr/>
          </p:nvSpPr>
          <p:spPr>
            <a:xfrm>
              <a:off x="717925" y="1464693"/>
              <a:ext cx="652743" cy="646331"/>
            </a:xfrm>
            <a:prstGeom prst="rect">
              <a:avLst/>
            </a:prstGeom>
            <a:noFill/>
          </p:spPr>
          <p:txBody>
            <a:bodyPr wrap="none" rtlCol="0">
              <a:spAutoFit/>
            </a:bodyPr>
            <a:lstStyle/>
            <a:p>
              <a:r>
                <a:rPr lang="cs-CZ" sz="3600" b="1" dirty="0" smtClean="0"/>
                <a:t>20</a:t>
              </a:r>
              <a:endParaRPr lang="cs-CZ" sz="3600" b="1" dirty="0"/>
            </a:p>
          </p:txBody>
        </p:sp>
      </p:grpSp>
      <p:grpSp>
        <p:nvGrpSpPr>
          <p:cNvPr id="3" name="Skupina 2"/>
          <p:cNvGrpSpPr/>
          <p:nvPr/>
        </p:nvGrpSpPr>
        <p:grpSpPr>
          <a:xfrm>
            <a:off x="1907704" y="905940"/>
            <a:ext cx="1585555" cy="1585555"/>
            <a:chOff x="1907704" y="905940"/>
            <a:chExt cx="1585555" cy="1585555"/>
          </a:xfrm>
        </p:grpSpPr>
        <p:pic>
          <p:nvPicPr>
            <p:cNvPr id="11" name="Picture 2" descr="C:\Users\pc\AppData\Local\Microsoft\Windows\Temporary Internet Files\Content.IE5\5CFFTATP\MC90044137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07704" y="905940"/>
              <a:ext cx="1585555" cy="1585555"/>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ovéPole 14"/>
            <p:cNvSpPr txBox="1"/>
            <p:nvPr/>
          </p:nvSpPr>
          <p:spPr>
            <a:xfrm>
              <a:off x="2373118" y="1371127"/>
              <a:ext cx="652743" cy="646331"/>
            </a:xfrm>
            <a:prstGeom prst="rect">
              <a:avLst/>
            </a:prstGeom>
            <a:noFill/>
          </p:spPr>
          <p:txBody>
            <a:bodyPr wrap="none" rtlCol="0">
              <a:spAutoFit/>
            </a:bodyPr>
            <a:lstStyle/>
            <a:p>
              <a:r>
                <a:rPr lang="cs-CZ" sz="3600" b="1" dirty="0" smtClean="0"/>
                <a:t>17</a:t>
              </a:r>
              <a:endParaRPr lang="cs-CZ" sz="3600" b="1" dirty="0"/>
            </a:p>
          </p:txBody>
        </p:sp>
      </p:grpSp>
      <p:grpSp>
        <p:nvGrpSpPr>
          <p:cNvPr id="4" name="Skupina 3"/>
          <p:cNvGrpSpPr/>
          <p:nvPr/>
        </p:nvGrpSpPr>
        <p:grpSpPr>
          <a:xfrm>
            <a:off x="3568715" y="956636"/>
            <a:ext cx="1585555" cy="1585555"/>
            <a:chOff x="3568715" y="956636"/>
            <a:chExt cx="1585555" cy="1585555"/>
          </a:xfrm>
        </p:grpSpPr>
        <p:pic>
          <p:nvPicPr>
            <p:cNvPr id="12" name="Picture 2" descr="C:\Users\pc\AppData\Local\Microsoft\Windows\Temporary Internet Files\Content.IE5\5CFFTATP\MC90044137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568715" y="956636"/>
              <a:ext cx="1585555" cy="1585555"/>
            </a:xfrm>
            <a:prstGeom prst="rect">
              <a:avLst/>
            </a:prstGeom>
            <a:noFill/>
            <a:extLst>
              <a:ext uri="{909E8E84-426E-40DD-AFC4-6F175D3DCCD1}">
                <a14:hiddenFill xmlns:a14="http://schemas.microsoft.com/office/drawing/2010/main" xmlns="">
                  <a:solidFill>
                    <a:srgbClr val="FFFFFF"/>
                  </a:solidFill>
                </a14:hiddenFill>
              </a:ext>
            </a:extLst>
          </p:spPr>
        </p:pic>
        <p:sp>
          <p:nvSpPr>
            <p:cNvPr id="16" name="TextovéPole 15"/>
            <p:cNvSpPr txBox="1"/>
            <p:nvPr/>
          </p:nvSpPr>
          <p:spPr>
            <a:xfrm>
              <a:off x="4035121" y="1426247"/>
              <a:ext cx="652743" cy="646331"/>
            </a:xfrm>
            <a:prstGeom prst="rect">
              <a:avLst/>
            </a:prstGeom>
            <a:noFill/>
          </p:spPr>
          <p:txBody>
            <a:bodyPr wrap="none" rtlCol="0">
              <a:spAutoFit/>
            </a:bodyPr>
            <a:lstStyle/>
            <a:p>
              <a:r>
                <a:rPr lang="cs-CZ" sz="3600" b="1" dirty="0" smtClean="0"/>
                <a:t>15</a:t>
              </a:r>
              <a:endParaRPr lang="cs-CZ" sz="3600" b="1" dirty="0"/>
            </a:p>
          </p:txBody>
        </p:sp>
      </p:grpSp>
      <p:grpSp>
        <p:nvGrpSpPr>
          <p:cNvPr id="5" name="Skupina 4"/>
          <p:cNvGrpSpPr/>
          <p:nvPr/>
        </p:nvGrpSpPr>
        <p:grpSpPr>
          <a:xfrm>
            <a:off x="5362709" y="854016"/>
            <a:ext cx="1585555" cy="1585555"/>
            <a:chOff x="5362709" y="854016"/>
            <a:chExt cx="1585555" cy="1585555"/>
          </a:xfrm>
        </p:grpSpPr>
        <p:pic>
          <p:nvPicPr>
            <p:cNvPr id="13" name="Picture 2" descr="C:\Users\pc\AppData\Local\Microsoft\Windows\Temporary Internet Files\Content.IE5\5CFFTATP\MC90044137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62709" y="854016"/>
              <a:ext cx="1585555" cy="1585555"/>
            </a:xfrm>
            <a:prstGeom prst="rect">
              <a:avLst/>
            </a:prstGeom>
            <a:noFill/>
            <a:extLst>
              <a:ext uri="{909E8E84-426E-40DD-AFC4-6F175D3DCCD1}">
                <a14:hiddenFill xmlns:a14="http://schemas.microsoft.com/office/drawing/2010/main" xmlns="">
                  <a:solidFill>
                    <a:srgbClr val="FFFFFF"/>
                  </a:solidFill>
                </a14:hiddenFill>
              </a:ext>
            </a:extLst>
          </p:spPr>
        </p:pic>
        <p:sp>
          <p:nvSpPr>
            <p:cNvPr id="17" name="TextovéPole 16"/>
            <p:cNvSpPr txBox="1"/>
            <p:nvPr/>
          </p:nvSpPr>
          <p:spPr>
            <a:xfrm>
              <a:off x="5868144" y="1232628"/>
              <a:ext cx="652743" cy="646331"/>
            </a:xfrm>
            <a:prstGeom prst="rect">
              <a:avLst/>
            </a:prstGeom>
            <a:noFill/>
          </p:spPr>
          <p:txBody>
            <a:bodyPr wrap="none" rtlCol="0">
              <a:spAutoFit/>
            </a:bodyPr>
            <a:lstStyle/>
            <a:p>
              <a:r>
                <a:rPr lang="cs-CZ" sz="3600" b="1" dirty="0" smtClean="0"/>
                <a:t>18</a:t>
              </a:r>
              <a:endParaRPr lang="cs-CZ" sz="3600" b="1" dirty="0"/>
            </a:p>
          </p:txBody>
        </p:sp>
      </p:grpSp>
      <p:grpSp>
        <p:nvGrpSpPr>
          <p:cNvPr id="6" name="Skupina 5"/>
          <p:cNvGrpSpPr/>
          <p:nvPr/>
        </p:nvGrpSpPr>
        <p:grpSpPr>
          <a:xfrm>
            <a:off x="6948264" y="901516"/>
            <a:ext cx="1585555" cy="1585555"/>
            <a:chOff x="6948264" y="901516"/>
            <a:chExt cx="1585555" cy="1585555"/>
          </a:xfrm>
        </p:grpSpPr>
        <p:pic>
          <p:nvPicPr>
            <p:cNvPr id="14" name="Picture 2" descr="C:\Users\pc\AppData\Local\Microsoft\Windows\Temporary Internet Files\Content.IE5\5CFFTATP\MC90044137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48264" y="901516"/>
              <a:ext cx="1585555" cy="1585555"/>
            </a:xfrm>
            <a:prstGeom prst="rect">
              <a:avLst/>
            </a:prstGeom>
            <a:noFill/>
            <a:extLst>
              <a:ext uri="{909E8E84-426E-40DD-AFC4-6F175D3DCCD1}">
                <a14:hiddenFill xmlns:a14="http://schemas.microsoft.com/office/drawing/2010/main" xmlns="">
                  <a:solidFill>
                    <a:srgbClr val="FFFFFF"/>
                  </a:solidFill>
                </a14:hiddenFill>
              </a:ext>
            </a:extLst>
          </p:spPr>
        </p:pic>
        <p:sp>
          <p:nvSpPr>
            <p:cNvPr id="18" name="TextovéPole 17"/>
            <p:cNvSpPr txBox="1"/>
            <p:nvPr/>
          </p:nvSpPr>
          <p:spPr>
            <a:xfrm>
              <a:off x="7452320" y="1256154"/>
              <a:ext cx="652743" cy="646331"/>
            </a:xfrm>
            <a:prstGeom prst="rect">
              <a:avLst/>
            </a:prstGeom>
            <a:noFill/>
          </p:spPr>
          <p:txBody>
            <a:bodyPr wrap="none" rtlCol="0">
              <a:spAutoFit/>
            </a:bodyPr>
            <a:lstStyle/>
            <a:p>
              <a:r>
                <a:rPr lang="cs-CZ" sz="3600" b="1" dirty="0" smtClean="0"/>
                <a:t>16</a:t>
              </a:r>
              <a:endParaRPr lang="cs-CZ" sz="3600" b="1" dirty="0"/>
            </a:p>
          </p:txBody>
        </p:sp>
      </p:grpSp>
      <p:sp>
        <p:nvSpPr>
          <p:cNvPr id="19" name="TextovéPole 18"/>
          <p:cNvSpPr txBox="1"/>
          <p:nvPr/>
        </p:nvSpPr>
        <p:spPr>
          <a:xfrm>
            <a:off x="3983825" y="4583928"/>
            <a:ext cx="755335" cy="769441"/>
          </a:xfrm>
          <a:prstGeom prst="rect">
            <a:avLst/>
          </a:prstGeom>
          <a:noFill/>
        </p:spPr>
        <p:txBody>
          <a:bodyPr wrap="none" rtlCol="0">
            <a:spAutoFit/>
          </a:bodyPr>
          <a:lstStyle/>
          <a:p>
            <a:r>
              <a:rPr lang="cs-CZ" sz="4400" b="1" dirty="0" smtClean="0">
                <a:solidFill>
                  <a:srgbClr val="0070C0"/>
                </a:solidFill>
              </a:rPr>
              <a:t>19</a:t>
            </a:r>
            <a:endParaRPr lang="cs-CZ" sz="4400" b="1" dirty="0">
              <a:solidFill>
                <a:srgbClr val="0070C0"/>
              </a:solidFill>
            </a:endParaRPr>
          </a:p>
        </p:txBody>
      </p:sp>
      <p:sp>
        <p:nvSpPr>
          <p:cNvPr id="20" name="TextovéPole 19"/>
          <p:cNvSpPr txBox="1"/>
          <p:nvPr/>
        </p:nvSpPr>
        <p:spPr>
          <a:xfrm>
            <a:off x="467544" y="4588397"/>
            <a:ext cx="755335" cy="769441"/>
          </a:xfrm>
          <a:prstGeom prst="rect">
            <a:avLst/>
          </a:prstGeom>
          <a:noFill/>
        </p:spPr>
        <p:txBody>
          <a:bodyPr wrap="none" rtlCol="0">
            <a:spAutoFit/>
          </a:bodyPr>
          <a:lstStyle/>
          <a:p>
            <a:r>
              <a:rPr lang="cs-CZ" sz="4400" b="1" dirty="0" smtClean="0">
                <a:solidFill>
                  <a:srgbClr val="0070C0"/>
                </a:solidFill>
              </a:rPr>
              <a:t>15</a:t>
            </a:r>
            <a:endParaRPr lang="cs-CZ" sz="4400" b="1" dirty="0">
              <a:solidFill>
                <a:srgbClr val="0070C0"/>
              </a:solidFill>
            </a:endParaRPr>
          </a:p>
        </p:txBody>
      </p:sp>
      <p:sp>
        <p:nvSpPr>
          <p:cNvPr id="21" name="TextovéPole 20"/>
          <p:cNvSpPr txBox="1"/>
          <p:nvPr/>
        </p:nvSpPr>
        <p:spPr>
          <a:xfrm>
            <a:off x="1863903" y="4583929"/>
            <a:ext cx="755335" cy="769441"/>
          </a:xfrm>
          <a:prstGeom prst="rect">
            <a:avLst/>
          </a:prstGeom>
          <a:noFill/>
        </p:spPr>
        <p:txBody>
          <a:bodyPr wrap="none" rtlCol="0">
            <a:spAutoFit/>
          </a:bodyPr>
          <a:lstStyle/>
          <a:p>
            <a:r>
              <a:rPr lang="cs-CZ" sz="4400" b="1" dirty="0" smtClean="0">
                <a:solidFill>
                  <a:srgbClr val="0070C0"/>
                </a:solidFill>
              </a:rPr>
              <a:t>16</a:t>
            </a:r>
            <a:endParaRPr lang="cs-CZ" sz="4400" b="1" dirty="0">
              <a:solidFill>
                <a:srgbClr val="0070C0"/>
              </a:solidFill>
            </a:endParaRPr>
          </a:p>
        </p:txBody>
      </p:sp>
      <p:sp>
        <p:nvSpPr>
          <p:cNvPr id="22" name="TextovéPole 21"/>
          <p:cNvSpPr txBox="1"/>
          <p:nvPr/>
        </p:nvSpPr>
        <p:spPr>
          <a:xfrm>
            <a:off x="7228137" y="4565898"/>
            <a:ext cx="755335" cy="769441"/>
          </a:xfrm>
          <a:prstGeom prst="rect">
            <a:avLst/>
          </a:prstGeom>
          <a:noFill/>
        </p:spPr>
        <p:txBody>
          <a:bodyPr wrap="none" rtlCol="0">
            <a:spAutoFit/>
          </a:bodyPr>
          <a:lstStyle/>
          <a:p>
            <a:r>
              <a:rPr lang="cs-CZ" sz="4400" b="1" dirty="0" smtClean="0">
                <a:solidFill>
                  <a:srgbClr val="0070C0"/>
                </a:solidFill>
              </a:rPr>
              <a:t>14</a:t>
            </a:r>
            <a:endParaRPr lang="cs-CZ" sz="4400" b="1" dirty="0">
              <a:solidFill>
                <a:srgbClr val="0070C0"/>
              </a:solidFill>
            </a:endParaRPr>
          </a:p>
        </p:txBody>
      </p:sp>
      <p:sp>
        <p:nvSpPr>
          <p:cNvPr id="23" name="TextovéPole 22"/>
          <p:cNvSpPr txBox="1"/>
          <p:nvPr/>
        </p:nvSpPr>
        <p:spPr>
          <a:xfrm>
            <a:off x="5724128" y="4579606"/>
            <a:ext cx="755335" cy="769441"/>
          </a:xfrm>
          <a:prstGeom prst="rect">
            <a:avLst/>
          </a:prstGeom>
          <a:noFill/>
        </p:spPr>
        <p:txBody>
          <a:bodyPr wrap="none" rtlCol="0">
            <a:spAutoFit/>
          </a:bodyPr>
          <a:lstStyle/>
          <a:p>
            <a:r>
              <a:rPr lang="cs-CZ" sz="4400" b="1" dirty="0" smtClean="0">
                <a:solidFill>
                  <a:srgbClr val="0070C0"/>
                </a:solidFill>
              </a:rPr>
              <a:t>17</a:t>
            </a:r>
            <a:endParaRPr lang="cs-CZ" sz="4400" b="1" dirty="0">
              <a:solidFill>
                <a:srgbClr val="0070C0"/>
              </a:solidFill>
            </a:endParaRPr>
          </a:p>
        </p:txBody>
      </p:sp>
    </p:spTree>
    <p:extLst>
      <p:ext uri="{BB962C8B-B14F-4D97-AF65-F5344CB8AC3E}">
        <p14:creationId xmlns:p14="http://schemas.microsoft.com/office/powerpoint/2010/main" xmlns="" val="36886552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1.11111E-6 3.12283E-6 L 0.76198 -0.28777 " pathEditMode="relative" rAng="0" ptsTypes="AA">
                                      <p:cBhvr>
                                        <p:cTn id="6" dur="2000" fill="hold"/>
                                        <p:tgtEl>
                                          <p:spTgt spid="20"/>
                                        </p:tgtEl>
                                        <p:attrNameLst>
                                          <p:attrName>ppt_x</p:attrName>
                                          <p:attrName>ppt_y</p:attrName>
                                        </p:attrNameLst>
                                      </p:cBhvr>
                                      <p:rCtr x="38090" y="-14388"/>
                                    </p:animMotion>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19"/>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77778E-7 -4.23548E-6 L -0.35486 -0.29794 " pathEditMode="relative" rAng="0" ptsTypes="AA">
                                      <p:cBhvr>
                                        <p:cTn id="11" dur="2000" fill="hold"/>
                                        <p:tgtEl>
                                          <p:spTgt spid="19"/>
                                        </p:tgtEl>
                                        <p:attrNameLst>
                                          <p:attrName>ppt_x</p:attrName>
                                          <p:attrName>ppt_y</p:attrName>
                                        </p:attrNameLst>
                                      </p:cBhvr>
                                      <p:rCtr x="-17743" y="-14897"/>
                                    </p:animMotion>
                                  </p:childTnLst>
                                </p:cTn>
                              </p:par>
                            </p:childTnLst>
                          </p:cTn>
                        </p:par>
                      </p:childTnLst>
                    </p:cTn>
                  </p:par>
                </p:childTnLst>
              </p:cTn>
              <p:nextCondLst>
                <p:cond evt="onClick" delay="0">
                  <p:tgtEl>
                    <p:spTgt spid="19"/>
                  </p:tgtEl>
                </p:cond>
              </p:nextCondLst>
            </p:seq>
            <p:seq concurrent="1" nextAc="seek">
              <p:cTn id="12" restart="whenNotActive" fill="hold" evtFilter="cancelBubble" nodeType="interactiveSeq">
                <p:stCondLst>
                  <p:cond evt="onClick" delay="0">
                    <p:tgtEl>
                      <p:spTgt spid="21"/>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1.11111E-6 -4.23548E-6 L 0.05017 -0.2873 " pathEditMode="relative" rAng="0" ptsTypes="AA">
                                      <p:cBhvr>
                                        <p:cTn id="16" dur="2000" fill="hold"/>
                                        <p:tgtEl>
                                          <p:spTgt spid="21"/>
                                        </p:tgtEl>
                                        <p:attrNameLst>
                                          <p:attrName>ppt_x</p:attrName>
                                          <p:attrName>ppt_y</p:attrName>
                                        </p:attrNameLst>
                                      </p:cBhvr>
                                      <p:rCtr x="2500" y="-14365"/>
                                    </p:animMotion>
                                  </p:childTnLst>
                                </p:cTn>
                              </p:par>
                            </p:childTnLst>
                          </p:cTn>
                        </p:par>
                      </p:childTnLst>
                    </p:cTn>
                  </p:par>
                </p:childTnLst>
              </p:cTn>
              <p:nextCondLst>
                <p:cond evt="onClick" delay="0">
                  <p:tgtEl>
                    <p:spTgt spid="21"/>
                  </p:tgtEl>
                </p:cond>
              </p:nextCondLst>
            </p:seq>
            <p:seq concurrent="1" nextAc="seek">
              <p:cTn id="17" restart="whenNotActive" fill="hold" evtFilter="cancelBubble" nodeType="interactiveSeq">
                <p:stCondLst>
                  <p:cond evt="onClick" delay="0">
                    <p:tgtEl>
                      <p:spTgt spid="22"/>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8.33333E-7 1.61462E-6 L -0.33958 -0.28453 " pathEditMode="relative" rAng="0" ptsTypes="AA">
                                      <p:cBhvr>
                                        <p:cTn id="21" dur="2000" fill="hold"/>
                                        <p:tgtEl>
                                          <p:spTgt spid="22"/>
                                        </p:tgtEl>
                                        <p:attrNameLst>
                                          <p:attrName>ppt_x</p:attrName>
                                          <p:attrName>ppt_y</p:attrName>
                                        </p:attrNameLst>
                                      </p:cBhvr>
                                      <p:rCtr x="-16979" y="-14226"/>
                                    </p:animMotion>
                                  </p:childTnLst>
                                </p:cTn>
                              </p:par>
                            </p:childTnLst>
                          </p:cTn>
                        </p:par>
                      </p:childTnLst>
                    </p:cTn>
                  </p:par>
                </p:childTnLst>
              </p:cTn>
              <p:nextCondLst>
                <p:cond evt="onClick" delay="0">
                  <p:tgtEl>
                    <p:spTgt spid="22"/>
                  </p:tgtEl>
                </p:cond>
              </p:nextCondLst>
            </p:seq>
            <p:seq concurrent="1" nextAc="seek">
              <p:cTn id="22" restart="whenNotActive" fill="hold" evtFilter="cancelBubble" nodeType="interactiveSeq">
                <p:stCondLst>
                  <p:cond evt="onClick" delay="0">
                    <p:tgtEl>
                      <p:spTgt spid="23"/>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11111E-6 -2.72959E-7 L 0.01372 -0.2762 " pathEditMode="relative" rAng="0" ptsTypes="AA">
                                      <p:cBhvr>
                                        <p:cTn id="26" dur="2000" fill="hold"/>
                                        <p:tgtEl>
                                          <p:spTgt spid="23"/>
                                        </p:tgtEl>
                                        <p:attrNameLst>
                                          <p:attrName>ppt_x</p:attrName>
                                          <p:attrName>ppt_y</p:attrName>
                                        </p:attrNameLst>
                                      </p:cBhvr>
                                      <p:rCtr x="677" y="-13810"/>
                                    </p:animMotion>
                                  </p:childTnLst>
                                </p:cTn>
                              </p:par>
                            </p:childTnLst>
                          </p:cTn>
                        </p:par>
                      </p:childTnLst>
                    </p:cTn>
                  </p:par>
                </p:childTnLst>
              </p:cTn>
              <p:nextCondLst>
                <p:cond evt="onClick" delay="0">
                  <p:tgtEl>
                    <p:spTgt spid="23"/>
                  </p:tgtEl>
                </p:cond>
              </p:nextCondLst>
            </p:seq>
          </p:childTnLst>
        </p:cTn>
      </p:par>
    </p:tnLst>
    <p:bldLst>
      <p:bldP spid="19" grpId="0"/>
      <p:bldP spid="20" grpId="0"/>
      <p:bldP spid="21" grpId="0"/>
      <p:bldP spid="22" grpId="0"/>
      <p:bldP spid="23"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2" name="Tlačítko akce: Vlastní 21">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TextovéPole 5"/>
          <p:cNvSpPr txBox="1"/>
          <p:nvPr/>
        </p:nvSpPr>
        <p:spPr>
          <a:xfrm>
            <a:off x="506004" y="476672"/>
            <a:ext cx="5612947" cy="369332"/>
          </a:xfrm>
          <a:prstGeom prst="rect">
            <a:avLst/>
          </a:prstGeom>
          <a:noFill/>
        </p:spPr>
        <p:txBody>
          <a:bodyPr wrap="none" rtlCol="0">
            <a:spAutoFit/>
          </a:bodyPr>
          <a:lstStyle/>
          <a:p>
            <a:r>
              <a:rPr lang="cs-CZ" b="1" dirty="0" smtClean="0"/>
              <a:t>Vyhledej číslo, které je </a:t>
            </a:r>
            <a:r>
              <a:rPr lang="cs-CZ" b="1" dirty="0" smtClean="0">
                <a:solidFill>
                  <a:srgbClr val="FF0000"/>
                </a:solidFill>
              </a:rPr>
              <a:t>hned za číslem </a:t>
            </a:r>
            <a:r>
              <a:rPr lang="cs-CZ" b="1" dirty="0" smtClean="0"/>
              <a:t>v</a:t>
            </a:r>
            <a:r>
              <a:rPr lang="cs-CZ" b="1" dirty="0" smtClean="0">
                <a:solidFill>
                  <a:srgbClr val="FF0000"/>
                </a:solidFill>
              </a:rPr>
              <a:t> </a:t>
            </a:r>
            <a:r>
              <a:rPr lang="cs-CZ" b="1" dirty="0" smtClean="0"/>
              <a:t>zeleném mráčku.</a:t>
            </a:r>
            <a:endParaRPr lang="cs-CZ" b="1" dirty="0"/>
          </a:p>
        </p:txBody>
      </p:sp>
      <p:grpSp>
        <p:nvGrpSpPr>
          <p:cNvPr id="2" name="Skupina 1"/>
          <p:cNvGrpSpPr/>
          <p:nvPr/>
        </p:nvGrpSpPr>
        <p:grpSpPr>
          <a:xfrm>
            <a:off x="506004" y="1177759"/>
            <a:ext cx="1368152" cy="1368152"/>
            <a:chOff x="506004" y="1177759"/>
            <a:chExt cx="1368152" cy="1368152"/>
          </a:xfrm>
        </p:grpSpPr>
        <p:pic>
          <p:nvPicPr>
            <p:cNvPr id="3074" name="Picture 2" descr="C:\Users\pc\AppData\Local\Microsoft\Windows\Temporary Internet Files\Content.IE5\HBOG70SQ\MC90044136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06004" y="1177759"/>
              <a:ext cx="1368152" cy="1368152"/>
            </a:xfrm>
            <a:prstGeom prst="rect">
              <a:avLst/>
            </a:prstGeom>
            <a:noFill/>
            <a:extLst>
              <a:ext uri="{909E8E84-426E-40DD-AFC4-6F175D3DCCD1}">
                <a14:hiddenFill xmlns:a14="http://schemas.microsoft.com/office/drawing/2010/main" xmlns="">
                  <a:solidFill>
                    <a:srgbClr val="FFFFFF"/>
                  </a:solidFill>
                </a14:hiddenFill>
              </a:ext>
            </a:extLst>
          </p:spPr>
        </p:pic>
        <p:sp>
          <p:nvSpPr>
            <p:cNvPr id="7" name="TextovéPole 6"/>
            <p:cNvSpPr txBox="1"/>
            <p:nvPr/>
          </p:nvSpPr>
          <p:spPr>
            <a:xfrm>
              <a:off x="755576" y="1507892"/>
              <a:ext cx="704039" cy="707886"/>
            </a:xfrm>
            <a:prstGeom prst="rect">
              <a:avLst/>
            </a:prstGeom>
            <a:noFill/>
          </p:spPr>
          <p:txBody>
            <a:bodyPr wrap="none" rtlCol="0">
              <a:spAutoFit/>
            </a:bodyPr>
            <a:lstStyle/>
            <a:p>
              <a:r>
                <a:rPr lang="cs-CZ" sz="4000" b="1" dirty="0" smtClean="0"/>
                <a:t>15</a:t>
              </a:r>
              <a:endParaRPr lang="cs-CZ" sz="4000" b="1" dirty="0"/>
            </a:p>
          </p:txBody>
        </p:sp>
      </p:grpSp>
      <p:grpSp>
        <p:nvGrpSpPr>
          <p:cNvPr id="3" name="Skupina 2"/>
          <p:cNvGrpSpPr/>
          <p:nvPr/>
        </p:nvGrpSpPr>
        <p:grpSpPr>
          <a:xfrm>
            <a:off x="2101325" y="1065296"/>
            <a:ext cx="1368152" cy="1368152"/>
            <a:chOff x="2101325" y="1065296"/>
            <a:chExt cx="1368152" cy="1368152"/>
          </a:xfrm>
        </p:grpSpPr>
        <p:pic>
          <p:nvPicPr>
            <p:cNvPr id="8" name="Picture 2" descr="C:\Users\pc\AppData\Local\Microsoft\Windows\Temporary Internet Files\Content.IE5\HBOG70SQ\MC90044136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101325" y="1065296"/>
              <a:ext cx="1368152" cy="1368152"/>
            </a:xfrm>
            <a:prstGeom prst="rect">
              <a:avLst/>
            </a:prstGeom>
            <a:noFill/>
            <a:extLst>
              <a:ext uri="{909E8E84-426E-40DD-AFC4-6F175D3DCCD1}">
                <a14:hiddenFill xmlns:a14="http://schemas.microsoft.com/office/drawing/2010/main" xmlns="">
                  <a:solidFill>
                    <a:srgbClr val="FFFFFF"/>
                  </a:solidFill>
                </a14:hiddenFill>
              </a:ext>
            </a:extLst>
          </p:spPr>
        </p:pic>
        <p:sp>
          <p:nvSpPr>
            <p:cNvPr id="12" name="TextovéPole 11"/>
            <p:cNvSpPr txBox="1"/>
            <p:nvPr/>
          </p:nvSpPr>
          <p:spPr>
            <a:xfrm>
              <a:off x="2433381" y="1340684"/>
              <a:ext cx="704039" cy="707886"/>
            </a:xfrm>
            <a:prstGeom prst="rect">
              <a:avLst/>
            </a:prstGeom>
            <a:noFill/>
          </p:spPr>
          <p:txBody>
            <a:bodyPr wrap="none" rtlCol="0">
              <a:spAutoFit/>
            </a:bodyPr>
            <a:lstStyle/>
            <a:p>
              <a:r>
                <a:rPr lang="cs-CZ" sz="4000" b="1" dirty="0" smtClean="0"/>
                <a:t>18</a:t>
              </a:r>
              <a:endParaRPr lang="cs-CZ" sz="4000" b="1" dirty="0"/>
            </a:p>
          </p:txBody>
        </p:sp>
      </p:grpSp>
      <p:grpSp>
        <p:nvGrpSpPr>
          <p:cNvPr id="21" name="Skupina 20"/>
          <p:cNvGrpSpPr/>
          <p:nvPr/>
        </p:nvGrpSpPr>
        <p:grpSpPr>
          <a:xfrm>
            <a:off x="6948264" y="1021904"/>
            <a:ext cx="1368152" cy="1368152"/>
            <a:chOff x="6948264" y="1021904"/>
            <a:chExt cx="1368152" cy="1368152"/>
          </a:xfrm>
        </p:grpSpPr>
        <p:pic>
          <p:nvPicPr>
            <p:cNvPr id="11" name="Picture 2" descr="C:\Users\pc\AppData\Local\Microsoft\Windows\Temporary Internet Files\Content.IE5\HBOG70SQ\MC90044136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948264" y="1021904"/>
              <a:ext cx="1368152" cy="1368152"/>
            </a:xfrm>
            <a:prstGeom prst="rect">
              <a:avLst/>
            </a:prstGeom>
            <a:noFill/>
            <a:extLst>
              <a:ext uri="{909E8E84-426E-40DD-AFC4-6F175D3DCCD1}">
                <a14:hiddenFill xmlns:a14="http://schemas.microsoft.com/office/drawing/2010/main" xmlns="">
                  <a:solidFill>
                    <a:srgbClr val="FFFFFF"/>
                  </a:solidFill>
                </a14:hiddenFill>
              </a:ext>
            </a:extLst>
          </p:spPr>
        </p:pic>
        <p:sp>
          <p:nvSpPr>
            <p:cNvPr id="13" name="TextovéPole 12"/>
            <p:cNvSpPr txBox="1"/>
            <p:nvPr/>
          </p:nvSpPr>
          <p:spPr>
            <a:xfrm>
              <a:off x="7280320" y="1311575"/>
              <a:ext cx="704039" cy="707886"/>
            </a:xfrm>
            <a:prstGeom prst="rect">
              <a:avLst/>
            </a:prstGeom>
            <a:noFill/>
          </p:spPr>
          <p:txBody>
            <a:bodyPr wrap="none" rtlCol="0">
              <a:spAutoFit/>
            </a:bodyPr>
            <a:lstStyle/>
            <a:p>
              <a:r>
                <a:rPr lang="cs-CZ" sz="4000" b="1" dirty="0" smtClean="0"/>
                <a:t>17</a:t>
              </a:r>
              <a:endParaRPr lang="cs-CZ" sz="4000" b="1" dirty="0"/>
            </a:p>
          </p:txBody>
        </p:sp>
      </p:grpSp>
      <p:grpSp>
        <p:nvGrpSpPr>
          <p:cNvPr id="5" name="Skupina 4"/>
          <p:cNvGrpSpPr/>
          <p:nvPr/>
        </p:nvGrpSpPr>
        <p:grpSpPr>
          <a:xfrm>
            <a:off x="5364088" y="1021904"/>
            <a:ext cx="1368152" cy="1368152"/>
            <a:chOff x="5364088" y="1021904"/>
            <a:chExt cx="1368152" cy="1368152"/>
          </a:xfrm>
        </p:grpSpPr>
        <p:pic>
          <p:nvPicPr>
            <p:cNvPr id="10" name="Picture 2" descr="C:\Users\pc\AppData\Local\Microsoft\Windows\Temporary Internet Files\Content.IE5\HBOG70SQ\MC90044136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364088" y="1021904"/>
              <a:ext cx="1368152" cy="1368152"/>
            </a:xfrm>
            <a:prstGeom prst="rect">
              <a:avLst/>
            </a:prstGeom>
            <a:noFill/>
            <a:extLst>
              <a:ext uri="{909E8E84-426E-40DD-AFC4-6F175D3DCCD1}">
                <a14:hiddenFill xmlns:a14="http://schemas.microsoft.com/office/drawing/2010/main" xmlns="">
                  <a:solidFill>
                    <a:srgbClr val="FFFFFF"/>
                  </a:solidFill>
                </a14:hiddenFill>
              </a:ext>
            </a:extLst>
          </p:spPr>
        </p:pic>
        <p:sp>
          <p:nvSpPr>
            <p:cNvPr id="14" name="TextovéPole 13"/>
            <p:cNvSpPr txBox="1"/>
            <p:nvPr/>
          </p:nvSpPr>
          <p:spPr>
            <a:xfrm>
              <a:off x="5580112" y="1311575"/>
              <a:ext cx="704039" cy="707886"/>
            </a:xfrm>
            <a:prstGeom prst="rect">
              <a:avLst/>
            </a:prstGeom>
            <a:noFill/>
          </p:spPr>
          <p:txBody>
            <a:bodyPr wrap="none" rtlCol="0">
              <a:spAutoFit/>
            </a:bodyPr>
            <a:lstStyle/>
            <a:p>
              <a:r>
                <a:rPr lang="cs-CZ" sz="4000" b="1" dirty="0" smtClean="0"/>
                <a:t>19</a:t>
              </a:r>
              <a:endParaRPr lang="cs-CZ" sz="4000" b="1" dirty="0"/>
            </a:p>
          </p:txBody>
        </p:sp>
      </p:grpSp>
      <p:grpSp>
        <p:nvGrpSpPr>
          <p:cNvPr id="4" name="Skupina 3"/>
          <p:cNvGrpSpPr/>
          <p:nvPr/>
        </p:nvGrpSpPr>
        <p:grpSpPr>
          <a:xfrm>
            <a:off x="3739052" y="1129390"/>
            <a:ext cx="1368152" cy="1368152"/>
            <a:chOff x="3739052" y="1129390"/>
            <a:chExt cx="1368152" cy="1368152"/>
          </a:xfrm>
        </p:grpSpPr>
        <p:pic>
          <p:nvPicPr>
            <p:cNvPr id="9" name="Picture 2" descr="C:\Users\pc\AppData\Local\Microsoft\Windows\Temporary Internet Files\Content.IE5\HBOG70SQ\MC900441366[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739052" y="1129390"/>
              <a:ext cx="1368152" cy="1368152"/>
            </a:xfrm>
            <a:prstGeom prst="rect">
              <a:avLst/>
            </a:prstGeom>
            <a:noFill/>
            <a:extLst>
              <a:ext uri="{909E8E84-426E-40DD-AFC4-6F175D3DCCD1}">
                <a14:hiddenFill xmlns:a14="http://schemas.microsoft.com/office/drawing/2010/main" xmlns="">
                  <a:solidFill>
                    <a:srgbClr val="FFFFFF"/>
                  </a:solidFill>
                </a14:hiddenFill>
              </a:ext>
            </a:extLst>
          </p:spPr>
        </p:pic>
        <p:sp>
          <p:nvSpPr>
            <p:cNvPr id="15" name="TextovéPole 14"/>
            <p:cNvSpPr txBox="1"/>
            <p:nvPr/>
          </p:nvSpPr>
          <p:spPr>
            <a:xfrm>
              <a:off x="4071108" y="1352037"/>
              <a:ext cx="704039" cy="707886"/>
            </a:xfrm>
            <a:prstGeom prst="rect">
              <a:avLst/>
            </a:prstGeom>
            <a:noFill/>
          </p:spPr>
          <p:txBody>
            <a:bodyPr wrap="none" rtlCol="0">
              <a:spAutoFit/>
            </a:bodyPr>
            <a:lstStyle/>
            <a:p>
              <a:r>
                <a:rPr lang="cs-CZ" sz="4000" b="1" dirty="0" smtClean="0"/>
                <a:t>16</a:t>
              </a:r>
              <a:endParaRPr lang="cs-CZ" sz="4000" b="1" dirty="0"/>
            </a:p>
          </p:txBody>
        </p:sp>
      </p:grpSp>
      <p:sp>
        <p:nvSpPr>
          <p:cNvPr id="16" name="TextovéPole 15"/>
          <p:cNvSpPr txBox="1"/>
          <p:nvPr/>
        </p:nvSpPr>
        <p:spPr>
          <a:xfrm>
            <a:off x="5554463" y="5514209"/>
            <a:ext cx="755335" cy="769441"/>
          </a:xfrm>
          <a:prstGeom prst="rect">
            <a:avLst/>
          </a:prstGeom>
          <a:noFill/>
        </p:spPr>
        <p:txBody>
          <a:bodyPr wrap="none" rtlCol="0">
            <a:spAutoFit/>
          </a:bodyPr>
          <a:lstStyle/>
          <a:p>
            <a:r>
              <a:rPr lang="cs-CZ" sz="4400" b="1" dirty="0" smtClean="0">
                <a:solidFill>
                  <a:srgbClr val="7030A0"/>
                </a:solidFill>
              </a:rPr>
              <a:t>18</a:t>
            </a:r>
            <a:endParaRPr lang="cs-CZ" sz="4400" b="1" dirty="0">
              <a:solidFill>
                <a:srgbClr val="7030A0"/>
              </a:solidFill>
            </a:endParaRPr>
          </a:p>
        </p:txBody>
      </p:sp>
      <p:sp>
        <p:nvSpPr>
          <p:cNvPr id="17" name="TextovéPole 16"/>
          <p:cNvSpPr txBox="1"/>
          <p:nvPr/>
        </p:nvSpPr>
        <p:spPr>
          <a:xfrm>
            <a:off x="2650082" y="5514209"/>
            <a:ext cx="755335" cy="769441"/>
          </a:xfrm>
          <a:prstGeom prst="rect">
            <a:avLst/>
          </a:prstGeom>
          <a:noFill/>
        </p:spPr>
        <p:txBody>
          <a:bodyPr wrap="none" rtlCol="0">
            <a:spAutoFit/>
          </a:bodyPr>
          <a:lstStyle/>
          <a:p>
            <a:r>
              <a:rPr lang="cs-CZ" sz="4400" b="1" dirty="0" smtClean="0">
                <a:solidFill>
                  <a:srgbClr val="7030A0"/>
                </a:solidFill>
              </a:rPr>
              <a:t>16</a:t>
            </a:r>
            <a:endParaRPr lang="cs-CZ" sz="4400" b="1" dirty="0">
              <a:solidFill>
                <a:srgbClr val="7030A0"/>
              </a:solidFill>
            </a:endParaRPr>
          </a:p>
        </p:txBody>
      </p:sp>
      <p:sp>
        <p:nvSpPr>
          <p:cNvPr id="18" name="TextovéPole 17"/>
          <p:cNvSpPr txBox="1"/>
          <p:nvPr/>
        </p:nvSpPr>
        <p:spPr>
          <a:xfrm>
            <a:off x="4045459" y="5489295"/>
            <a:ext cx="755335" cy="769441"/>
          </a:xfrm>
          <a:prstGeom prst="rect">
            <a:avLst/>
          </a:prstGeom>
          <a:noFill/>
        </p:spPr>
        <p:txBody>
          <a:bodyPr wrap="none" rtlCol="0">
            <a:spAutoFit/>
          </a:bodyPr>
          <a:lstStyle/>
          <a:p>
            <a:r>
              <a:rPr lang="cs-CZ" sz="4400" b="1" dirty="0" smtClean="0">
                <a:solidFill>
                  <a:srgbClr val="7030A0"/>
                </a:solidFill>
              </a:rPr>
              <a:t>19</a:t>
            </a:r>
            <a:endParaRPr lang="cs-CZ" sz="4400" b="1" dirty="0">
              <a:solidFill>
                <a:srgbClr val="7030A0"/>
              </a:solidFill>
            </a:endParaRPr>
          </a:p>
        </p:txBody>
      </p:sp>
      <p:sp>
        <p:nvSpPr>
          <p:cNvPr id="19" name="TextovéPole 18"/>
          <p:cNvSpPr txBox="1"/>
          <p:nvPr/>
        </p:nvSpPr>
        <p:spPr>
          <a:xfrm>
            <a:off x="971600" y="5514209"/>
            <a:ext cx="755335" cy="769441"/>
          </a:xfrm>
          <a:prstGeom prst="rect">
            <a:avLst/>
          </a:prstGeom>
          <a:noFill/>
        </p:spPr>
        <p:txBody>
          <a:bodyPr wrap="none" rtlCol="0">
            <a:spAutoFit/>
          </a:bodyPr>
          <a:lstStyle/>
          <a:p>
            <a:r>
              <a:rPr lang="cs-CZ" sz="4400" b="1" dirty="0" smtClean="0">
                <a:solidFill>
                  <a:srgbClr val="7030A0"/>
                </a:solidFill>
              </a:rPr>
              <a:t>17</a:t>
            </a:r>
            <a:endParaRPr lang="cs-CZ" sz="4400" b="1" dirty="0">
              <a:solidFill>
                <a:srgbClr val="7030A0"/>
              </a:solidFill>
            </a:endParaRPr>
          </a:p>
        </p:txBody>
      </p:sp>
      <p:sp>
        <p:nvSpPr>
          <p:cNvPr id="20" name="TextovéPole 19"/>
          <p:cNvSpPr txBox="1"/>
          <p:nvPr/>
        </p:nvSpPr>
        <p:spPr>
          <a:xfrm>
            <a:off x="7020272" y="5489295"/>
            <a:ext cx="755335" cy="769441"/>
          </a:xfrm>
          <a:prstGeom prst="rect">
            <a:avLst/>
          </a:prstGeom>
          <a:noFill/>
        </p:spPr>
        <p:txBody>
          <a:bodyPr wrap="none" rtlCol="0">
            <a:spAutoFit/>
          </a:bodyPr>
          <a:lstStyle/>
          <a:p>
            <a:r>
              <a:rPr lang="cs-CZ" sz="4400" b="1" dirty="0" smtClean="0">
                <a:solidFill>
                  <a:srgbClr val="7030A0"/>
                </a:solidFill>
              </a:rPr>
              <a:t>20</a:t>
            </a:r>
            <a:endParaRPr lang="cs-CZ" sz="4400" b="1" dirty="0">
              <a:solidFill>
                <a:srgbClr val="7030A0"/>
              </a:solidFill>
            </a:endParaRPr>
          </a:p>
        </p:txBody>
      </p:sp>
    </p:spTree>
    <p:extLst>
      <p:ext uri="{BB962C8B-B14F-4D97-AF65-F5344CB8AC3E}">
        <p14:creationId xmlns:p14="http://schemas.microsoft.com/office/powerpoint/2010/main" xmlns="" val="283980355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7"/>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3.61111E-6 1.7511E-6 L -0.20903 -0.40181 " pathEditMode="relative" rAng="0" ptsTypes="AA">
                                      <p:cBhvr>
                                        <p:cTn id="6" dur="2000" fill="hold"/>
                                        <p:tgtEl>
                                          <p:spTgt spid="17"/>
                                        </p:tgtEl>
                                        <p:attrNameLst>
                                          <p:attrName>ppt_x</p:attrName>
                                          <p:attrName>ppt_y</p:attrName>
                                        </p:attrNameLst>
                                      </p:cBhvr>
                                      <p:rCtr x="-10451" y="-20102"/>
                                    </p:animMotion>
                                  </p:childTnLst>
                                </p:cTn>
                              </p:par>
                            </p:childTnLst>
                          </p:cTn>
                        </p:par>
                      </p:childTnLst>
                    </p:cTn>
                  </p:par>
                </p:childTnLst>
              </p:cTn>
              <p:nextCondLst>
                <p:cond evt="onClick" delay="0">
                  <p:tgtEl>
                    <p:spTgt spid="17"/>
                  </p:tgtEl>
                </p:cond>
              </p:nextCondLst>
            </p:seq>
            <p:seq concurrent="1" nextAc="seek">
              <p:cTn id="7" restart="whenNotActive" fill="hold" evtFilter="cancelBubble" nodeType="interactiveSeq">
                <p:stCondLst>
                  <p:cond evt="onClick" delay="0">
                    <p:tgtEl>
                      <p:spTgt spid="18"/>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0.00052 0.00069 L -0.17274 -0.41916 " pathEditMode="relative" rAng="0" ptsTypes="AA">
                                      <p:cBhvr>
                                        <p:cTn id="11" dur="2000" fill="hold"/>
                                        <p:tgtEl>
                                          <p:spTgt spid="18"/>
                                        </p:tgtEl>
                                        <p:attrNameLst>
                                          <p:attrName>ppt_x</p:attrName>
                                          <p:attrName>ppt_y</p:attrName>
                                        </p:attrNameLst>
                                      </p:cBhvr>
                                      <p:rCtr x="-8663" y="-21004"/>
                                    </p:animMotion>
                                  </p:childTnLst>
                                </p:cTn>
                              </p:par>
                            </p:childTnLst>
                          </p:cTn>
                        </p:par>
                      </p:childTnLst>
                    </p:cTn>
                  </p:par>
                </p:childTnLst>
              </p:cTn>
              <p:nextCondLst>
                <p:cond evt="onClick" delay="0">
                  <p:tgtEl>
                    <p:spTgt spid="18"/>
                  </p:tgtEl>
                </p:cond>
              </p:nextCondLst>
            </p:seq>
            <p:seq concurrent="1" nextAc="seek">
              <p:cTn id="12" restart="whenNotActive" fill="hold" evtFilter="cancelBubble" nodeType="interactiveSeq">
                <p:stCondLst>
                  <p:cond evt="onClick" delay="0">
                    <p:tgtEl>
                      <p:spTgt spid="19"/>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3.61111E-6 -3.19223E-7 L 0.34653 -0.40921 " pathEditMode="relative" rAng="0" ptsTypes="AA">
                                      <p:cBhvr>
                                        <p:cTn id="16" dur="2000" fill="hold"/>
                                        <p:tgtEl>
                                          <p:spTgt spid="19"/>
                                        </p:tgtEl>
                                        <p:attrNameLst>
                                          <p:attrName>ppt_x</p:attrName>
                                          <p:attrName>ppt_y</p:attrName>
                                        </p:attrNameLst>
                                      </p:cBhvr>
                                      <p:rCtr x="17326" y="-20472"/>
                                    </p:animMotion>
                                  </p:childTnLst>
                                </p:cTn>
                              </p:par>
                            </p:childTnLst>
                          </p:cTn>
                        </p:par>
                      </p:childTnLst>
                    </p:cTn>
                  </p:par>
                </p:childTnLst>
              </p:cTn>
              <p:nextCondLst>
                <p:cond evt="onClick" delay="0">
                  <p:tgtEl>
                    <p:spTgt spid="19"/>
                  </p:tgtEl>
                </p:cond>
              </p:nextCondLst>
            </p:seq>
            <p:seq concurrent="1" nextAc="seek">
              <p:cTn id="17" restart="whenNotActive" fill="hold" evtFilter="cancelBubble" nodeType="interactiveSeq">
                <p:stCondLst>
                  <p:cond evt="onClick" delay="0">
                    <p:tgtEl>
                      <p:spTgt spid="20"/>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5.55556E-7 -8.81332E-7 L -0.14948 -0.3988 " pathEditMode="relative" rAng="0" ptsTypes="AA">
                                      <p:cBhvr>
                                        <p:cTn id="21" dur="2000" fill="hold"/>
                                        <p:tgtEl>
                                          <p:spTgt spid="20"/>
                                        </p:tgtEl>
                                        <p:attrNameLst>
                                          <p:attrName>ppt_x</p:attrName>
                                          <p:attrName>ppt_y</p:attrName>
                                        </p:attrNameLst>
                                      </p:cBhvr>
                                      <p:rCtr x="-7483" y="-19940"/>
                                    </p:animMotion>
                                  </p:childTnLst>
                                </p:cTn>
                              </p:par>
                            </p:childTnLst>
                          </p:cTn>
                        </p:par>
                      </p:childTnLst>
                    </p:cTn>
                  </p:par>
                </p:childTnLst>
              </p:cTn>
              <p:nextCondLst>
                <p:cond evt="onClick" delay="0">
                  <p:tgtEl>
                    <p:spTgt spid="20"/>
                  </p:tgtEl>
                </p:cond>
              </p:nextCondLst>
            </p:seq>
            <p:seq concurrent="1" nextAc="seek">
              <p:cTn id="22" restart="whenNotActive" fill="hold" evtFilter="cancelBubble" nodeType="interactiveSeq">
                <p:stCondLst>
                  <p:cond evt="onClick" delay="0">
                    <p:tgtEl>
                      <p:spTgt spid="16"/>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4.72222E-6 1.7511E-6 L 0.18976 -0.40181 " pathEditMode="relative" rAng="0" ptsTypes="AA">
                                      <p:cBhvr>
                                        <p:cTn id="26" dur="2000" fill="hold"/>
                                        <p:tgtEl>
                                          <p:spTgt spid="16"/>
                                        </p:tgtEl>
                                        <p:attrNameLst>
                                          <p:attrName>ppt_x</p:attrName>
                                          <p:attrName>ppt_y</p:attrName>
                                        </p:attrNameLst>
                                      </p:cBhvr>
                                      <p:rCtr x="9479" y="-20102"/>
                                    </p:animMotion>
                                  </p:childTnLst>
                                </p:cTn>
                              </p:par>
                            </p:childTnLst>
                          </p:cTn>
                        </p:par>
                      </p:childTnLst>
                    </p:cTn>
                  </p:par>
                </p:childTnLst>
              </p:cTn>
              <p:nextCondLst>
                <p:cond evt="onClick" delay="0">
                  <p:tgtEl>
                    <p:spTgt spid="16"/>
                  </p:tgtEl>
                </p:cond>
              </p:nextCondLst>
            </p:seq>
          </p:childTnLst>
        </p:cTn>
      </p:par>
    </p:tnLst>
    <p:bldLst>
      <p:bldP spid="16" grpId="0"/>
      <p:bldP spid="17" grpId="0"/>
      <p:bldP spid="18" grpId="0"/>
      <p:bldP spid="19" grpId="0"/>
      <p:bldP spid="2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4104" name="Tlačítko akce: Vlastní 4103">
            <a:hlinkClick r:id="" action="ppaction://noaction" highlightClick="1"/>
          </p:cNvPr>
          <p:cNvSpPr/>
          <p:nvPr/>
        </p:nvSpPr>
        <p:spPr>
          <a:xfrm>
            <a:off x="0" y="0"/>
            <a:ext cx="9144000" cy="70294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TextovéPole 4"/>
          <p:cNvSpPr txBox="1"/>
          <p:nvPr/>
        </p:nvSpPr>
        <p:spPr>
          <a:xfrm>
            <a:off x="395536" y="404664"/>
            <a:ext cx="4621393" cy="369332"/>
          </a:xfrm>
          <a:prstGeom prst="rect">
            <a:avLst/>
          </a:prstGeom>
          <a:noFill/>
        </p:spPr>
        <p:txBody>
          <a:bodyPr wrap="none" rtlCol="0">
            <a:spAutoFit/>
          </a:bodyPr>
          <a:lstStyle/>
          <a:p>
            <a:r>
              <a:rPr lang="cs-CZ" b="1" dirty="0" smtClean="0"/>
              <a:t>Jdou čísla správně za sebou? Nesprávné škrtni.</a:t>
            </a:r>
            <a:endParaRPr lang="cs-CZ" b="1" dirty="0"/>
          </a:p>
        </p:txBody>
      </p:sp>
      <p:grpSp>
        <p:nvGrpSpPr>
          <p:cNvPr id="4103" name="Skupina 4102"/>
          <p:cNvGrpSpPr/>
          <p:nvPr/>
        </p:nvGrpSpPr>
        <p:grpSpPr>
          <a:xfrm>
            <a:off x="255212" y="633016"/>
            <a:ext cx="2163688" cy="2163688"/>
            <a:chOff x="255212" y="633016"/>
            <a:chExt cx="2163688" cy="2163688"/>
          </a:xfrm>
        </p:grpSpPr>
        <p:pic>
          <p:nvPicPr>
            <p:cNvPr id="15"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5212" y="633016"/>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ovéPole 5"/>
            <p:cNvSpPr txBox="1"/>
            <p:nvPr/>
          </p:nvSpPr>
          <p:spPr>
            <a:xfrm>
              <a:off x="539551" y="1564613"/>
              <a:ext cx="704039" cy="707886"/>
            </a:xfrm>
            <a:prstGeom prst="rect">
              <a:avLst/>
            </a:prstGeom>
            <a:noFill/>
          </p:spPr>
          <p:txBody>
            <a:bodyPr wrap="none" rtlCol="0">
              <a:spAutoFit/>
            </a:bodyPr>
            <a:lstStyle/>
            <a:p>
              <a:r>
                <a:rPr lang="cs-CZ" sz="4000" b="1" dirty="0" smtClean="0"/>
                <a:t>16</a:t>
              </a:r>
              <a:endParaRPr lang="cs-CZ" sz="4000" b="1" dirty="0"/>
            </a:p>
          </p:txBody>
        </p:sp>
        <p:sp>
          <p:nvSpPr>
            <p:cNvPr id="8" name="TextovéPole 7"/>
            <p:cNvSpPr txBox="1"/>
            <p:nvPr/>
          </p:nvSpPr>
          <p:spPr>
            <a:xfrm>
              <a:off x="1547664" y="1229541"/>
              <a:ext cx="704039" cy="707886"/>
            </a:xfrm>
            <a:prstGeom prst="rect">
              <a:avLst/>
            </a:prstGeom>
            <a:noFill/>
          </p:spPr>
          <p:txBody>
            <a:bodyPr wrap="none" rtlCol="0">
              <a:spAutoFit/>
            </a:bodyPr>
            <a:lstStyle/>
            <a:p>
              <a:r>
                <a:rPr lang="cs-CZ" sz="4000" b="1" dirty="0" smtClean="0"/>
                <a:t>17</a:t>
              </a:r>
              <a:endParaRPr lang="cs-CZ" sz="4000" b="1" dirty="0"/>
            </a:p>
          </p:txBody>
        </p:sp>
      </p:grpSp>
      <p:grpSp>
        <p:nvGrpSpPr>
          <p:cNvPr id="4100" name="Skupina 4099"/>
          <p:cNvGrpSpPr/>
          <p:nvPr/>
        </p:nvGrpSpPr>
        <p:grpSpPr>
          <a:xfrm>
            <a:off x="3082269" y="685527"/>
            <a:ext cx="2163688" cy="2163688"/>
            <a:chOff x="3250588" y="836712"/>
            <a:chExt cx="2163688" cy="2163688"/>
          </a:xfrm>
        </p:grpSpPr>
        <p:pic>
          <p:nvPicPr>
            <p:cNvPr id="11"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50588" y="836712"/>
              <a:ext cx="2163688" cy="2163688"/>
            </a:xfrm>
            <a:prstGeom prst="rect">
              <a:avLst/>
            </a:prstGeom>
            <a:noFill/>
            <a:extLst>
              <a:ext uri="{909E8E84-426E-40DD-AFC4-6F175D3DCCD1}">
                <a14:hiddenFill xmlns:a14="http://schemas.microsoft.com/office/drawing/2010/main" xmlns="">
                  <a:solidFill>
                    <a:srgbClr val="FFFFFF"/>
                  </a:solidFill>
                </a14:hiddenFill>
              </a:ext>
            </a:extLst>
          </p:spPr>
        </p:pic>
        <p:grpSp>
          <p:nvGrpSpPr>
            <p:cNvPr id="3" name="Skupina 2"/>
            <p:cNvGrpSpPr/>
            <p:nvPr/>
          </p:nvGrpSpPr>
          <p:grpSpPr>
            <a:xfrm>
              <a:off x="3637951" y="1360917"/>
              <a:ext cx="1608006" cy="850692"/>
              <a:chOff x="3637951" y="1360917"/>
              <a:chExt cx="1608006" cy="850692"/>
            </a:xfrm>
          </p:grpSpPr>
          <p:sp>
            <p:nvSpPr>
              <p:cNvPr id="17" name="TextovéPole 16"/>
              <p:cNvSpPr txBox="1"/>
              <p:nvPr/>
            </p:nvSpPr>
            <p:spPr>
              <a:xfrm>
                <a:off x="3637951" y="1503723"/>
                <a:ext cx="704039" cy="707886"/>
              </a:xfrm>
              <a:prstGeom prst="rect">
                <a:avLst/>
              </a:prstGeom>
              <a:noFill/>
            </p:spPr>
            <p:txBody>
              <a:bodyPr wrap="none" rtlCol="0">
                <a:spAutoFit/>
              </a:bodyPr>
              <a:lstStyle/>
              <a:p>
                <a:r>
                  <a:rPr lang="cs-CZ" sz="4000" b="1" dirty="0" smtClean="0"/>
                  <a:t>18</a:t>
                </a:r>
                <a:endParaRPr lang="cs-CZ" sz="4000" b="1" dirty="0"/>
              </a:p>
            </p:txBody>
          </p:sp>
          <p:sp>
            <p:nvSpPr>
              <p:cNvPr id="18" name="TextovéPole 17"/>
              <p:cNvSpPr txBox="1"/>
              <p:nvPr/>
            </p:nvSpPr>
            <p:spPr>
              <a:xfrm>
                <a:off x="4541918" y="1360917"/>
                <a:ext cx="704039" cy="707886"/>
              </a:xfrm>
              <a:prstGeom prst="rect">
                <a:avLst/>
              </a:prstGeom>
              <a:noFill/>
            </p:spPr>
            <p:txBody>
              <a:bodyPr wrap="none" rtlCol="0">
                <a:spAutoFit/>
              </a:bodyPr>
              <a:lstStyle/>
              <a:p>
                <a:r>
                  <a:rPr lang="cs-CZ" sz="4000" b="1" dirty="0" smtClean="0"/>
                  <a:t>20</a:t>
                </a:r>
                <a:endParaRPr lang="cs-CZ" sz="4000" b="1" dirty="0"/>
              </a:p>
            </p:txBody>
          </p:sp>
        </p:grpSp>
      </p:grpSp>
      <p:grpSp>
        <p:nvGrpSpPr>
          <p:cNvPr id="2" name="Skupina 1"/>
          <p:cNvGrpSpPr/>
          <p:nvPr/>
        </p:nvGrpSpPr>
        <p:grpSpPr>
          <a:xfrm>
            <a:off x="6273556" y="147697"/>
            <a:ext cx="2163688" cy="2163688"/>
            <a:chOff x="5803180" y="909642"/>
            <a:chExt cx="2163688" cy="2163688"/>
          </a:xfrm>
        </p:grpSpPr>
        <p:pic>
          <p:nvPicPr>
            <p:cNvPr id="13"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803180" y="909642"/>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19" name="TextovéPole 18"/>
            <p:cNvSpPr txBox="1"/>
            <p:nvPr/>
          </p:nvSpPr>
          <p:spPr>
            <a:xfrm>
              <a:off x="6299341" y="1675547"/>
              <a:ext cx="704039" cy="707886"/>
            </a:xfrm>
            <a:prstGeom prst="rect">
              <a:avLst/>
            </a:prstGeom>
            <a:noFill/>
          </p:spPr>
          <p:txBody>
            <a:bodyPr wrap="none" rtlCol="0">
              <a:spAutoFit/>
            </a:bodyPr>
            <a:lstStyle/>
            <a:p>
              <a:r>
                <a:rPr lang="cs-CZ" sz="4000" b="1" dirty="0" smtClean="0"/>
                <a:t>15</a:t>
              </a:r>
              <a:endParaRPr lang="cs-CZ" sz="4000" b="1" dirty="0"/>
            </a:p>
          </p:txBody>
        </p:sp>
        <p:sp>
          <p:nvSpPr>
            <p:cNvPr id="20" name="TextovéPole 19"/>
            <p:cNvSpPr txBox="1"/>
            <p:nvPr/>
          </p:nvSpPr>
          <p:spPr>
            <a:xfrm>
              <a:off x="7237044" y="1447472"/>
              <a:ext cx="704039" cy="707886"/>
            </a:xfrm>
            <a:prstGeom prst="rect">
              <a:avLst/>
            </a:prstGeom>
            <a:noFill/>
          </p:spPr>
          <p:txBody>
            <a:bodyPr wrap="none" rtlCol="0">
              <a:spAutoFit/>
            </a:bodyPr>
            <a:lstStyle/>
            <a:p>
              <a:r>
                <a:rPr lang="cs-CZ" sz="4000" b="1" dirty="0" smtClean="0"/>
                <a:t>16</a:t>
              </a:r>
              <a:endParaRPr lang="cs-CZ" sz="4000" b="1" dirty="0"/>
            </a:p>
          </p:txBody>
        </p:sp>
      </p:grpSp>
      <p:grpSp>
        <p:nvGrpSpPr>
          <p:cNvPr id="4" name="Skupina 3"/>
          <p:cNvGrpSpPr/>
          <p:nvPr/>
        </p:nvGrpSpPr>
        <p:grpSpPr>
          <a:xfrm>
            <a:off x="3469632" y="2379216"/>
            <a:ext cx="2163688" cy="2163688"/>
            <a:chOff x="6155200" y="2492896"/>
            <a:chExt cx="2163688" cy="2163688"/>
          </a:xfrm>
        </p:grpSpPr>
        <p:pic>
          <p:nvPicPr>
            <p:cNvPr id="14"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6155200" y="2492896"/>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3" name="TextovéPole 22"/>
            <p:cNvSpPr txBox="1"/>
            <p:nvPr/>
          </p:nvSpPr>
          <p:spPr>
            <a:xfrm>
              <a:off x="6533005" y="3338142"/>
              <a:ext cx="704039" cy="707886"/>
            </a:xfrm>
            <a:prstGeom prst="rect">
              <a:avLst/>
            </a:prstGeom>
            <a:noFill/>
          </p:spPr>
          <p:txBody>
            <a:bodyPr wrap="none" rtlCol="0">
              <a:spAutoFit/>
            </a:bodyPr>
            <a:lstStyle/>
            <a:p>
              <a:r>
                <a:rPr lang="cs-CZ" sz="4000" b="1" dirty="0" smtClean="0"/>
                <a:t>17</a:t>
              </a:r>
              <a:endParaRPr lang="cs-CZ" sz="4000" b="1" dirty="0"/>
            </a:p>
          </p:txBody>
        </p:sp>
        <p:sp>
          <p:nvSpPr>
            <p:cNvPr id="24" name="TextovéPole 23"/>
            <p:cNvSpPr txBox="1"/>
            <p:nvPr/>
          </p:nvSpPr>
          <p:spPr>
            <a:xfrm>
              <a:off x="7512838" y="3028656"/>
              <a:ext cx="704039" cy="707886"/>
            </a:xfrm>
            <a:prstGeom prst="rect">
              <a:avLst/>
            </a:prstGeom>
            <a:noFill/>
          </p:spPr>
          <p:txBody>
            <a:bodyPr wrap="none" rtlCol="0">
              <a:spAutoFit/>
            </a:bodyPr>
            <a:lstStyle/>
            <a:p>
              <a:r>
                <a:rPr lang="cs-CZ" sz="4000" b="1" dirty="0" smtClean="0"/>
                <a:t>19</a:t>
              </a:r>
              <a:endParaRPr lang="cs-CZ" sz="4000" b="1" dirty="0"/>
            </a:p>
          </p:txBody>
        </p:sp>
      </p:grpSp>
      <p:grpSp>
        <p:nvGrpSpPr>
          <p:cNvPr id="4101" name="Skupina 4100"/>
          <p:cNvGrpSpPr/>
          <p:nvPr/>
        </p:nvGrpSpPr>
        <p:grpSpPr>
          <a:xfrm>
            <a:off x="118554" y="4986134"/>
            <a:ext cx="2163688" cy="2163688"/>
            <a:chOff x="243627" y="4510844"/>
            <a:chExt cx="2163688" cy="2163688"/>
          </a:xfrm>
        </p:grpSpPr>
        <p:pic>
          <p:nvPicPr>
            <p:cNvPr id="10"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43627" y="4510844"/>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5" name="TextovéPole 24"/>
            <p:cNvSpPr txBox="1"/>
            <p:nvPr/>
          </p:nvSpPr>
          <p:spPr>
            <a:xfrm>
              <a:off x="621432" y="5379313"/>
              <a:ext cx="704039" cy="707886"/>
            </a:xfrm>
            <a:prstGeom prst="rect">
              <a:avLst/>
            </a:prstGeom>
            <a:noFill/>
          </p:spPr>
          <p:txBody>
            <a:bodyPr wrap="none" rtlCol="0">
              <a:spAutoFit/>
            </a:bodyPr>
            <a:lstStyle/>
            <a:p>
              <a:r>
                <a:rPr lang="cs-CZ" sz="4000" b="1" dirty="0" smtClean="0"/>
                <a:t>17</a:t>
              </a:r>
              <a:endParaRPr lang="cs-CZ" sz="4000" b="1" dirty="0"/>
            </a:p>
          </p:txBody>
        </p:sp>
        <p:sp>
          <p:nvSpPr>
            <p:cNvPr id="26" name="TextovéPole 25"/>
            <p:cNvSpPr txBox="1"/>
            <p:nvPr/>
          </p:nvSpPr>
          <p:spPr>
            <a:xfrm>
              <a:off x="1575333" y="5238745"/>
              <a:ext cx="704039" cy="707886"/>
            </a:xfrm>
            <a:prstGeom prst="rect">
              <a:avLst/>
            </a:prstGeom>
            <a:noFill/>
          </p:spPr>
          <p:txBody>
            <a:bodyPr wrap="none" rtlCol="0">
              <a:spAutoFit/>
            </a:bodyPr>
            <a:lstStyle/>
            <a:p>
              <a:r>
                <a:rPr lang="cs-CZ" sz="4000" b="1" dirty="0" smtClean="0"/>
                <a:t>19</a:t>
              </a:r>
              <a:endParaRPr lang="cs-CZ" sz="4000" b="1" dirty="0"/>
            </a:p>
          </p:txBody>
        </p:sp>
      </p:grpSp>
      <p:grpSp>
        <p:nvGrpSpPr>
          <p:cNvPr id="30" name="Skupina 29"/>
          <p:cNvGrpSpPr/>
          <p:nvPr/>
        </p:nvGrpSpPr>
        <p:grpSpPr>
          <a:xfrm>
            <a:off x="6625576" y="1966783"/>
            <a:ext cx="2163688" cy="2163688"/>
            <a:chOff x="2987824" y="4542904"/>
            <a:chExt cx="2163688" cy="2163688"/>
          </a:xfrm>
        </p:grpSpPr>
        <p:pic>
          <p:nvPicPr>
            <p:cNvPr id="9"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987824" y="4542904"/>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7" name="TextovéPole 26"/>
            <p:cNvSpPr txBox="1"/>
            <p:nvPr/>
          </p:nvSpPr>
          <p:spPr>
            <a:xfrm>
              <a:off x="3253163" y="5445224"/>
              <a:ext cx="704039" cy="707886"/>
            </a:xfrm>
            <a:prstGeom prst="rect">
              <a:avLst/>
            </a:prstGeom>
            <a:noFill/>
          </p:spPr>
          <p:txBody>
            <a:bodyPr wrap="none" rtlCol="0">
              <a:spAutoFit/>
            </a:bodyPr>
            <a:lstStyle/>
            <a:p>
              <a:r>
                <a:rPr lang="cs-CZ" sz="4000" b="1" dirty="0" smtClean="0"/>
                <a:t>19</a:t>
              </a:r>
              <a:endParaRPr lang="cs-CZ" sz="4000" b="1" dirty="0"/>
            </a:p>
          </p:txBody>
        </p:sp>
        <p:sp>
          <p:nvSpPr>
            <p:cNvPr id="28" name="TextovéPole 27"/>
            <p:cNvSpPr txBox="1"/>
            <p:nvPr/>
          </p:nvSpPr>
          <p:spPr>
            <a:xfrm>
              <a:off x="4242538" y="5165658"/>
              <a:ext cx="704039" cy="707886"/>
            </a:xfrm>
            <a:prstGeom prst="rect">
              <a:avLst/>
            </a:prstGeom>
            <a:noFill/>
          </p:spPr>
          <p:txBody>
            <a:bodyPr wrap="none" rtlCol="0">
              <a:spAutoFit/>
            </a:bodyPr>
            <a:lstStyle/>
            <a:p>
              <a:r>
                <a:rPr lang="cs-CZ" sz="4000" b="1" dirty="0" smtClean="0"/>
                <a:t>20</a:t>
              </a:r>
              <a:endParaRPr lang="cs-CZ" sz="4000" b="1" dirty="0"/>
            </a:p>
          </p:txBody>
        </p:sp>
      </p:grpSp>
      <p:grpSp>
        <p:nvGrpSpPr>
          <p:cNvPr id="7" name="Skupina 6"/>
          <p:cNvGrpSpPr/>
          <p:nvPr/>
        </p:nvGrpSpPr>
        <p:grpSpPr>
          <a:xfrm>
            <a:off x="6447743" y="4367725"/>
            <a:ext cx="2163688" cy="2163688"/>
            <a:chOff x="5724128" y="4542904"/>
            <a:chExt cx="2163688" cy="2163688"/>
          </a:xfrm>
        </p:grpSpPr>
        <p:pic>
          <p:nvPicPr>
            <p:cNvPr id="4099"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724128" y="4542904"/>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9" name="TextovéPole 28"/>
            <p:cNvSpPr txBox="1"/>
            <p:nvPr/>
          </p:nvSpPr>
          <p:spPr>
            <a:xfrm>
              <a:off x="7153922" y="5265140"/>
              <a:ext cx="704039" cy="707886"/>
            </a:xfrm>
            <a:prstGeom prst="rect">
              <a:avLst/>
            </a:prstGeom>
            <a:noFill/>
          </p:spPr>
          <p:txBody>
            <a:bodyPr wrap="none" rtlCol="0">
              <a:spAutoFit/>
            </a:bodyPr>
            <a:lstStyle/>
            <a:p>
              <a:r>
                <a:rPr lang="cs-CZ" sz="4000" b="1" dirty="0" smtClean="0"/>
                <a:t>18</a:t>
              </a:r>
              <a:endParaRPr lang="cs-CZ" sz="4000" b="1" dirty="0"/>
            </a:p>
          </p:txBody>
        </p:sp>
        <p:sp>
          <p:nvSpPr>
            <p:cNvPr id="31" name="TextovéPole 30"/>
            <p:cNvSpPr txBox="1"/>
            <p:nvPr/>
          </p:nvSpPr>
          <p:spPr>
            <a:xfrm>
              <a:off x="5947321" y="5445224"/>
              <a:ext cx="704039" cy="707886"/>
            </a:xfrm>
            <a:prstGeom prst="rect">
              <a:avLst/>
            </a:prstGeom>
            <a:noFill/>
          </p:spPr>
          <p:txBody>
            <a:bodyPr wrap="none" rtlCol="0">
              <a:spAutoFit/>
            </a:bodyPr>
            <a:lstStyle/>
            <a:p>
              <a:r>
                <a:rPr lang="cs-CZ" sz="4000" b="1" dirty="0" smtClean="0"/>
                <a:t>15</a:t>
              </a:r>
              <a:endParaRPr lang="cs-CZ" sz="4000" b="1" dirty="0"/>
            </a:p>
          </p:txBody>
        </p:sp>
      </p:grpSp>
      <p:grpSp>
        <p:nvGrpSpPr>
          <p:cNvPr id="4098" name="Skupina 4097"/>
          <p:cNvGrpSpPr/>
          <p:nvPr/>
        </p:nvGrpSpPr>
        <p:grpSpPr>
          <a:xfrm>
            <a:off x="3483982" y="4632191"/>
            <a:ext cx="2163688" cy="2163688"/>
            <a:chOff x="3203848" y="4230587"/>
            <a:chExt cx="2163688" cy="2163688"/>
          </a:xfrm>
        </p:grpSpPr>
        <p:pic>
          <p:nvPicPr>
            <p:cNvPr id="16"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203848" y="4230587"/>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2" name="TextovéPole 21"/>
            <p:cNvSpPr txBox="1"/>
            <p:nvPr/>
          </p:nvSpPr>
          <p:spPr>
            <a:xfrm>
              <a:off x="3573399" y="5025370"/>
              <a:ext cx="704039" cy="707886"/>
            </a:xfrm>
            <a:prstGeom prst="rect">
              <a:avLst/>
            </a:prstGeom>
            <a:noFill/>
          </p:spPr>
          <p:txBody>
            <a:bodyPr wrap="none" rtlCol="0">
              <a:spAutoFit/>
            </a:bodyPr>
            <a:lstStyle/>
            <a:p>
              <a:r>
                <a:rPr lang="cs-CZ" sz="4000" b="1" dirty="0" smtClean="0"/>
                <a:t>18</a:t>
              </a:r>
              <a:endParaRPr lang="cs-CZ" sz="4000" b="1" dirty="0"/>
            </a:p>
          </p:txBody>
        </p:sp>
        <p:sp>
          <p:nvSpPr>
            <p:cNvPr id="4096" name="TextovéPole 4095"/>
            <p:cNvSpPr txBox="1"/>
            <p:nvPr/>
          </p:nvSpPr>
          <p:spPr>
            <a:xfrm>
              <a:off x="4541917" y="4811715"/>
              <a:ext cx="704039" cy="707886"/>
            </a:xfrm>
            <a:prstGeom prst="rect">
              <a:avLst/>
            </a:prstGeom>
            <a:noFill/>
          </p:spPr>
          <p:txBody>
            <a:bodyPr wrap="none" rtlCol="0">
              <a:spAutoFit/>
            </a:bodyPr>
            <a:lstStyle/>
            <a:p>
              <a:r>
                <a:rPr lang="cs-CZ" sz="4000" b="1" dirty="0" smtClean="0"/>
                <a:t>19</a:t>
              </a:r>
              <a:endParaRPr lang="cs-CZ" sz="4000" b="1" dirty="0"/>
            </a:p>
          </p:txBody>
        </p:sp>
      </p:grpSp>
      <p:grpSp>
        <p:nvGrpSpPr>
          <p:cNvPr id="4102" name="Skupina 4101"/>
          <p:cNvGrpSpPr/>
          <p:nvPr/>
        </p:nvGrpSpPr>
        <p:grpSpPr>
          <a:xfrm>
            <a:off x="347180" y="2379216"/>
            <a:ext cx="2163688" cy="2163688"/>
            <a:chOff x="347180" y="2379216"/>
            <a:chExt cx="2163688" cy="2163688"/>
          </a:xfrm>
        </p:grpSpPr>
        <p:pic>
          <p:nvPicPr>
            <p:cNvPr id="12" name="Picture 3" descr="C:\Users\pc\AppData\Local\Microsoft\Windows\Temporary Internet Files\Content.IE5\HBOG70SQ\MC900441809[1].pn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347180" y="2379216"/>
              <a:ext cx="2163688" cy="2163688"/>
            </a:xfrm>
            <a:prstGeom prst="rect">
              <a:avLst/>
            </a:prstGeom>
            <a:noFill/>
            <a:extLst>
              <a:ext uri="{909E8E84-426E-40DD-AFC4-6F175D3DCCD1}">
                <a14:hiddenFill xmlns:a14="http://schemas.microsoft.com/office/drawing/2010/main" xmlns="">
                  <a:solidFill>
                    <a:srgbClr val="FFFFFF"/>
                  </a:solidFill>
                </a14:hiddenFill>
              </a:ext>
            </a:extLst>
          </p:spPr>
        </p:pic>
        <p:sp>
          <p:nvSpPr>
            <p:cNvPr id="21" name="TextovéPole 20"/>
            <p:cNvSpPr txBox="1"/>
            <p:nvPr/>
          </p:nvSpPr>
          <p:spPr>
            <a:xfrm>
              <a:off x="539552" y="3241258"/>
              <a:ext cx="704039" cy="707886"/>
            </a:xfrm>
            <a:prstGeom prst="rect">
              <a:avLst/>
            </a:prstGeom>
            <a:noFill/>
          </p:spPr>
          <p:txBody>
            <a:bodyPr wrap="none" rtlCol="0">
              <a:spAutoFit/>
            </a:bodyPr>
            <a:lstStyle/>
            <a:p>
              <a:r>
                <a:rPr lang="cs-CZ" sz="4000" b="1" dirty="0" smtClean="0"/>
                <a:t>16</a:t>
              </a:r>
              <a:endParaRPr lang="cs-CZ" sz="4000" b="1" dirty="0"/>
            </a:p>
          </p:txBody>
        </p:sp>
        <p:sp>
          <p:nvSpPr>
            <p:cNvPr id="4097" name="TextovéPole 4096"/>
            <p:cNvSpPr txBox="1"/>
            <p:nvPr/>
          </p:nvSpPr>
          <p:spPr>
            <a:xfrm>
              <a:off x="1610705" y="2974090"/>
              <a:ext cx="704039" cy="707886"/>
            </a:xfrm>
            <a:prstGeom prst="rect">
              <a:avLst/>
            </a:prstGeom>
            <a:noFill/>
          </p:spPr>
          <p:txBody>
            <a:bodyPr wrap="none" rtlCol="0">
              <a:spAutoFit/>
            </a:bodyPr>
            <a:lstStyle/>
            <a:p>
              <a:r>
                <a:rPr lang="cs-CZ" sz="4000" b="1" dirty="0" smtClean="0"/>
                <a:t>18</a:t>
              </a:r>
              <a:endParaRPr lang="cs-CZ" sz="4000" b="1" dirty="0"/>
            </a:p>
          </p:txBody>
        </p:sp>
      </p:grpSp>
    </p:spTree>
    <p:extLst>
      <p:ext uri="{BB962C8B-B14F-4D97-AF65-F5344CB8AC3E}">
        <p14:creationId xmlns:p14="http://schemas.microsoft.com/office/powerpoint/2010/main" xmlns="" val="21985445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539552" y="548680"/>
            <a:ext cx="3664786" cy="461665"/>
          </a:xfrm>
          <a:prstGeom prst="rect">
            <a:avLst/>
          </a:prstGeom>
          <a:noFill/>
        </p:spPr>
        <p:txBody>
          <a:bodyPr wrap="none" rtlCol="0">
            <a:spAutoFit/>
          </a:bodyPr>
          <a:lstStyle/>
          <a:p>
            <a:r>
              <a:rPr lang="cs-CZ" sz="2400" b="1" dirty="0" smtClean="0">
                <a:solidFill>
                  <a:srgbClr val="FF0000"/>
                </a:solidFill>
              </a:rPr>
              <a:t>Hledej číslo o jedna MENŠÍ.</a:t>
            </a:r>
            <a:endParaRPr lang="cs-CZ" sz="2400" b="1" dirty="0">
              <a:solidFill>
                <a:srgbClr val="FF0000"/>
              </a:solidFill>
            </a:endParaRPr>
          </a:p>
        </p:txBody>
      </p:sp>
    </p:spTree>
    <p:extLst>
      <p:ext uri="{BB962C8B-B14F-4D97-AF65-F5344CB8AC3E}">
        <p14:creationId xmlns:p14="http://schemas.microsoft.com/office/powerpoint/2010/main" xmlns="" val="265361100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lačítko akce: Vlastní 20">
            <a:hlinkClick r:id="" action="ppaction://noaction" highlightClick="1"/>
          </p:cNvPr>
          <p:cNvSpPr/>
          <p:nvPr/>
        </p:nvSpPr>
        <p:spPr>
          <a:xfrm>
            <a:off x="0" y="0"/>
            <a:ext cx="9144000" cy="6858000"/>
          </a:xfrm>
          <a:prstGeom prst="actionButtonBlank">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grpSp>
        <p:nvGrpSpPr>
          <p:cNvPr id="2" name="Skupina 1"/>
          <p:cNvGrpSpPr/>
          <p:nvPr/>
        </p:nvGrpSpPr>
        <p:grpSpPr>
          <a:xfrm>
            <a:off x="194817" y="404664"/>
            <a:ext cx="1380349" cy="1512168"/>
            <a:chOff x="194817" y="404664"/>
            <a:chExt cx="1380349" cy="1512168"/>
          </a:xfrm>
        </p:grpSpPr>
        <p:pic>
          <p:nvPicPr>
            <p:cNvPr id="6146" name="Picture 2" descr="C:\Users\pc\AppData\Local\Microsoft\Windows\Temporary Internet Files\Content.IE5\XWRTYRPH\MC90022109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94817" y="404664"/>
              <a:ext cx="1380349" cy="1512168"/>
            </a:xfrm>
            <a:prstGeom prst="rect">
              <a:avLst/>
            </a:prstGeom>
            <a:noFill/>
            <a:extLst>
              <a:ext uri="{909E8E84-426E-40DD-AFC4-6F175D3DCCD1}">
                <a14:hiddenFill xmlns:a14="http://schemas.microsoft.com/office/drawing/2010/main" xmlns="">
                  <a:solidFill>
                    <a:srgbClr val="FFFFFF"/>
                  </a:solidFill>
                </a14:hiddenFill>
              </a:ext>
            </a:extLst>
          </p:spPr>
        </p:pic>
        <p:sp>
          <p:nvSpPr>
            <p:cNvPr id="5" name="TextovéPole 4"/>
            <p:cNvSpPr txBox="1"/>
            <p:nvPr/>
          </p:nvSpPr>
          <p:spPr>
            <a:xfrm>
              <a:off x="507323" y="1147391"/>
              <a:ext cx="755335" cy="769441"/>
            </a:xfrm>
            <a:prstGeom prst="rect">
              <a:avLst/>
            </a:prstGeom>
            <a:noFill/>
          </p:spPr>
          <p:txBody>
            <a:bodyPr wrap="none" rtlCol="0">
              <a:spAutoFit/>
            </a:bodyPr>
            <a:lstStyle/>
            <a:p>
              <a:r>
                <a:rPr lang="cs-CZ" sz="4400" b="1" dirty="0" smtClean="0">
                  <a:solidFill>
                    <a:schemeClr val="bg1"/>
                  </a:solidFill>
                </a:rPr>
                <a:t>16</a:t>
              </a:r>
              <a:endParaRPr lang="cs-CZ" sz="4400" b="1" dirty="0">
                <a:solidFill>
                  <a:schemeClr val="bg1"/>
                </a:solidFill>
              </a:endParaRPr>
            </a:p>
          </p:txBody>
        </p:sp>
      </p:grpSp>
      <p:grpSp>
        <p:nvGrpSpPr>
          <p:cNvPr id="3" name="Skupina 2"/>
          <p:cNvGrpSpPr/>
          <p:nvPr/>
        </p:nvGrpSpPr>
        <p:grpSpPr>
          <a:xfrm>
            <a:off x="146948" y="2060848"/>
            <a:ext cx="1380349" cy="1512168"/>
            <a:chOff x="146948" y="2060848"/>
            <a:chExt cx="1380349" cy="1512168"/>
          </a:xfrm>
        </p:grpSpPr>
        <p:pic>
          <p:nvPicPr>
            <p:cNvPr id="6" name="Picture 2" descr="C:\Users\pc\AppData\Local\Microsoft\Windows\Temporary Internet Files\Content.IE5\XWRTYRPH\MC90022109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146948" y="2060848"/>
              <a:ext cx="1380349" cy="1512168"/>
            </a:xfrm>
            <a:prstGeom prst="rect">
              <a:avLst/>
            </a:prstGeom>
            <a:noFill/>
            <a:extLst>
              <a:ext uri="{909E8E84-426E-40DD-AFC4-6F175D3DCCD1}">
                <a14:hiddenFill xmlns:a14="http://schemas.microsoft.com/office/drawing/2010/main" xmlns="">
                  <a:solidFill>
                    <a:srgbClr val="FFFFFF"/>
                  </a:solidFill>
                </a14:hiddenFill>
              </a:ext>
            </a:extLst>
          </p:spPr>
        </p:pic>
        <p:sp>
          <p:nvSpPr>
            <p:cNvPr id="9" name="TextovéPole 8"/>
            <p:cNvSpPr txBox="1"/>
            <p:nvPr/>
          </p:nvSpPr>
          <p:spPr>
            <a:xfrm>
              <a:off x="519625" y="2787052"/>
              <a:ext cx="755335" cy="769441"/>
            </a:xfrm>
            <a:prstGeom prst="rect">
              <a:avLst/>
            </a:prstGeom>
            <a:noFill/>
          </p:spPr>
          <p:txBody>
            <a:bodyPr wrap="none" rtlCol="0">
              <a:spAutoFit/>
            </a:bodyPr>
            <a:lstStyle/>
            <a:p>
              <a:r>
                <a:rPr lang="cs-CZ" sz="4400" b="1" dirty="0" smtClean="0">
                  <a:solidFill>
                    <a:schemeClr val="bg1"/>
                  </a:solidFill>
                </a:rPr>
                <a:t>18</a:t>
              </a:r>
              <a:endParaRPr lang="cs-CZ" sz="4400" b="1" dirty="0">
                <a:solidFill>
                  <a:schemeClr val="bg1"/>
                </a:solidFill>
              </a:endParaRPr>
            </a:p>
          </p:txBody>
        </p:sp>
      </p:grpSp>
      <p:grpSp>
        <p:nvGrpSpPr>
          <p:cNvPr id="4" name="Skupina 3"/>
          <p:cNvGrpSpPr/>
          <p:nvPr/>
        </p:nvGrpSpPr>
        <p:grpSpPr>
          <a:xfrm>
            <a:off x="207119" y="3616668"/>
            <a:ext cx="1380349" cy="1536626"/>
            <a:chOff x="207119" y="3616668"/>
            <a:chExt cx="1380349" cy="1536626"/>
          </a:xfrm>
        </p:grpSpPr>
        <p:pic>
          <p:nvPicPr>
            <p:cNvPr id="7" name="Picture 2" descr="C:\Users\pc\AppData\Local\Microsoft\Windows\Temporary Internet Files\Content.IE5\XWRTYRPH\MC90022109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07119" y="3616668"/>
              <a:ext cx="1380349" cy="1512168"/>
            </a:xfrm>
            <a:prstGeom prst="rect">
              <a:avLst/>
            </a:prstGeom>
            <a:noFill/>
            <a:extLst>
              <a:ext uri="{909E8E84-426E-40DD-AFC4-6F175D3DCCD1}">
                <a14:hiddenFill xmlns:a14="http://schemas.microsoft.com/office/drawing/2010/main" xmlns="">
                  <a:solidFill>
                    <a:srgbClr val="FFFFFF"/>
                  </a:solidFill>
                </a14:hiddenFill>
              </a:ext>
            </a:extLst>
          </p:spPr>
        </p:pic>
        <p:sp>
          <p:nvSpPr>
            <p:cNvPr id="10" name="TextovéPole 9"/>
            <p:cNvSpPr txBox="1"/>
            <p:nvPr/>
          </p:nvSpPr>
          <p:spPr>
            <a:xfrm>
              <a:off x="519624" y="4383853"/>
              <a:ext cx="755335" cy="769441"/>
            </a:xfrm>
            <a:prstGeom prst="rect">
              <a:avLst/>
            </a:prstGeom>
            <a:noFill/>
          </p:spPr>
          <p:txBody>
            <a:bodyPr wrap="none" rtlCol="0">
              <a:spAutoFit/>
            </a:bodyPr>
            <a:lstStyle/>
            <a:p>
              <a:r>
                <a:rPr lang="cs-CZ" sz="4400" b="1" dirty="0" smtClean="0">
                  <a:solidFill>
                    <a:schemeClr val="bg1"/>
                  </a:solidFill>
                </a:rPr>
                <a:t>20</a:t>
              </a:r>
              <a:endParaRPr lang="cs-CZ" sz="4400" b="1" dirty="0">
                <a:solidFill>
                  <a:schemeClr val="bg1"/>
                </a:solidFill>
              </a:endParaRPr>
            </a:p>
          </p:txBody>
        </p:sp>
      </p:grpSp>
      <p:grpSp>
        <p:nvGrpSpPr>
          <p:cNvPr id="14" name="Skupina 13"/>
          <p:cNvGrpSpPr/>
          <p:nvPr/>
        </p:nvGrpSpPr>
        <p:grpSpPr>
          <a:xfrm>
            <a:off x="251520" y="5173231"/>
            <a:ext cx="1380349" cy="1512168"/>
            <a:chOff x="251520" y="5173231"/>
            <a:chExt cx="1380349" cy="1512168"/>
          </a:xfrm>
        </p:grpSpPr>
        <p:pic>
          <p:nvPicPr>
            <p:cNvPr id="8" name="Picture 2" descr="C:\Users\pc\AppData\Local\Microsoft\Windows\Temporary Internet Files\Content.IE5\XWRTYRPH\MC900221095[1].wmf"/>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251520" y="5173231"/>
              <a:ext cx="1380349" cy="1512168"/>
            </a:xfrm>
            <a:prstGeom prst="rect">
              <a:avLst/>
            </a:prstGeom>
            <a:noFill/>
            <a:extLst>
              <a:ext uri="{909E8E84-426E-40DD-AFC4-6F175D3DCCD1}">
                <a14:hiddenFill xmlns:a14="http://schemas.microsoft.com/office/drawing/2010/main" xmlns="">
                  <a:solidFill>
                    <a:srgbClr val="FFFFFF"/>
                  </a:solidFill>
                </a14:hiddenFill>
              </a:ext>
            </a:extLst>
          </p:spPr>
        </p:pic>
        <p:sp>
          <p:nvSpPr>
            <p:cNvPr id="11" name="TextovéPole 10"/>
            <p:cNvSpPr txBox="1"/>
            <p:nvPr/>
          </p:nvSpPr>
          <p:spPr>
            <a:xfrm>
              <a:off x="587260" y="5852591"/>
              <a:ext cx="755335" cy="769441"/>
            </a:xfrm>
            <a:prstGeom prst="rect">
              <a:avLst/>
            </a:prstGeom>
            <a:noFill/>
          </p:spPr>
          <p:txBody>
            <a:bodyPr wrap="none" rtlCol="0">
              <a:spAutoFit/>
            </a:bodyPr>
            <a:lstStyle/>
            <a:p>
              <a:r>
                <a:rPr lang="cs-CZ" sz="4400" b="1" dirty="0" smtClean="0">
                  <a:solidFill>
                    <a:schemeClr val="bg1"/>
                  </a:solidFill>
                </a:rPr>
                <a:t>19</a:t>
              </a:r>
              <a:endParaRPr lang="cs-CZ" sz="4400" b="1" dirty="0">
                <a:solidFill>
                  <a:schemeClr val="bg1"/>
                </a:solidFill>
              </a:endParaRPr>
            </a:p>
          </p:txBody>
        </p:sp>
      </p:grpSp>
      <p:sp>
        <p:nvSpPr>
          <p:cNvPr id="12" name="TextovéPole 11"/>
          <p:cNvSpPr txBox="1"/>
          <p:nvPr/>
        </p:nvSpPr>
        <p:spPr>
          <a:xfrm>
            <a:off x="2915816" y="821697"/>
            <a:ext cx="809837" cy="830997"/>
          </a:xfrm>
          <a:prstGeom prst="rect">
            <a:avLst/>
          </a:prstGeom>
          <a:noFill/>
        </p:spPr>
        <p:txBody>
          <a:bodyPr wrap="none" rtlCol="0">
            <a:spAutoFit/>
          </a:bodyPr>
          <a:lstStyle/>
          <a:p>
            <a:r>
              <a:rPr lang="cs-CZ" sz="4800" b="1" dirty="0" smtClean="0">
                <a:solidFill>
                  <a:schemeClr val="accent3">
                    <a:lumMod val="75000"/>
                  </a:schemeClr>
                </a:solidFill>
              </a:rPr>
              <a:t>18</a:t>
            </a:r>
            <a:endParaRPr lang="cs-CZ" sz="4800" b="1" dirty="0">
              <a:solidFill>
                <a:schemeClr val="accent3">
                  <a:lumMod val="75000"/>
                </a:schemeClr>
              </a:solidFill>
            </a:endParaRPr>
          </a:p>
        </p:txBody>
      </p:sp>
      <p:sp>
        <p:nvSpPr>
          <p:cNvPr id="13" name="TextovéPole 12"/>
          <p:cNvSpPr txBox="1"/>
          <p:nvPr/>
        </p:nvSpPr>
        <p:spPr>
          <a:xfrm>
            <a:off x="2926665" y="2404350"/>
            <a:ext cx="809837" cy="830997"/>
          </a:xfrm>
          <a:prstGeom prst="rect">
            <a:avLst/>
          </a:prstGeom>
          <a:noFill/>
        </p:spPr>
        <p:txBody>
          <a:bodyPr wrap="none" rtlCol="0">
            <a:spAutoFit/>
          </a:bodyPr>
          <a:lstStyle/>
          <a:p>
            <a:r>
              <a:rPr lang="cs-CZ" sz="4800" b="1" dirty="0" smtClean="0">
                <a:solidFill>
                  <a:schemeClr val="accent3">
                    <a:lumMod val="75000"/>
                  </a:schemeClr>
                </a:solidFill>
              </a:rPr>
              <a:t>19</a:t>
            </a:r>
            <a:endParaRPr lang="cs-CZ" sz="4800" b="1" dirty="0">
              <a:solidFill>
                <a:schemeClr val="accent3">
                  <a:lumMod val="75000"/>
                </a:schemeClr>
              </a:solidFill>
            </a:endParaRPr>
          </a:p>
        </p:txBody>
      </p:sp>
      <p:sp>
        <p:nvSpPr>
          <p:cNvPr id="15" name="TextovéPole 14"/>
          <p:cNvSpPr txBox="1"/>
          <p:nvPr/>
        </p:nvSpPr>
        <p:spPr>
          <a:xfrm>
            <a:off x="2915815" y="3861048"/>
            <a:ext cx="809837" cy="830997"/>
          </a:xfrm>
          <a:prstGeom prst="rect">
            <a:avLst/>
          </a:prstGeom>
          <a:noFill/>
        </p:spPr>
        <p:txBody>
          <a:bodyPr wrap="none" rtlCol="0">
            <a:spAutoFit/>
          </a:bodyPr>
          <a:lstStyle/>
          <a:p>
            <a:r>
              <a:rPr lang="cs-CZ" sz="4800" b="1" dirty="0" smtClean="0">
                <a:solidFill>
                  <a:schemeClr val="accent3">
                    <a:lumMod val="75000"/>
                  </a:schemeClr>
                </a:solidFill>
              </a:rPr>
              <a:t>17</a:t>
            </a:r>
            <a:endParaRPr lang="cs-CZ" sz="4800" b="1" dirty="0">
              <a:solidFill>
                <a:schemeClr val="accent3">
                  <a:lumMod val="75000"/>
                </a:schemeClr>
              </a:solidFill>
            </a:endParaRPr>
          </a:p>
        </p:txBody>
      </p:sp>
      <p:sp>
        <p:nvSpPr>
          <p:cNvPr id="16" name="TextovéPole 15"/>
          <p:cNvSpPr txBox="1"/>
          <p:nvPr/>
        </p:nvSpPr>
        <p:spPr>
          <a:xfrm>
            <a:off x="2915814" y="5513816"/>
            <a:ext cx="809837" cy="830997"/>
          </a:xfrm>
          <a:prstGeom prst="rect">
            <a:avLst/>
          </a:prstGeom>
          <a:noFill/>
        </p:spPr>
        <p:txBody>
          <a:bodyPr wrap="none" rtlCol="0">
            <a:spAutoFit/>
          </a:bodyPr>
          <a:lstStyle/>
          <a:p>
            <a:r>
              <a:rPr lang="cs-CZ" sz="4800" b="1" dirty="0" smtClean="0">
                <a:solidFill>
                  <a:schemeClr val="accent3">
                    <a:lumMod val="75000"/>
                  </a:schemeClr>
                </a:solidFill>
              </a:rPr>
              <a:t>15</a:t>
            </a:r>
            <a:endParaRPr lang="cs-CZ" sz="4800" b="1" dirty="0">
              <a:solidFill>
                <a:schemeClr val="accent3">
                  <a:lumMod val="75000"/>
                </a:schemeClr>
              </a:solidFill>
            </a:endParaRPr>
          </a:p>
        </p:txBody>
      </p:sp>
      <p:cxnSp>
        <p:nvCxnSpPr>
          <p:cNvPr id="29" name="Přímá spojnice 28"/>
          <p:cNvCxnSpPr/>
          <p:nvPr/>
        </p:nvCxnSpPr>
        <p:spPr>
          <a:xfrm>
            <a:off x="4716016" y="0"/>
            <a:ext cx="0" cy="6858000"/>
          </a:xfrm>
          <a:prstGeom prst="line">
            <a:avLst/>
          </a:prstGeom>
        </p:spPr>
        <p:style>
          <a:lnRef idx="3">
            <a:schemeClr val="accent2"/>
          </a:lnRef>
          <a:fillRef idx="0">
            <a:schemeClr val="accent2"/>
          </a:fillRef>
          <a:effectRef idx="2">
            <a:schemeClr val="accent2"/>
          </a:effectRef>
          <a:fontRef idx="minor">
            <a:schemeClr val="tx1"/>
          </a:fontRef>
        </p:style>
      </p:cxnSp>
      <p:grpSp>
        <p:nvGrpSpPr>
          <p:cNvPr id="17" name="Skupina 16"/>
          <p:cNvGrpSpPr/>
          <p:nvPr/>
        </p:nvGrpSpPr>
        <p:grpSpPr>
          <a:xfrm>
            <a:off x="5148064" y="526626"/>
            <a:ext cx="1080120" cy="881865"/>
            <a:chOff x="5148064" y="526626"/>
            <a:chExt cx="1080120" cy="881865"/>
          </a:xfrm>
        </p:grpSpPr>
        <p:pic>
          <p:nvPicPr>
            <p:cNvPr id="6148" name="Picture 4" descr="C:\Users\pc\AppData\Local\Microsoft\Windows\Temporary Internet Files\Content.IE5\XWRTYRPH\MC900221097[2].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148064" y="526626"/>
              <a:ext cx="1080120" cy="881865"/>
            </a:xfrm>
            <a:prstGeom prst="rect">
              <a:avLst/>
            </a:prstGeom>
            <a:noFill/>
            <a:extLst>
              <a:ext uri="{909E8E84-426E-40DD-AFC4-6F175D3DCCD1}">
                <a14:hiddenFill xmlns:a14="http://schemas.microsoft.com/office/drawing/2010/main" xmlns="">
                  <a:solidFill>
                    <a:srgbClr val="FFFFFF"/>
                  </a:solidFill>
                </a14:hiddenFill>
              </a:ext>
            </a:extLst>
          </p:spPr>
        </p:pic>
        <p:sp>
          <p:nvSpPr>
            <p:cNvPr id="30" name="TextovéPole 29"/>
            <p:cNvSpPr txBox="1"/>
            <p:nvPr/>
          </p:nvSpPr>
          <p:spPr>
            <a:xfrm>
              <a:off x="5346231" y="656109"/>
              <a:ext cx="704039" cy="707886"/>
            </a:xfrm>
            <a:prstGeom prst="rect">
              <a:avLst/>
            </a:prstGeom>
            <a:noFill/>
          </p:spPr>
          <p:txBody>
            <a:bodyPr wrap="none" rtlCol="0">
              <a:spAutoFit/>
            </a:bodyPr>
            <a:lstStyle/>
            <a:p>
              <a:r>
                <a:rPr lang="cs-CZ" sz="4000" b="1" dirty="0" smtClean="0">
                  <a:solidFill>
                    <a:srgbClr val="00B0F0"/>
                  </a:solidFill>
                </a:rPr>
                <a:t>19</a:t>
              </a:r>
              <a:endParaRPr lang="cs-CZ" sz="4000" b="1" dirty="0">
                <a:solidFill>
                  <a:srgbClr val="00B0F0"/>
                </a:solidFill>
              </a:endParaRPr>
            </a:p>
          </p:txBody>
        </p:sp>
      </p:grpSp>
      <p:grpSp>
        <p:nvGrpSpPr>
          <p:cNvPr id="18" name="Skupina 17"/>
          <p:cNvGrpSpPr/>
          <p:nvPr/>
        </p:nvGrpSpPr>
        <p:grpSpPr>
          <a:xfrm>
            <a:off x="5233395" y="2073385"/>
            <a:ext cx="1080120" cy="881865"/>
            <a:chOff x="5233395" y="2073385"/>
            <a:chExt cx="1080120" cy="881865"/>
          </a:xfrm>
        </p:grpSpPr>
        <p:pic>
          <p:nvPicPr>
            <p:cNvPr id="24" name="Picture 4" descr="C:\Users\pc\AppData\Local\Microsoft\Windows\Temporary Internet Files\Content.IE5\XWRTYRPH\MC900221097[2].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33395" y="2073385"/>
              <a:ext cx="1080120" cy="881865"/>
            </a:xfrm>
            <a:prstGeom prst="rect">
              <a:avLst/>
            </a:prstGeom>
            <a:noFill/>
            <a:extLst>
              <a:ext uri="{909E8E84-426E-40DD-AFC4-6F175D3DCCD1}">
                <a14:hiddenFill xmlns:a14="http://schemas.microsoft.com/office/drawing/2010/main" xmlns="">
                  <a:solidFill>
                    <a:srgbClr val="FFFFFF"/>
                  </a:solidFill>
                </a14:hiddenFill>
              </a:ext>
            </a:extLst>
          </p:spPr>
        </p:pic>
        <p:sp>
          <p:nvSpPr>
            <p:cNvPr id="31" name="TextovéPole 30"/>
            <p:cNvSpPr txBox="1"/>
            <p:nvPr/>
          </p:nvSpPr>
          <p:spPr>
            <a:xfrm>
              <a:off x="5442146" y="2247364"/>
              <a:ext cx="704039" cy="707886"/>
            </a:xfrm>
            <a:prstGeom prst="rect">
              <a:avLst/>
            </a:prstGeom>
            <a:noFill/>
          </p:spPr>
          <p:txBody>
            <a:bodyPr wrap="none" rtlCol="0">
              <a:spAutoFit/>
            </a:bodyPr>
            <a:lstStyle/>
            <a:p>
              <a:r>
                <a:rPr lang="cs-CZ" sz="4000" b="1" dirty="0" smtClean="0">
                  <a:solidFill>
                    <a:srgbClr val="00B0F0"/>
                  </a:solidFill>
                </a:rPr>
                <a:t>16</a:t>
              </a:r>
              <a:endParaRPr lang="cs-CZ" sz="4000" b="1" dirty="0">
                <a:solidFill>
                  <a:srgbClr val="00B0F0"/>
                </a:solidFill>
              </a:endParaRPr>
            </a:p>
          </p:txBody>
        </p:sp>
      </p:grpSp>
      <p:grpSp>
        <p:nvGrpSpPr>
          <p:cNvPr id="19" name="Skupina 18"/>
          <p:cNvGrpSpPr/>
          <p:nvPr/>
        </p:nvGrpSpPr>
        <p:grpSpPr>
          <a:xfrm>
            <a:off x="5254106" y="3802537"/>
            <a:ext cx="1080120" cy="881865"/>
            <a:chOff x="5254106" y="3802537"/>
            <a:chExt cx="1080120" cy="881865"/>
          </a:xfrm>
        </p:grpSpPr>
        <p:pic>
          <p:nvPicPr>
            <p:cNvPr id="25" name="Picture 4" descr="C:\Users\pc\AppData\Local\Microsoft\Windows\Temporary Internet Files\Content.IE5\XWRTYRPH\MC900221097[2].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54106" y="3802537"/>
              <a:ext cx="1080120" cy="881865"/>
            </a:xfrm>
            <a:prstGeom prst="rect">
              <a:avLst/>
            </a:prstGeom>
            <a:noFill/>
            <a:extLst>
              <a:ext uri="{909E8E84-426E-40DD-AFC4-6F175D3DCCD1}">
                <a14:hiddenFill xmlns:a14="http://schemas.microsoft.com/office/drawing/2010/main" xmlns="">
                  <a:solidFill>
                    <a:srgbClr val="FFFFFF"/>
                  </a:solidFill>
                </a14:hiddenFill>
              </a:ext>
            </a:extLst>
          </p:spPr>
        </p:pic>
        <p:sp>
          <p:nvSpPr>
            <p:cNvPr id="6144" name="TextovéPole 6143"/>
            <p:cNvSpPr txBox="1"/>
            <p:nvPr/>
          </p:nvSpPr>
          <p:spPr>
            <a:xfrm>
              <a:off x="5442146" y="3956270"/>
              <a:ext cx="704039" cy="707886"/>
            </a:xfrm>
            <a:prstGeom prst="rect">
              <a:avLst/>
            </a:prstGeom>
            <a:noFill/>
          </p:spPr>
          <p:txBody>
            <a:bodyPr wrap="none" rtlCol="0">
              <a:spAutoFit/>
            </a:bodyPr>
            <a:lstStyle/>
            <a:p>
              <a:r>
                <a:rPr lang="cs-CZ" sz="4000" b="1" dirty="0" smtClean="0">
                  <a:solidFill>
                    <a:srgbClr val="00B0F0"/>
                  </a:solidFill>
                </a:rPr>
                <a:t>19</a:t>
              </a:r>
              <a:endParaRPr lang="cs-CZ" sz="4000" b="1" dirty="0">
                <a:solidFill>
                  <a:srgbClr val="00B0F0"/>
                </a:solidFill>
              </a:endParaRPr>
            </a:p>
          </p:txBody>
        </p:sp>
      </p:grpSp>
      <p:grpSp>
        <p:nvGrpSpPr>
          <p:cNvPr id="20" name="Skupina 19"/>
          <p:cNvGrpSpPr/>
          <p:nvPr/>
        </p:nvGrpSpPr>
        <p:grpSpPr>
          <a:xfrm>
            <a:off x="5233395" y="5513816"/>
            <a:ext cx="1080120" cy="881865"/>
            <a:chOff x="5233395" y="5513816"/>
            <a:chExt cx="1080120" cy="881865"/>
          </a:xfrm>
        </p:grpSpPr>
        <p:pic>
          <p:nvPicPr>
            <p:cNvPr id="26" name="Picture 4" descr="C:\Users\pc\AppData\Local\Microsoft\Windows\Temporary Internet Files\Content.IE5\XWRTYRPH\MC900221097[2].wmf"/>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5233395" y="5513816"/>
              <a:ext cx="1080120" cy="881865"/>
            </a:xfrm>
            <a:prstGeom prst="rect">
              <a:avLst/>
            </a:prstGeom>
            <a:noFill/>
            <a:extLst>
              <a:ext uri="{909E8E84-426E-40DD-AFC4-6F175D3DCCD1}">
                <a14:hiddenFill xmlns:a14="http://schemas.microsoft.com/office/drawing/2010/main" xmlns="">
                  <a:solidFill>
                    <a:srgbClr val="FFFFFF"/>
                  </a:solidFill>
                </a14:hiddenFill>
              </a:ext>
            </a:extLst>
          </p:spPr>
        </p:pic>
        <p:sp>
          <p:nvSpPr>
            <p:cNvPr id="6145" name="TextovéPole 6144"/>
            <p:cNvSpPr txBox="1"/>
            <p:nvPr/>
          </p:nvSpPr>
          <p:spPr>
            <a:xfrm>
              <a:off x="5442146" y="5687795"/>
              <a:ext cx="704039" cy="707886"/>
            </a:xfrm>
            <a:prstGeom prst="rect">
              <a:avLst/>
            </a:prstGeom>
            <a:noFill/>
          </p:spPr>
          <p:txBody>
            <a:bodyPr wrap="none" rtlCol="0">
              <a:spAutoFit/>
            </a:bodyPr>
            <a:lstStyle/>
            <a:p>
              <a:r>
                <a:rPr lang="cs-CZ" sz="4000" b="1" dirty="0" smtClean="0">
                  <a:solidFill>
                    <a:srgbClr val="00B0F0"/>
                  </a:solidFill>
                </a:rPr>
                <a:t>17</a:t>
              </a:r>
              <a:endParaRPr lang="cs-CZ" sz="4000" b="1" dirty="0">
                <a:solidFill>
                  <a:srgbClr val="00B0F0"/>
                </a:solidFill>
              </a:endParaRPr>
            </a:p>
          </p:txBody>
        </p:sp>
      </p:grpSp>
      <p:sp>
        <p:nvSpPr>
          <p:cNvPr id="6149" name="TextovéPole 6148"/>
          <p:cNvSpPr txBox="1"/>
          <p:nvPr/>
        </p:nvSpPr>
        <p:spPr>
          <a:xfrm>
            <a:off x="7394127" y="2247364"/>
            <a:ext cx="809837" cy="830997"/>
          </a:xfrm>
          <a:prstGeom prst="rect">
            <a:avLst/>
          </a:prstGeom>
          <a:noFill/>
        </p:spPr>
        <p:txBody>
          <a:bodyPr wrap="none" rtlCol="0">
            <a:spAutoFit/>
          </a:bodyPr>
          <a:lstStyle/>
          <a:p>
            <a:r>
              <a:rPr lang="cs-CZ" sz="4800" b="1" dirty="0" smtClean="0">
                <a:solidFill>
                  <a:srgbClr val="7030A0"/>
                </a:solidFill>
              </a:rPr>
              <a:t>18</a:t>
            </a:r>
            <a:endParaRPr lang="cs-CZ" sz="4800" b="1" dirty="0">
              <a:solidFill>
                <a:srgbClr val="7030A0"/>
              </a:solidFill>
            </a:endParaRPr>
          </a:p>
        </p:txBody>
      </p:sp>
      <p:sp>
        <p:nvSpPr>
          <p:cNvPr id="6150" name="TextovéPole 6149"/>
          <p:cNvSpPr txBox="1"/>
          <p:nvPr/>
        </p:nvSpPr>
        <p:spPr>
          <a:xfrm>
            <a:off x="7380312" y="3861048"/>
            <a:ext cx="809837" cy="830997"/>
          </a:xfrm>
          <a:prstGeom prst="rect">
            <a:avLst/>
          </a:prstGeom>
          <a:noFill/>
        </p:spPr>
        <p:txBody>
          <a:bodyPr wrap="none" rtlCol="0">
            <a:spAutoFit/>
          </a:bodyPr>
          <a:lstStyle/>
          <a:p>
            <a:r>
              <a:rPr lang="cs-CZ" sz="4800" b="1" dirty="0" smtClean="0">
                <a:solidFill>
                  <a:srgbClr val="7030A0"/>
                </a:solidFill>
              </a:rPr>
              <a:t>15</a:t>
            </a:r>
            <a:endParaRPr lang="cs-CZ" sz="4800" b="1" dirty="0">
              <a:solidFill>
                <a:srgbClr val="7030A0"/>
              </a:solidFill>
            </a:endParaRPr>
          </a:p>
        </p:txBody>
      </p:sp>
      <p:sp>
        <p:nvSpPr>
          <p:cNvPr id="6152" name="TextovéPole 6151"/>
          <p:cNvSpPr txBox="1"/>
          <p:nvPr/>
        </p:nvSpPr>
        <p:spPr>
          <a:xfrm>
            <a:off x="7409922" y="5626239"/>
            <a:ext cx="809837" cy="830997"/>
          </a:xfrm>
          <a:prstGeom prst="rect">
            <a:avLst/>
          </a:prstGeom>
          <a:noFill/>
        </p:spPr>
        <p:txBody>
          <a:bodyPr wrap="none" rtlCol="0">
            <a:spAutoFit/>
          </a:bodyPr>
          <a:lstStyle/>
          <a:p>
            <a:r>
              <a:rPr lang="cs-CZ" sz="4800" b="1" dirty="0" smtClean="0">
                <a:solidFill>
                  <a:srgbClr val="7030A0"/>
                </a:solidFill>
              </a:rPr>
              <a:t>18</a:t>
            </a:r>
            <a:endParaRPr lang="cs-CZ" sz="4800" b="1" dirty="0">
              <a:solidFill>
                <a:srgbClr val="7030A0"/>
              </a:solidFill>
            </a:endParaRPr>
          </a:p>
        </p:txBody>
      </p:sp>
      <p:sp>
        <p:nvSpPr>
          <p:cNvPr id="6153" name="TextovéPole 6152"/>
          <p:cNvSpPr txBox="1"/>
          <p:nvPr/>
        </p:nvSpPr>
        <p:spPr>
          <a:xfrm>
            <a:off x="7380311" y="656109"/>
            <a:ext cx="809837" cy="830997"/>
          </a:xfrm>
          <a:prstGeom prst="rect">
            <a:avLst/>
          </a:prstGeom>
          <a:noFill/>
        </p:spPr>
        <p:txBody>
          <a:bodyPr wrap="none" rtlCol="0">
            <a:spAutoFit/>
          </a:bodyPr>
          <a:lstStyle/>
          <a:p>
            <a:r>
              <a:rPr lang="cs-CZ" sz="4800" b="1" dirty="0" smtClean="0">
                <a:solidFill>
                  <a:srgbClr val="7030A0"/>
                </a:solidFill>
              </a:rPr>
              <a:t>16</a:t>
            </a:r>
            <a:endParaRPr lang="cs-CZ" sz="4800" b="1" dirty="0">
              <a:solidFill>
                <a:srgbClr val="7030A0"/>
              </a:solidFill>
            </a:endParaRPr>
          </a:p>
        </p:txBody>
      </p:sp>
    </p:spTree>
    <p:extLst>
      <p:ext uri="{BB962C8B-B14F-4D97-AF65-F5344CB8AC3E}">
        <p14:creationId xmlns:p14="http://schemas.microsoft.com/office/powerpoint/2010/main" xmlns="" val="3084986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12"/>
                    </p:tgtEl>
                  </p:cond>
                </p:stCondLst>
                <p:endSync evt="end" delay="0">
                  <p:rtn val="all"/>
                </p:endSync>
                <p:childTnLst>
                  <p:par>
                    <p:cTn id="3" fill="hold">
                      <p:stCondLst>
                        <p:cond delay="0"/>
                      </p:stCondLst>
                      <p:childTnLst>
                        <p:par>
                          <p:cTn id="4" fill="hold">
                            <p:stCondLst>
                              <p:cond delay="0"/>
                            </p:stCondLst>
                            <p:childTnLst>
                              <p:par>
                                <p:cTn id="5" presetID="42" presetClass="path" presetSubtype="0" accel="50000" decel="50000" fill="hold" grpId="0" nodeType="clickEffect">
                                  <p:stCondLst>
                                    <p:cond delay="0"/>
                                  </p:stCondLst>
                                  <p:childTnLst>
                                    <p:animMotion origin="layout" path="M -4.44444E-6 -4.07407E-6 L -0.17031 0.71875 " pathEditMode="relative" rAng="0" ptsTypes="AA">
                                      <p:cBhvr>
                                        <p:cTn id="6" dur="2000" fill="hold"/>
                                        <p:tgtEl>
                                          <p:spTgt spid="12"/>
                                        </p:tgtEl>
                                        <p:attrNameLst>
                                          <p:attrName>ppt_x</p:attrName>
                                          <p:attrName>ppt_y</p:attrName>
                                        </p:attrNameLst>
                                      </p:cBhvr>
                                      <p:rCtr x="-8524" y="35926"/>
                                    </p:animMotion>
                                  </p:childTnLst>
                                </p:cTn>
                              </p:par>
                            </p:childTnLst>
                          </p:cTn>
                        </p:par>
                      </p:childTnLst>
                    </p:cTn>
                  </p:par>
                </p:childTnLst>
              </p:cTn>
              <p:nextCondLst>
                <p:cond evt="onClick" delay="0">
                  <p:tgtEl>
                    <p:spTgt spid="12"/>
                  </p:tgtEl>
                </p:cond>
              </p:nextCondLst>
            </p:seq>
            <p:seq concurrent="1" nextAc="seek">
              <p:cTn id="7" restart="whenNotActive" fill="hold" evtFilter="cancelBubble" nodeType="interactiveSeq">
                <p:stCondLst>
                  <p:cond evt="onClick" delay="0">
                    <p:tgtEl>
                      <p:spTgt spid="13"/>
                    </p:tgtEl>
                  </p:cond>
                </p:stCondLst>
                <p:endSync evt="end" delay="0">
                  <p:rtn val="all"/>
                </p:endSync>
                <p:childTnLst>
                  <p:par>
                    <p:cTn id="8" fill="hold">
                      <p:stCondLst>
                        <p:cond delay="0"/>
                      </p:stCondLst>
                      <p:childTnLst>
                        <p:par>
                          <p:cTn id="9" fill="hold">
                            <p:stCondLst>
                              <p:cond delay="0"/>
                            </p:stCondLst>
                            <p:childTnLst>
                              <p:par>
                                <p:cTn id="10" presetID="42" presetClass="path" presetSubtype="0" accel="50000" decel="50000" fill="hold" grpId="0" nodeType="clickEffect">
                                  <p:stCondLst>
                                    <p:cond delay="0"/>
                                  </p:stCondLst>
                                  <p:childTnLst>
                                    <p:animMotion origin="layout" path="M 2.77778E-7 -1.11111E-6 L -0.15573 0.26736 " pathEditMode="relative" rAng="0" ptsTypes="AA">
                                      <p:cBhvr>
                                        <p:cTn id="11" dur="2000" fill="hold"/>
                                        <p:tgtEl>
                                          <p:spTgt spid="13"/>
                                        </p:tgtEl>
                                        <p:attrNameLst>
                                          <p:attrName>ppt_x</p:attrName>
                                          <p:attrName>ppt_y</p:attrName>
                                        </p:attrNameLst>
                                      </p:cBhvr>
                                      <p:rCtr x="-7795" y="13356"/>
                                    </p:animMotion>
                                  </p:childTnLst>
                                </p:cTn>
                              </p:par>
                            </p:childTnLst>
                          </p:cTn>
                        </p:par>
                      </p:childTnLst>
                    </p:cTn>
                  </p:par>
                </p:childTnLst>
              </p:cTn>
              <p:nextCondLst>
                <p:cond evt="onClick" delay="0">
                  <p:tgtEl>
                    <p:spTgt spid="13"/>
                  </p:tgtEl>
                </p:cond>
              </p:nextCondLst>
            </p:seq>
            <p:seq concurrent="1" nextAc="seek">
              <p:cTn id="12" restart="whenNotActive" fill="hold" evtFilter="cancelBubble" nodeType="interactiveSeq">
                <p:stCondLst>
                  <p:cond evt="onClick" delay="0">
                    <p:tgtEl>
                      <p:spTgt spid="15"/>
                    </p:tgtEl>
                  </p:cond>
                </p:stCondLst>
                <p:endSync evt="end" delay="0">
                  <p:rtn val="all"/>
                </p:endSync>
                <p:childTnLst>
                  <p:par>
                    <p:cTn id="13" fill="hold">
                      <p:stCondLst>
                        <p:cond delay="0"/>
                      </p:stCondLst>
                      <p:childTnLst>
                        <p:par>
                          <p:cTn id="14" fill="hold">
                            <p:stCondLst>
                              <p:cond delay="0"/>
                            </p:stCondLst>
                            <p:childTnLst>
                              <p:par>
                                <p:cTn id="15" presetID="42" presetClass="path" presetSubtype="0" accel="50000" decel="50000" fill="hold" grpId="0" nodeType="clickEffect">
                                  <p:stCondLst>
                                    <p:cond delay="0"/>
                                  </p:stCondLst>
                                  <p:childTnLst>
                                    <p:animMotion origin="layout" path="M -4.44444E-6 -1.11111E-6 L -0.17031 -0.15509 " pathEditMode="relative" rAng="0" ptsTypes="AA">
                                      <p:cBhvr>
                                        <p:cTn id="16" dur="2000" fill="hold"/>
                                        <p:tgtEl>
                                          <p:spTgt spid="15"/>
                                        </p:tgtEl>
                                        <p:attrNameLst>
                                          <p:attrName>ppt_x</p:attrName>
                                          <p:attrName>ppt_y</p:attrName>
                                        </p:attrNameLst>
                                      </p:cBhvr>
                                      <p:rCtr x="-8524" y="-7755"/>
                                    </p:animMotion>
                                  </p:childTnLst>
                                </p:cTn>
                              </p:par>
                            </p:childTnLst>
                          </p:cTn>
                        </p:par>
                      </p:childTnLst>
                    </p:cTn>
                  </p:par>
                </p:childTnLst>
              </p:cTn>
              <p:nextCondLst>
                <p:cond evt="onClick" delay="0">
                  <p:tgtEl>
                    <p:spTgt spid="15"/>
                  </p:tgtEl>
                </p:cond>
              </p:nextCondLst>
            </p:seq>
            <p:seq concurrent="1" nextAc="seek">
              <p:cTn id="17" restart="whenNotActive" fill="hold" evtFilter="cancelBubble" nodeType="interactiveSeq">
                <p:stCondLst>
                  <p:cond evt="onClick" delay="0">
                    <p:tgtEl>
                      <p:spTgt spid="16"/>
                    </p:tgtEl>
                  </p:cond>
                </p:stCondLst>
                <p:endSync evt="end" delay="0">
                  <p:rtn val="all"/>
                </p:endSync>
                <p:childTnLst>
                  <p:par>
                    <p:cTn id="18" fill="hold">
                      <p:stCondLst>
                        <p:cond delay="0"/>
                      </p:stCondLst>
                      <p:childTnLst>
                        <p:par>
                          <p:cTn id="19" fill="hold">
                            <p:stCondLst>
                              <p:cond delay="0"/>
                            </p:stCondLst>
                            <p:childTnLst>
                              <p:par>
                                <p:cTn id="20" presetID="42" presetClass="path" presetSubtype="0" accel="50000" decel="50000" fill="hold" grpId="0" nodeType="clickEffect">
                                  <p:stCondLst>
                                    <p:cond delay="0"/>
                                  </p:stCondLst>
                                  <p:childTnLst>
                                    <p:animMotion origin="layout" path="M -4.44444E-6 -3.33333E-6 L -0.1625 -0.64814 " pathEditMode="relative" rAng="0" ptsTypes="AA">
                                      <p:cBhvr>
                                        <p:cTn id="21" dur="2000" fill="hold"/>
                                        <p:tgtEl>
                                          <p:spTgt spid="16"/>
                                        </p:tgtEl>
                                        <p:attrNameLst>
                                          <p:attrName>ppt_x</p:attrName>
                                          <p:attrName>ppt_y</p:attrName>
                                        </p:attrNameLst>
                                      </p:cBhvr>
                                      <p:rCtr x="-8125" y="-32407"/>
                                    </p:animMotion>
                                  </p:childTnLst>
                                </p:cTn>
                              </p:par>
                            </p:childTnLst>
                          </p:cTn>
                        </p:par>
                      </p:childTnLst>
                    </p:cTn>
                  </p:par>
                </p:childTnLst>
              </p:cTn>
              <p:nextCondLst>
                <p:cond evt="onClick" delay="0">
                  <p:tgtEl>
                    <p:spTgt spid="16"/>
                  </p:tgtEl>
                </p:cond>
              </p:nextCondLst>
            </p:seq>
            <p:seq concurrent="1" nextAc="seek">
              <p:cTn id="22" restart="whenNotActive" fill="hold" evtFilter="cancelBubble" nodeType="interactiveSeq">
                <p:stCondLst>
                  <p:cond evt="onClick" delay="0">
                    <p:tgtEl>
                      <p:spTgt spid="6153"/>
                    </p:tgtEl>
                  </p:cond>
                </p:stCondLst>
                <p:endSync evt="end" delay="0">
                  <p:rtn val="all"/>
                </p:endSync>
                <p:childTnLst>
                  <p:par>
                    <p:cTn id="23" fill="hold">
                      <p:stCondLst>
                        <p:cond delay="0"/>
                      </p:stCondLst>
                      <p:childTnLst>
                        <p:par>
                          <p:cTn id="24" fill="hold">
                            <p:stCondLst>
                              <p:cond delay="0"/>
                            </p:stCondLst>
                            <p:childTnLst>
                              <p:par>
                                <p:cTn id="25" presetID="42" presetClass="path" presetSubtype="0" accel="50000" decel="50000" fill="hold" grpId="0" nodeType="clickEffect">
                                  <p:stCondLst>
                                    <p:cond delay="0"/>
                                  </p:stCondLst>
                                  <p:childTnLst>
                                    <p:animMotion origin="layout" path="M 1.11111E-6 2.77556E-17 L -0.1309 0.72176 " pathEditMode="relative" rAng="0" ptsTypes="AA">
                                      <p:cBhvr>
                                        <p:cTn id="26" dur="2000" fill="hold"/>
                                        <p:tgtEl>
                                          <p:spTgt spid="6153"/>
                                        </p:tgtEl>
                                        <p:attrNameLst>
                                          <p:attrName>ppt_x</p:attrName>
                                          <p:attrName>ppt_y</p:attrName>
                                        </p:attrNameLst>
                                      </p:cBhvr>
                                      <p:rCtr x="-6545" y="36088"/>
                                    </p:animMotion>
                                  </p:childTnLst>
                                </p:cTn>
                              </p:par>
                            </p:childTnLst>
                          </p:cTn>
                        </p:par>
                      </p:childTnLst>
                    </p:cTn>
                  </p:par>
                </p:childTnLst>
              </p:cTn>
              <p:nextCondLst>
                <p:cond evt="onClick" delay="0">
                  <p:tgtEl>
                    <p:spTgt spid="6153"/>
                  </p:tgtEl>
                </p:cond>
              </p:nextCondLst>
            </p:seq>
            <p:seq concurrent="1" nextAc="seek">
              <p:cTn id="27" restart="whenNotActive" fill="hold" evtFilter="cancelBubble" nodeType="interactiveSeq">
                <p:stCondLst>
                  <p:cond evt="onClick" delay="0">
                    <p:tgtEl>
                      <p:spTgt spid="6149"/>
                    </p:tgtEl>
                  </p:cond>
                </p:stCondLst>
                <p:endSync evt="end" delay="0">
                  <p:rtn val="all"/>
                </p:endSync>
                <p:childTnLst>
                  <p:par>
                    <p:cTn id="28" fill="hold">
                      <p:stCondLst>
                        <p:cond delay="0"/>
                      </p:stCondLst>
                      <p:childTnLst>
                        <p:par>
                          <p:cTn id="29" fill="hold">
                            <p:stCondLst>
                              <p:cond delay="0"/>
                            </p:stCondLst>
                            <p:childTnLst>
                              <p:par>
                                <p:cTn id="30" presetID="42" presetClass="path" presetSubtype="0" accel="50000" decel="50000" fill="hold" grpId="0" nodeType="clickEffect">
                                  <p:stCondLst>
                                    <p:cond delay="0"/>
                                  </p:stCondLst>
                                  <p:childTnLst>
                                    <p:animMotion origin="layout" path="M -1.38889E-6 -4.44444E-6 L -0.14826 -0.25578 " pathEditMode="relative" rAng="0" ptsTypes="AA">
                                      <p:cBhvr>
                                        <p:cTn id="31" dur="2000" fill="hold"/>
                                        <p:tgtEl>
                                          <p:spTgt spid="6149"/>
                                        </p:tgtEl>
                                        <p:attrNameLst>
                                          <p:attrName>ppt_x</p:attrName>
                                          <p:attrName>ppt_y</p:attrName>
                                        </p:attrNameLst>
                                      </p:cBhvr>
                                      <p:rCtr x="-7413" y="-12801"/>
                                    </p:animMotion>
                                  </p:childTnLst>
                                </p:cTn>
                              </p:par>
                            </p:childTnLst>
                          </p:cTn>
                        </p:par>
                      </p:childTnLst>
                    </p:cTn>
                  </p:par>
                </p:childTnLst>
              </p:cTn>
              <p:nextCondLst>
                <p:cond evt="onClick" delay="0">
                  <p:tgtEl>
                    <p:spTgt spid="6149"/>
                  </p:tgtEl>
                </p:cond>
              </p:nextCondLst>
            </p:seq>
            <p:seq concurrent="1" nextAc="seek">
              <p:cTn id="32" restart="whenNotActive" fill="hold" evtFilter="cancelBubble" nodeType="interactiveSeq">
                <p:stCondLst>
                  <p:cond evt="onClick" delay="0">
                    <p:tgtEl>
                      <p:spTgt spid="6150"/>
                    </p:tgtEl>
                  </p:cond>
                </p:stCondLst>
                <p:endSync evt="end" delay="0">
                  <p:rtn val="all"/>
                </p:endSync>
                <p:childTnLst>
                  <p:par>
                    <p:cTn id="33" fill="hold">
                      <p:stCondLst>
                        <p:cond delay="0"/>
                      </p:stCondLst>
                      <p:childTnLst>
                        <p:par>
                          <p:cTn id="34" fill="hold">
                            <p:stCondLst>
                              <p:cond delay="0"/>
                            </p:stCondLst>
                            <p:childTnLst>
                              <p:par>
                                <p:cTn id="35" presetID="42" presetClass="path" presetSubtype="0" accel="50000" decel="50000" fill="hold" grpId="0" nodeType="clickEffect">
                                  <p:stCondLst>
                                    <p:cond delay="0"/>
                                  </p:stCondLst>
                                  <p:childTnLst>
                                    <p:animMotion origin="layout" path="M 1.11111E-6 -1.11111E-6 L -0.1467 -0.26018 " pathEditMode="relative" rAng="0" ptsTypes="AA">
                                      <p:cBhvr>
                                        <p:cTn id="36" dur="2000" fill="hold"/>
                                        <p:tgtEl>
                                          <p:spTgt spid="6150"/>
                                        </p:tgtEl>
                                        <p:attrNameLst>
                                          <p:attrName>ppt_x</p:attrName>
                                          <p:attrName>ppt_y</p:attrName>
                                        </p:attrNameLst>
                                      </p:cBhvr>
                                      <p:rCtr x="-7344" y="-13009"/>
                                    </p:animMotion>
                                  </p:childTnLst>
                                </p:cTn>
                              </p:par>
                            </p:childTnLst>
                          </p:cTn>
                        </p:par>
                      </p:childTnLst>
                    </p:cTn>
                  </p:par>
                </p:childTnLst>
              </p:cTn>
              <p:nextCondLst>
                <p:cond evt="onClick" delay="0">
                  <p:tgtEl>
                    <p:spTgt spid="6150"/>
                  </p:tgtEl>
                </p:cond>
              </p:nextCondLst>
            </p:seq>
            <p:seq concurrent="1" nextAc="seek">
              <p:cTn id="37" restart="whenNotActive" fill="hold" evtFilter="cancelBubble" nodeType="interactiveSeq">
                <p:stCondLst>
                  <p:cond evt="onClick" delay="0">
                    <p:tgtEl>
                      <p:spTgt spid="6152"/>
                    </p:tgtEl>
                  </p:cond>
                </p:stCondLst>
                <p:endSync evt="end" delay="0">
                  <p:rtn val="all"/>
                </p:endSync>
                <p:childTnLst>
                  <p:par>
                    <p:cTn id="38" fill="hold">
                      <p:stCondLst>
                        <p:cond delay="0"/>
                      </p:stCondLst>
                      <p:childTnLst>
                        <p:par>
                          <p:cTn id="39" fill="hold">
                            <p:stCondLst>
                              <p:cond delay="0"/>
                            </p:stCondLst>
                            <p:childTnLst>
                              <p:par>
                                <p:cTn id="40" presetID="42" presetClass="path" presetSubtype="0" accel="50000" decel="50000" fill="hold" grpId="0" nodeType="clickEffect">
                                  <p:stCondLst>
                                    <p:cond delay="0"/>
                                  </p:stCondLst>
                                  <p:childTnLst>
                                    <p:animMotion origin="layout" path="M 2.5E-6 1.48148E-6 L -0.14202 -0.26551 " pathEditMode="relative" rAng="0" ptsTypes="AA">
                                      <p:cBhvr>
                                        <p:cTn id="41" dur="2000" fill="hold"/>
                                        <p:tgtEl>
                                          <p:spTgt spid="6152"/>
                                        </p:tgtEl>
                                        <p:attrNameLst>
                                          <p:attrName>ppt_x</p:attrName>
                                          <p:attrName>ppt_y</p:attrName>
                                        </p:attrNameLst>
                                      </p:cBhvr>
                                      <p:rCtr x="-7101" y="-13287"/>
                                    </p:animMotion>
                                  </p:childTnLst>
                                </p:cTn>
                              </p:par>
                            </p:childTnLst>
                          </p:cTn>
                        </p:par>
                      </p:childTnLst>
                    </p:cTn>
                  </p:par>
                </p:childTnLst>
              </p:cTn>
              <p:nextCondLst>
                <p:cond evt="onClick" delay="0">
                  <p:tgtEl>
                    <p:spTgt spid="6152"/>
                  </p:tgtEl>
                </p:cond>
              </p:nextCondLst>
            </p:seq>
          </p:childTnLst>
        </p:cTn>
      </p:par>
    </p:tnLst>
    <p:bldLst>
      <p:bldP spid="12" grpId="0"/>
      <p:bldP spid="13" grpId="0"/>
      <p:bldP spid="15" grpId="0"/>
      <p:bldP spid="16" grpId="0"/>
      <p:bldP spid="6149" grpId="0"/>
      <p:bldP spid="6150" grpId="0"/>
      <p:bldP spid="6152" grpId="0"/>
      <p:bldP spid="615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95536" y="116632"/>
            <a:ext cx="8229600" cy="6110139"/>
          </a:xfrm>
        </p:spPr>
        <p:txBody>
          <a:bodyPr/>
          <a:lstStyle/>
          <a:p>
            <a:pPr marL="0" indent="0">
              <a:buNone/>
            </a:pPr>
            <a:r>
              <a:rPr lang="cs-CZ" b="1" dirty="0"/>
              <a:t>Zdroje a </a:t>
            </a:r>
            <a:r>
              <a:rPr lang="cs-CZ" b="1"/>
              <a:t>citace</a:t>
            </a:r>
            <a:r>
              <a:rPr lang="cs-CZ" b="1" smtClean="0"/>
              <a:t>: </a:t>
            </a:r>
            <a:r>
              <a:rPr lang="cs-CZ"/>
              <a:t>Microsoft Office - Klipart</a:t>
            </a:r>
            <a:endParaRPr lang="cs-CZ" dirty="0"/>
          </a:p>
        </p:txBody>
      </p:sp>
    </p:spTree>
    <p:extLst>
      <p:ext uri="{BB962C8B-B14F-4D97-AF65-F5344CB8AC3E}">
        <p14:creationId xmlns:p14="http://schemas.microsoft.com/office/powerpoint/2010/main" xmlns="" val="4016120651"/>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243</TotalTime>
  <Words>473</Words>
  <Application>Microsoft Office PowerPoint</Application>
  <PresentationFormat>Předvádění na obrazovce (4:3)</PresentationFormat>
  <Paragraphs>124</Paragraphs>
  <Slides>16</Slides>
  <Notes>0</Notes>
  <HiddenSlides>0</HiddenSlides>
  <MMClips>0</MMClips>
  <ScaleCrop>false</ScaleCrop>
  <HeadingPairs>
    <vt:vector size="4" baseType="variant">
      <vt:variant>
        <vt:lpstr>Motiv</vt:lpstr>
      </vt:variant>
      <vt:variant>
        <vt:i4>1</vt:i4>
      </vt:variant>
      <vt:variant>
        <vt:lpstr>Nadpisy snímků</vt:lpstr>
      </vt:variant>
      <vt:variant>
        <vt:i4>16</vt:i4>
      </vt:variant>
    </vt:vector>
  </HeadingPairs>
  <TitlesOfParts>
    <vt:vector size="17" baseType="lpstr">
      <vt:lpstr>Motiv systému Office</vt:lpstr>
      <vt:lpstr>Číslo hned před, hned za – I. VY_32_INOVACE_4B_12 Číslo projektu: CZ.1.07/1.4.00/21.1101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dc:creator>
  <cp:lastModifiedBy>Pavla</cp:lastModifiedBy>
  <cp:revision>8</cp:revision>
  <dcterms:created xsi:type="dcterms:W3CDTF">2012-03-28T14:14:49Z</dcterms:created>
  <dcterms:modified xsi:type="dcterms:W3CDTF">2013-01-23T19:04:25Z</dcterms:modified>
</cp:coreProperties>
</file>