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1951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9666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2298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6189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5590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0822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7732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24261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51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6570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521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438E8-D9CF-444A-85BC-5DDD50E5C62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A1F83-28CC-4E36-97BC-B04CF4900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6727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hned před, hned za –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4557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upevňování a procvičování učiva. Žáci porovnávají čísla v oboru do 20. První tři úkoly jsou interaktivní. V prvním úkole žáci přiřazují čísla o jedna větší kliknutím. Stejným způsobem pracují      v úkole č. 2 (číslo o jedna menší). Na třetí stránce zařazují čísla do číselné osy. Opět pracují pomocí animace. V dalších dvou úkolech zapisují číslo hned před, hned za. Číslo o jedna menší procvičují na další stránce kliknutím – po správné odpovědi se číslo zařadí na správné místo. Stejným způsobem pracují               v posledním úkole – hledají číslo o jedna větší. Opět pracují pomocí animace.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0355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48680"/>
            <a:ext cx="4481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 každé garáže patří číslo o 1 větší než auto.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437941" y="1340768"/>
            <a:ext cx="1512168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20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58694" y="1392791"/>
            <a:ext cx="1512168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19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96136" y="1392549"/>
            <a:ext cx="1512168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7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08556" y="1418439"/>
            <a:ext cx="1512168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39760" y="1341012"/>
            <a:ext cx="1512168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16</a:t>
            </a:r>
            <a:endParaRPr lang="cs-CZ" sz="5400" b="1" dirty="0">
              <a:solidFill>
                <a:schemeClr val="tx1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57182" y="3933056"/>
            <a:ext cx="1715100" cy="1340768"/>
            <a:chOff x="257182" y="3933056"/>
            <a:chExt cx="1715100" cy="1340768"/>
          </a:xfrm>
        </p:grpSpPr>
        <p:pic>
          <p:nvPicPr>
            <p:cNvPr id="1026" name="Picture 2" descr="C:\Users\pc\AppData\Local\Microsoft\Windows\Temporary Internet Files\Content.IE5\HBOG70SQ\MP9004424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182" y="3933056"/>
              <a:ext cx="1715100" cy="13407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539552" y="420713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14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296876" y="3933056"/>
            <a:ext cx="1715100" cy="1340768"/>
            <a:chOff x="2296876" y="3933056"/>
            <a:chExt cx="1715100" cy="1340768"/>
          </a:xfrm>
        </p:grpSpPr>
        <p:pic>
          <p:nvPicPr>
            <p:cNvPr id="12" name="Picture 2" descr="C:\Users\pc\AppData\Local\Microsoft\Windows\Temporary Internet Files\Content.IE5\HBOG70SQ\MP9004424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6876" y="3933056"/>
              <a:ext cx="1715100" cy="13407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773791" y="4149080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6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011976" y="4005064"/>
            <a:ext cx="1715100" cy="1340768"/>
            <a:chOff x="4011976" y="4005064"/>
            <a:chExt cx="1715100" cy="1340768"/>
          </a:xfrm>
        </p:grpSpPr>
        <p:pic>
          <p:nvPicPr>
            <p:cNvPr id="13" name="Picture 2" descr="C:\Users\pc\AppData\Local\Microsoft\Windows\Temporary Internet Files\Content.IE5\HBOG70SQ\MP9004424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11976" y="4005064"/>
              <a:ext cx="1715100" cy="13407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283968" y="422969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18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593204" y="4012472"/>
            <a:ext cx="1715100" cy="1340768"/>
            <a:chOff x="5593204" y="4012472"/>
            <a:chExt cx="1715100" cy="1340768"/>
          </a:xfrm>
        </p:grpSpPr>
        <p:pic>
          <p:nvPicPr>
            <p:cNvPr id="14" name="Picture 2" descr="C:\Users\pc\AppData\Local\Microsoft\Windows\Temporary Internet Files\Content.IE5\HBOG70SQ\MP9004424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3204" y="4012472"/>
              <a:ext cx="1715100" cy="13407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946203" y="4264099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15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341103" y="4012472"/>
            <a:ext cx="1715100" cy="1340768"/>
            <a:chOff x="7341103" y="4012472"/>
            <a:chExt cx="1715100" cy="1340768"/>
          </a:xfrm>
        </p:grpSpPr>
        <p:pic>
          <p:nvPicPr>
            <p:cNvPr id="15" name="Picture 2" descr="C:\Users\pc\AppData\Local\Microsoft\Windows\Temporary Internet Files\Content.IE5\HBOG70SQ\MP9004424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41103" y="4012472"/>
              <a:ext cx="1715100" cy="13407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7596336" y="429072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19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59378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02105 L 0.79566 -0.139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774" y="-59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1823E-7 L 0.38333 -0.160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67" y="-8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25815E-7 L -3.61111E-6 -0.167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51608E-6 L -0.39444 -0.16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-80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95397E-6 L -0.79028 -0.182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14" y="-9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379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48680"/>
            <a:ext cx="4607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 každé garáže patří číslo o </a:t>
            </a:r>
            <a:r>
              <a:rPr lang="cs-CZ" b="1" dirty="0" smtClean="0"/>
              <a:t>1 menší </a:t>
            </a:r>
            <a:r>
              <a:rPr lang="cs-CZ" b="1" dirty="0" smtClean="0"/>
              <a:t>než auto.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765391" y="1528917"/>
            <a:ext cx="1512168" cy="15121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17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9504" y="1548402"/>
            <a:ext cx="1512168" cy="15121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4248" y="1519552"/>
            <a:ext cx="1512168" cy="15121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13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1800" y="1548402"/>
            <a:ext cx="1512168" cy="15121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14</a:t>
            </a:r>
            <a:endParaRPr lang="cs-CZ" sz="5400" b="1" dirty="0">
              <a:solidFill>
                <a:schemeClr val="tx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644008" y="5121034"/>
            <a:ext cx="2297855" cy="1732762"/>
            <a:chOff x="6639436" y="4531515"/>
            <a:chExt cx="2297855" cy="1732762"/>
          </a:xfrm>
        </p:grpSpPr>
        <p:pic>
          <p:nvPicPr>
            <p:cNvPr id="21" name="Picture 2" descr="C:\Users\pc\AppData\Local\Microsoft\Windows\Temporary Internet Files\Content.IE5\5CFFTATP\MP90040313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39436" y="4531515"/>
              <a:ext cx="2297855" cy="173276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410697" y="513479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14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0" y="5121034"/>
            <a:ext cx="2297855" cy="1732762"/>
            <a:chOff x="4316932" y="4531515"/>
            <a:chExt cx="2297855" cy="1732762"/>
          </a:xfrm>
        </p:grpSpPr>
        <p:pic>
          <p:nvPicPr>
            <p:cNvPr id="20" name="Picture 2" descr="C:\Users\pc\AppData\Local\Microsoft\Windows\Temporary Internet Files\Content.IE5\5CFFTATP\MP90040313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6932" y="4531515"/>
              <a:ext cx="2297855" cy="173276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293194" y="491938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16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239137" y="5121034"/>
            <a:ext cx="2297855" cy="1732762"/>
            <a:chOff x="179512" y="4268166"/>
            <a:chExt cx="2297855" cy="1732762"/>
          </a:xfrm>
        </p:grpSpPr>
        <p:pic>
          <p:nvPicPr>
            <p:cNvPr id="1026" name="Picture 2" descr="C:\Users\pc\AppData\Local\Microsoft\Windows\Temporary Internet Files\Content.IE5\5CFFTATP\MP90040313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268166"/>
              <a:ext cx="2297855" cy="173276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816357" y="475007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18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754935" y="4902725"/>
            <a:ext cx="2297855" cy="1732762"/>
            <a:chOff x="2247157" y="4531515"/>
            <a:chExt cx="2297855" cy="1732762"/>
          </a:xfrm>
        </p:grpSpPr>
        <p:pic>
          <p:nvPicPr>
            <p:cNvPr id="19" name="Picture 2" descr="C:\Users\pc\AppData\Local\Microsoft\Windows\Temporary Internet Files\Content.IE5\5CFFTATP\MP90040313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7157" y="4531515"/>
              <a:ext cx="2297855" cy="173276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018418" y="484676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15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00475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6.01434E-8 L -0.48247 -0.319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32" y="-16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8.95212E-7 L 0.47691 -0.3307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37" y="-165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07 -0.01596 L -0.20903 -0.34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8.95212E-7 L 0.19722 -0.309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61" y="-154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83568" y="1052736"/>
            <a:ext cx="7488832" cy="288032"/>
            <a:chOff x="683568" y="1052736"/>
            <a:chExt cx="7488832" cy="288032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683568" y="1196752"/>
              <a:ext cx="748883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683568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547664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233975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305983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377991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427984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148064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94015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6660232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452320" y="1052736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8172400" y="1052736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304040" y="216837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179409" y="28529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11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106965" y="215404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12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973153" y="28529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13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347864" y="217819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14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732787" y="217819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795611" y="2996952"/>
            <a:ext cx="5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16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443288" y="28673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17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789601" y="23297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18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717067" y="28673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19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967794" y="219006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15879" y="4365104"/>
            <a:ext cx="7488832" cy="288032"/>
            <a:chOff x="615879" y="4365104"/>
            <a:chExt cx="7488832" cy="288032"/>
          </a:xfrm>
        </p:grpSpPr>
        <p:cxnSp>
          <p:nvCxnSpPr>
            <p:cNvPr id="68" name="Přímá spojnice 67"/>
            <p:cNvCxnSpPr/>
            <p:nvPr/>
          </p:nvCxnSpPr>
          <p:spPr>
            <a:xfrm>
              <a:off x="615879" y="4509120"/>
              <a:ext cx="748883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615879" y="4365104"/>
              <a:ext cx="0" cy="288032"/>
            </a:xfrm>
            <a:prstGeom prst="line">
              <a:avLst/>
            </a:prstGeom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1479975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227206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299214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71222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4360295" y="4365104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5080375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587246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6592543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7384631" y="4365104"/>
              <a:ext cx="0" cy="28803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8104711" y="4365104"/>
              <a:ext cx="0" cy="28803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80" name="TextovéPole 79"/>
          <p:cNvSpPr txBox="1"/>
          <p:nvPr/>
        </p:nvSpPr>
        <p:spPr>
          <a:xfrm>
            <a:off x="7236296" y="54442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322312" y="545531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904334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192647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13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08492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14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618016" y="546325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647276" y="5444204"/>
            <a:ext cx="58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16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074485" y="54664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17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770959" y="549056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501042" y="54653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993439" y="54442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8119" y="290685"/>
            <a:ext cx="64563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čísla na číselnou osu. V obou řádcích začni číslem 10.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395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0.01146 -0.127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3" y="-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33333E-6 L -0.31788 -0.2270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03" y="-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55139 -0.1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3333E-6 L 0.19809 -0.237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96" y="-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96296E-6 L 0.01719 -0.139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" y="-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6296E-6 L -0.06337 -0.1287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7" y="-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 L -0.21233 -0.2479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1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55112E-17 L 0.0243 -0.229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5" y="-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50261 -0.1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22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55112E-17 L 0.48767 -0.2291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75" y="-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0.21111 -0.1303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56" y="-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-0.75451 -0.1113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726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81481E-6 L -0.45069 -0.1129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35" y="-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6 L -0.20885 -0.1143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51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-0.05243 -0.12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2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6 L 0.33091 -0.125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45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22222E-6 L -0.05868 -0.1141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-0.20382 -0.1113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91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4941 -0.1145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05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2222E-6 L 0.49618 -0.13658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09" y="-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L 0.50365 -0.125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4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0.20052 -0.12199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-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764704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48680"/>
            <a:ext cx="3525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číslo hned před, hned za.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6020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21516" y="1268760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18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95536" y="2178473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99792" y="2178473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462281" y="3068960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15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864482" y="3789040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36296" y="3717032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023487" y="4941168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17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699792" y="5627459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99792" y="3933056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986012" y="2852936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12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26474" y="4005064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34452" y="5409220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1519534" y="4725144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16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326474" y="5589240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72000" y="5431656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012160" y="1105508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14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4886180" y="2029522"/>
            <a:ext cx="72008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270847" y="1988840"/>
            <a:ext cx="86409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2261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21516" y="1268760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16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95536" y="2178473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99792" y="2178473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462281" y="3068960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13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864482" y="3789040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236296" y="3717032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023487" y="4941168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20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699792" y="5627459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99792" y="3933056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986012" y="2852936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17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26474" y="4005064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334452" y="5409220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519534" y="4725144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12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26474" y="5589240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572000" y="5431656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012160" y="1105508"/>
            <a:ext cx="9361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19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4886180" y="2029522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270847" y="1988840"/>
            <a:ext cx="86409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21285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3664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Hledej číslo o jedna MENŠÍ.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440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94817" y="404664"/>
            <a:ext cx="1380349" cy="1512168"/>
            <a:chOff x="194817" y="404664"/>
            <a:chExt cx="1380349" cy="1512168"/>
          </a:xfrm>
        </p:grpSpPr>
        <p:pic>
          <p:nvPicPr>
            <p:cNvPr id="6146" name="Picture 2" descr="C:\Users\pc\AppData\Local\Microsoft\Windows\Temporary Internet Files\Content.IE5\XWRTYRPH\MC900221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817" y="404664"/>
              <a:ext cx="1380349" cy="15121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07323" y="114739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14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46948" y="2060848"/>
            <a:ext cx="1380349" cy="1512168"/>
            <a:chOff x="146948" y="2060848"/>
            <a:chExt cx="1380349" cy="1512168"/>
          </a:xfrm>
        </p:grpSpPr>
        <p:pic>
          <p:nvPicPr>
            <p:cNvPr id="6" name="Picture 2" descr="C:\Users\pc\AppData\Local\Microsoft\Windows\Temporary Internet Files\Content.IE5\XWRTYRPH\MC900221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948" y="2060848"/>
              <a:ext cx="1380349" cy="15121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19625" y="278705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17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07119" y="3616668"/>
            <a:ext cx="1380349" cy="1536626"/>
            <a:chOff x="207119" y="3616668"/>
            <a:chExt cx="1380349" cy="1536626"/>
          </a:xfrm>
        </p:grpSpPr>
        <p:pic>
          <p:nvPicPr>
            <p:cNvPr id="7" name="Picture 2" descr="C:\Users\pc\AppData\Local\Microsoft\Windows\Temporary Internet Files\Content.IE5\XWRTYRPH\MC900221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119" y="3616668"/>
              <a:ext cx="1380349" cy="15121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519624" y="438385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20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51520" y="5173231"/>
            <a:ext cx="1380349" cy="1512168"/>
            <a:chOff x="251520" y="5173231"/>
            <a:chExt cx="1380349" cy="1512168"/>
          </a:xfrm>
        </p:grpSpPr>
        <p:pic>
          <p:nvPicPr>
            <p:cNvPr id="8" name="Picture 2" descr="C:\Users\pc\AppData\Local\Microsoft\Windows\Temporary Internet Files\Content.IE5\XWRTYRPH\MC90022109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5173231"/>
              <a:ext cx="1380349" cy="151216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87260" y="585259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bg1"/>
                  </a:solidFill>
                </a:rPr>
                <a:t>18</a:t>
              </a:r>
              <a:endParaRPr lang="cs-CZ" sz="44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915816" y="82169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17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26665" y="240435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19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5" y="386104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16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4" y="551381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13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4716016" y="0"/>
            <a:ext cx="0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>
            <a:off x="5148064" y="526626"/>
            <a:ext cx="1080120" cy="881865"/>
            <a:chOff x="5148064" y="526626"/>
            <a:chExt cx="1080120" cy="881865"/>
          </a:xfrm>
        </p:grpSpPr>
        <p:pic>
          <p:nvPicPr>
            <p:cNvPr id="6148" name="Picture 4" descr="C:\Users\pc\AppData\Local\Microsoft\Windows\Temporary Internet Files\Content.IE5\XWRTYRPH\MC900221097[2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526626"/>
              <a:ext cx="1080120" cy="88186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5346231" y="65610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19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233395" y="2073385"/>
            <a:ext cx="1080120" cy="881865"/>
            <a:chOff x="5233395" y="2073385"/>
            <a:chExt cx="1080120" cy="881865"/>
          </a:xfrm>
        </p:grpSpPr>
        <p:pic>
          <p:nvPicPr>
            <p:cNvPr id="24" name="Picture 4" descr="C:\Users\pc\AppData\Local\Microsoft\Windows\Temporary Internet Files\Content.IE5\XWRTYRPH\MC900221097[2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3395" y="2073385"/>
              <a:ext cx="1080120" cy="88186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5442146" y="224736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15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254106" y="3802537"/>
            <a:ext cx="1080120" cy="881865"/>
            <a:chOff x="5254106" y="3802537"/>
            <a:chExt cx="1080120" cy="881865"/>
          </a:xfrm>
        </p:grpSpPr>
        <p:pic>
          <p:nvPicPr>
            <p:cNvPr id="25" name="Picture 4" descr="C:\Users\pc\AppData\Local\Microsoft\Windows\Temporary Internet Files\Content.IE5\XWRTYRPH\MC900221097[2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54106" y="3802537"/>
              <a:ext cx="1080120" cy="88186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44" name="TextovéPole 6143"/>
            <p:cNvSpPr txBox="1"/>
            <p:nvPr/>
          </p:nvSpPr>
          <p:spPr>
            <a:xfrm>
              <a:off x="5442146" y="395627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12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233395" y="5513816"/>
            <a:ext cx="1080120" cy="881865"/>
            <a:chOff x="5233395" y="5513816"/>
            <a:chExt cx="1080120" cy="881865"/>
          </a:xfrm>
        </p:grpSpPr>
        <p:pic>
          <p:nvPicPr>
            <p:cNvPr id="26" name="Picture 4" descr="C:\Users\pc\AppData\Local\Microsoft\Windows\Temporary Internet Files\Content.IE5\XWRTYRPH\MC900221097[2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3395" y="5513816"/>
              <a:ext cx="1080120" cy="88186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45" name="TextovéPole 6144"/>
            <p:cNvSpPr txBox="1"/>
            <p:nvPr/>
          </p:nvSpPr>
          <p:spPr>
            <a:xfrm>
              <a:off x="5442146" y="568779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16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6149" name="TextovéPole 6148"/>
          <p:cNvSpPr txBox="1"/>
          <p:nvPr/>
        </p:nvSpPr>
        <p:spPr>
          <a:xfrm>
            <a:off x="7394127" y="224736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18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150" name="TextovéPole 6149"/>
          <p:cNvSpPr txBox="1"/>
          <p:nvPr/>
        </p:nvSpPr>
        <p:spPr>
          <a:xfrm>
            <a:off x="7380312" y="386104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14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152" name="TextovéPole 6151"/>
          <p:cNvSpPr txBox="1"/>
          <p:nvPr/>
        </p:nvSpPr>
        <p:spPr>
          <a:xfrm>
            <a:off x="7409922" y="562623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153" name="TextovéPole 6152"/>
          <p:cNvSpPr txBox="1"/>
          <p:nvPr/>
        </p:nvSpPr>
        <p:spPr>
          <a:xfrm>
            <a:off x="7380311" y="65610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15</a:t>
            </a:r>
            <a:endParaRPr lang="cs-CZ" sz="4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133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7407E-6 L -0.17031 0.718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24" y="3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1111E-6 L -0.15573 0.26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95" y="1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11111E-6 L -0.17031 -0.155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24" y="-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3333E-6 L -0.1625 -0.6481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-3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77556E-17 L -0.1309 0.721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3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-0.14826 -0.2557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13" y="-1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11111E-6 L -0.1467 -0.2601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44" y="-1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L -0.14202 -0.2655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-1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6149" grpId="0"/>
      <p:bldP spid="6150" grpId="0"/>
      <p:bldP spid="6152" grpId="0"/>
      <p:bldP spid="615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332656"/>
            <a:ext cx="35270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Hledej číslo o </a:t>
            </a:r>
            <a:r>
              <a:rPr lang="cs-CZ" sz="2400" b="1" dirty="0" smtClean="0">
                <a:solidFill>
                  <a:srgbClr val="FF0000"/>
                </a:solidFill>
              </a:rPr>
              <a:t>jedna VĚTŠÍ.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900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95536" y="162013"/>
            <a:ext cx="1440160" cy="1403163"/>
            <a:chOff x="395536" y="162013"/>
            <a:chExt cx="1440160" cy="1403163"/>
          </a:xfrm>
        </p:grpSpPr>
        <p:pic>
          <p:nvPicPr>
            <p:cNvPr id="14" name="Picture 2" descr="C:\Users\pc\AppData\Local\Microsoft\Windows\Temporary Internet Files\Content.IE5\XWRTYRPH\MP900431025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62013"/>
              <a:ext cx="1440160" cy="140316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83688" y="87172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17</a:t>
              </a:r>
              <a:endParaRPr lang="cs-CZ" sz="32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21172" y="1738529"/>
            <a:ext cx="1440160" cy="1403163"/>
            <a:chOff x="421172" y="1738529"/>
            <a:chExt cx="1440160" cy="1403163"/>
          </a:xfrm>
        </p:grpSpPr>
        <p:pic>
          <p:nvPicPr>
            <p:cNvPr id="13" name="Picture 2" descr="C:\Users\pc\AppData\Local\Microsoft\Windows\Temporary Internet Files\Content.IE5\XWRTYRPH\MP900431025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72" y="1738529"/>
              <a:ext cx="1440160" cy="140316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07351" y="2464147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19</a:t>
              </a:r>
              <a:endParaRPr lang="cs-CZ" sz="32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00074" y="3390279"/>
            <a:ext cx="1440160" cy="1403163"/>
            <a:chOff x="500074" y="3390279"/>
            <a:chExt cx="1440160" cy="1403163"/>
          </a:xfrm>
        </p:grpSpPr>
        <p:pic>
          <p:nvPicPr>
            <p:cNvPr id="12" name="Picture 2" descr="C:\Users\pc\AppData\Local\Microsoft\Windows\Temporary Internet Files\Content.IE5\XWRTYRPH\MP900431025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074" y="3390279"/>
              <a:ext cx="1440160" cy="140316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29040" y="4091859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18</a:t>
              </a:r>
              <a:endParaRPr lang="cs-CZ" sz="32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00074" y="5013176"/>
            <a:ext cx="1440160" cy="1403163"/>
            <a:chOff x="500074" y="5013176"/>
            <a:chExt cx="1440160" cy="1403163"/>
          </a:xfrm>
        </p:grpSpPr>
        <p:pic>
          <p:nvPicPr>
            <p:cNvPr id="11" name="Picture 2" descr="C:\Users\pc\AppData\Local\Microsoft\Windows\Temporary Internet Files\Content.IE5\XWRTYRPH\MP900431025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074" y="5013176"/>
              <a:ext cx="1440160" cy="140316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07351" y="5728900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14</a:t>
              </a:r>
              <a:endParaRPr lang="cs-CZ" sz="32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52921" y="74826"/>
            <a:ext cx="1490350" cy="1490350"/>
            <a:chOff x="4752921" y="74826"/>
            <a:chExt cx="1490350" cy="1490350"/>
          </a:xfrm>
        </p:grpSpPr>
        <p:pic>
          <p:nvPicPr>
            <p:cNvPr id="26" name="Picture 4" descr="C:\Users\pc\AppData\Local\Microsoft\Windows\Temporary Internet Files\Content.IE5\YNWDX9XP\MC90043625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2921" y="74826"/>
              <a:ext cx="1490350" cy="149035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5038710" y="57120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16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819625" y="1558572"/>
            <a:ext cx="1490350" cy="1490350"/>
            <a:chOff x="4819625" y="1558572"/>
            <a:chExt cx="1490350" cy="1490350"/>
          </a:xfrm>
        </p:grpSpPr>
        <p:pic>
          <p:nvPicPr>
            <p:cNvPr id="25" name="Picture 4" descr="C:\Users\pc\AppData\Local\Microsoft\Windows\Temporary Internet Files\Content.IE5\YNWDX9XP\MC90043625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9625" y="1558572"/>
              <a:ext cx="1490350" cy="149035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5197372" y="210129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15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722838" y="3236342"/>
            <a:ext cx="1490350" cy="1490350"/>
            <a:chOff x="4722838" y="3236342"/>
            <a:chExt cx="1490350" cy="1490350"/>
          </a:xfrm>
        </p:grpSpPr>
        <p:pic>
          <p:nvPicPr>
            <p:cNvPr id="24" name="Picture 4" descr="C:\Users\pc\AppData\Local\Microsoft\Windows\Temporary Internet Files\Content.IE5\YNWDX9XP\MC90043625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22838" y="3236342"/>
              <a:ext cx="1490350" cy="149035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5143384" y="379947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12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689007" y="4802209"/>
            <a:ext cx="1490350" cy="1490350"/>
            <a:chOff x="4689007" y="4802209"/>
            <a:chExt cx="1490350" cy="1490350"/>
          </a:xfrm>
        </p:grpSpPr>
        <p:pic>
          <p:nvPicPr>
            <p:cNvPr id="7172" name="Picture 4" descr="C:\Users\pc\AppData\Local\Microsoft\Windows\Temporary Internet Files\Content.IE5\YNWDX9XP\MC90043625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9007" y="4802209"/>
              <a:ext cx="1490350" cy="149035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038710" y="5364307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FF00"/>
                  </a:solidFill>
                </a:rPr>
                <a:t>14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3376615" y="374476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07308" y="60107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58211" y="57426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19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168" name="TextovéPole 7167"/>
          <p:cNvSpPr txBox="1"/>
          <p:nvPr/>
        </p:nvSpPr>
        <p:spPr>
          <a:xfrm>
            <a:off x="3367631" y="236290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169" name="TextovéPole 7168"/>
          <p:cNvSpPr txBox="1"/>
          <p:nvPr/>
        </p:nvSpPr>
        <p:spPr>
          <a:xfrm>
            <a:off x="7596336" y="541946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8AE4F6"/>
                </a:solidFill>
              </a:rPr>
              <a:t>17</a:t>
            </a:r>
            <a:endParaRPr lang="cs-CZ" sz="3600" b="1" dirty="0">
              <a:solidFill>
                <a:srgbClr val="8AE4F6"/>
              </a:solidFill>
            </a:endParaRPr>
          </a:p>
        </p:txBody>
      </p:sp>
      <p:sp>
        <p:nvSpPr>
          <p:cNvPr id="7173" name="TextovéPole 7172"/>
          <p:cNvSpPr txBox="1"/>
          <p:nvPr/>
        </p:nvSpPr>
        <p:spPr>
          <a:xfrm>
            <a:off x="7650438" y="380379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8AE4F6"/>
                </a:solidFill>
              </a:rPr>
              <a:t>16</a:t>
            </a:r>
            <a:endParaRPr lang="cs-CZ" sz="3600" b="1" dirty="0">
              <a:solidFill>
                <a:srgbClr val="8AE4F6"/>
              </a:solidFill>
            </a:endParaRPr>
          </a:p>
        </p:txBody>
      </p:sp>
      <p:sp>
        <p:nvSpPr>
          <p:cNvPr id="7174" name="TextovéPole 7173"/>
          <p:cNvSpPr txBox="1"/>
          <p:nvPr/>
        </p:nvSpPr>
        <p:spPr>
          <a:xfrm>
            <a:off x="7668343" y="28308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8AE4F6"/>
                </a:solidFill>
              </a:rPr>
              <a:t>13</a:t>
            </a:r>
            <a:endParaRPr lang="cs-CZ" sz="3600" b="1" dirty="0">
              <a:solidFill>
                <a:srgbClr val="8AE4F6"/>
              </a:solidFill>
            </a:endParaRPr>
          </a:p>
        </p:txBody>
      </p:sp>
      <p:sp>
        <p:nvSpPr>
          <p:cNvPr id="7175" name="TextovéPole 7174"/>
          <p:cNvSpPr txBox="1"/>
          <p:nvPr/>
        </p:nvSpPr>
        <p:spPr>
          <a:xfrm>
            <a:off x="7650439" y="211694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8AE4F6"/>
                </a:solidFill>
              </a:rPr>
              <a:t>15</a:t>
            </a:r>
            <a:endParaRPr lang="cs-CZ" sz="3600" b="1" dirty="0">
              <a:solidFill>
                <a:srgbClr val="8AE4F6"/>
              </a:solidFill>
            </a:endParaRPr>
          </a:p>
        </p:txBody>
      </p:sp>
      <p:cxnSp>
        <p:nvCxnSpPr>
          <p:cNvPr id="7177" name="Přímá spojnice 7176"/>
          <p:cNvCxnSpPr/>
          <p:nvPr/>
        </p:nvCxnSpPr>
        <p:spPr>
          <a:xfrm>
            <a:off x="4689007" y="0"/>
            <a:ext cx="33831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18728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17309 0.23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1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1717 0.475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2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6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44444E-6 L -0.18837 -0.4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7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-0.1816 -0.2689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80" y="-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-0.21684 0.4958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51" y="2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59259E-6 L -0.19688 -0.262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8148E-6 L -0.20087 -0.704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52" y="-3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L -0.22257 0.4592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28" y="2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5"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7168" grpId="0"/>
      <p:bldP spid="7169" grpId="0"/>
      <p:bldP spid="7173" grpId="0"/>
      <p:bldP spid="7174" grpId="0"/>
      <p:bldP spid="717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218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363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Číslo hned před, hned za – II. VY_32_INOVACE_4B_13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2012-04-02T14:26:01Z</dcterms:created>
  <dcterms:modified xsi:type="dcterms:W3CDTF">2013-02-01T22:44:57Z</dcterms:modified>
</cp:coreProperties>
</file>