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48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7921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230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1778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370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639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6634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2466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191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5025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2767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5221A-C50B-40BB-8F11-D21B23FD51A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7CE8A-EA97-4EB9-B320-2B204CA2FE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8914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Porovnávání čísel do 20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VY_32_INOVACE_4B_14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5019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učiva. V prvním úkole žáci přetahováním umisťují do hrnce zeleninu – čísla menší než 16. Stejným způsobem pracují na stránce druhé – umisťují ovoce do misky.           V dalším úkole spočítají prvky, přiřadí číslo, porovnají pomocí znaménka více, méně. Při počítání prvků i při umisťování znaménka přetahují správné číslo. Čísla vybírají z možností na spodním řádku. Na další stránce čísla porovnávají. V dalším úkole do košíku umisťují pomocí animace čísla větší než 10  (interaktivní materiál). Stejným způsobem pracují v posledním úkole                – do košíku kliknutím umisťují čísla menší než 15. Žáci zde mají možnost okamžité zpětné vazby – při správné odpovědi číslo přiletí na dané místo, nesprávné mizí z tabule.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Duben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1.stupeň, 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76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42051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Vyber čísla menší než 16. Vlož je do hrnce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31" name="Picture 7" descr="C:\Users\pc\AppData\Local\Microsoft\Windows\Temporary Internet Files\Content.IE5\XWRTYRPH\MC900290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7836" y="3582176"/>
            <a:ext cx="3504379" cy="315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1" name="Skupina 30"/>
          <p:cNvGrpSpPr/>
          <p:nvPr/>
        </p:nvGrpSpPr>
        <p:grpSpPr>
          <a:xfrm>
            <a:off x="650719" y="5313287"/>
            <a:ext cx="1564096" cy="1282749"/>
            <a:chOff x="4469598" y="5401853"/>
            <a:chExt cx="1564096" cy="1282749"/>
          </a:xfrm>
        </p:grpSpPr>
        <p:pic>
          <p:nvPicPr>
            <p:cNvPr id="12" name="Picture 6" descr="C:\Users\pc\AppData\Local\Microsoft\Windows\Temporary Internet Files\Content.IE5\HBOG70SQ\MC90021536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69598" y="5401853"/>
              <a:ext cx="1564096" cy="1282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899627" y="57209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10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102816" y="1483647"/>
            <a:ext cx="1564096" cy="1282749"/>
            <a:chOff x="5453292" y="2007822"/>
            <a:chExt cx="1564096" cy="1282749"/>
          </a:xfrm>
        </p:grpSpPr>
        <p:pic>
          <p:nvPicPr>
            <p:cNvPr id="11" name="Picture 6" descr="C:\Users\pc\AppData\Local\Microsoft\Windows\Temporary Internet Files\Content.IE5\HBOG70SQ\MC90021536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3292" y="2007822"/>
              <a:ext cx="1564096" cy="1282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956193" y="229525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11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3463778" y="5313875"/>
            <a:ext cx="1043608" cy="1043608"/>
            <a:chOff x="5228979" y="5180613"/>
            <a:chExt cx="1043608" cy="1043608"/>
          </a:xfrm>
        </p:grpSpPr>
        <p:pic>
          <p:nvPicPr>
            <p:cNvPr id="18" name="Picture 4" descr="C:\Users\pc\AppData\Local\Microsoft\Windows\Temporary Internet Files\Content.IE5\5CFFTATP\MC900441781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8979" y="5180613"/>
              <a:ext cx="1043608" cy="1043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398763" y="54161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12</a:t>
              </a:r>
              <a:endParaRPr lang="cs-CZ" sz="40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84086" y="3255293"/>
            <a:ext cx="1451340" cy="1451340"/>
            <a:chOff x="5076056" y="3190446"/>
            <a:chExt cx="1451340" cy="1451340"/>
          </a:xfrm>
        </p:grpSpPr>
        <p:pic>
          <p:nvPicPr>
            <p:cNvPr id="16" name="Picture 5" descr="C:\Users\pc\AppData\Local\Microsoft\Windows\Temporary Internet Files\Content.IE5\5CFFTATP\MC900441782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3190446"/>
              <a:ext cx="1451340" cy="1451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422881" y="356217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412454" y="1359697"/>
            <a:ext cx="1564096" cy="1282749"/>
            <a:chOff x="7020272" y="486564"/>
            <a:chExt cx="1564096" cy="1282749"/>
          </a:xfrm>
        </p:grpSpPr>
        <p:pic>
          <p:nvPicPr>
            <p:cNvPr id="1030" name="Picture 6" descr="C:\Users\pc\AppData\Local\Microsoft\Windows\Temporary Internet Files\Content.IE5\HBOG70SQ\MC90021536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272" y="486564"/>
              <a:ext cx="1564096" cy="12827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596336" y="73815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14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7109928" y="417781"/>
            <a:ext cx="1451340" cy="1451340"/>
            <a:chOff x="7133028" y="3190446"/>
            <a:chExt cx="1451340" cy="1451340"/>
          </a:xfrm>
        </p:grpSpPr>
        <p:pic>
          <p:nvPicPr>
            <p:cNvPr id="14" name="Picture 5" descr="C:\Users\pc\AppData\Local\Microsoft\Windows\Temporary Internet Files\Content.IE5\5CFFTATP\MC900441782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33028" y="3190446"/>
              <a:ext cx="1451340" cy="1451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596335" y="349473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045287" y="957464"/>
            <a:ext cx="1043608" cy="1043608"/>
            <a:chOff x="5639739" y="2704251"/>
            <a:chExt cx="1043608" cy="1043608"/>
          </a:xfrm>
        </p:grpSpPr>
        <p:pic>
          <p:nvPicPr>
            <p:cNvPr id="19" name="Picture 4" descr="C:\Users\pc\AppData\Local\Microsoft\Windows\Temporary Internet Files\Content.IE5\5CFFTATP\MC900441781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39739" y="2704251"/>
              <a:ext cx="1043608" cy="1043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809523" y="302092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</p:grpSp>
      <p:grpSp>
        <p:nvGrpSpPr>
          <p:cNvPr id="1032" name="Skupina 1031"/>
          <p:cNvGrpSpPr/>
          <p:nvPr/>
        </p:nvGrpSpPr>
        <p:grpSpPr>
          <a:xfrm>
            <a:off x="680873" y="3459159"/>
            <a:ext cx="1043608" cy="1043608"/>
            <a:chOff x="1290047" y="1152442"/>
            <a:chExt cx="1043608" cy="1043608"/>
          </a:xfrm>
        </p:grpSpPr>
        <p:pic>
          <p:nvPicPr>
            <p:cNvPr id="17" name="Picture 4" descr="C:\Users\pc\AppData\Local\Microsoft\Windows\Temporary Internet Files\Content.IE5\5CFFTATP\MC900441781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0047" y="1152442"/>
              <a:ext cx="1043608" cy="1043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459831" y="138582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18</a:t>
              </a:r>
              <a:endParaRPr lang="cs-CZ" sz="4000" b="1" dirty="0"/>
            </a:p>
          </p:txBody>
        </p:sp>
      </p:grpSp>
      <p:grpSp>
        <p:nvGrpSpPr>
          <p:cNvPr id="1025" name="Skupina 1024"/>
          <p:cNvGrpSpPr/>
          <p:nvPr/>
        </p:nvGrpSpPr>
        <p:grpSpPr>
          <a:xfrm>
            <a:off x="273141" y="1462118"/>
            <a:ext cx="1451340" cy="1451340"/>
            <a:chOff x="3055865" y="2922985"/>
            <a:chExt cx="1451340" cy="1451340"/>
          </a:xfrm>
        </p:grpSpPr>
        <p:pic>
          <p:nvPicPr>
            <p:cNvPr id="1029" name="Picture 5" descr="C:\Users\pc\AppData\Local\Microsoft\Windows\Temporary Internet Files\Content.IE5\5CFFTATP\MC900441782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5865" y="2922985"/>
              <a:ext cx="1451340" cy="14513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3461065" y="329471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19</a:t>
              </a:r>
              <a:endParaRPr lang="cs-CZ" sz="4000" b="1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567091" y="3449875"/>
            <a:ext cx="1043608" cy="1043608"/>
            <a:chOff x="6608602" y="2441942"/>
            <a:chExt cx="1043608" cy="1043608"/>
          </a:xfrm>
        </p:grpSpPr>
        <p:pic>
          <p:nvPicPr>
            <p:cNvPr id="20" name="Picture 4" descr="C:\Users\pc\AppData\Local\Microsoft\Windows\Temporary Internet Files\Content.IE5\5CFFTATP\MC900441781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8602" y="2441942"/>
              <a:ext cx="1043608" cy="1043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778386" y="266698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8273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45307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Vyber čísla větší než 12. Vlož je do misky.</a:t>
            </a:r>
            <a:endParaRPr lang="cs-CZ" sz="2000" b="1" dirty="0"/>
          </a:p>
        </p:txBody>
      </p:sp>
      <p:pic>
        <p:nvPicPr>
          <p:cNvPr id="1029" name="Picture 5" descr="C:\Users\pc\AppData\Local\Microsoft\Windows\Temporary Internet Files\Content.IE5\XWRTYRPH\MP900175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69160"/>
            <a:ext cx="2752429" cy="184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042" name="Skupina 1041"/>
          <p:cNvGrpSpPr/>
          <p:nvPr/>
        </p:nvGrpSpPr>
        <p:grpSpPr>
          <a:xfrm>
            <a:off x="2030284" y="2995917"/>
            <a:ext cx="1746250" cy="1746250"/>
            <a:chOff x="6948264" y="883425"/>
            <a:chExt cx="1746250" cy="1746250"/>
          </a:xfrm>
        </p:grpSpPr>
        <p:pic>
          <p:nvPicPr>
            <p:cNvPr id="24" name="Picture 6" descr="C:\Users\pc\AppData\Local\Microsoft\Windows\Temporary Internet Files\Content.IE5\YNWDX9XP\MC90044171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48264" y="883425"/>
              <a:ext cx="1746250" cy="1746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7495017" y="128874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11</a:t>
              </a:r>
              <a:endParaRPr lang="cs-CZ" sz="3600" b="1" dirty="0"/>
            </a:p>
          </p:txBody>
        </p:sp>
      </p:grpSp>
      <p:grpSp>
        <p:nvGrpSpPr>
          <p:cNvPr id="1037" name="Skupina 1036"/>
          <p:cNvGrpSpPr/>
          <p:nvPr/>
        </p:nvGrpSpPr>
        <p:grpSpPr>
          <a:xfrm>
            <a:off x="5511085" y="2496722"/>
            <a:ext cx="1746250" cy="1746250"/>
            <a:chOff x="4110527" y="5007301"/>
            <a:chExt cx="1746250" cy="1746250"/>
          </a:xfrm>
        </p:grpSpPr>
        <p:pic>
          <p:nvPicPr>
            <p:cNvPr id="23" name="Picture 6" descr="C:\Users\pc\AppData\Local\Microsoft\Windows\Temporary Internet Files\Content.IE5\YNWDX9XP\MC90044171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0527" y="5007301"/>
              <a:ext cx="1746250" cy="1746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615495" y="540733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13</a:t>
              </a:r>
              <a:endParaRPr lang="cs-CZ" sz="3600" b="1" dirty="0"/>
            </a:p>
          </p:txBody>
        </p:sp>
      </p:grpSp>
      <p:grpSp>
        <p:nvGrpSpPr>
          <p:cNvPr id="1043" name="Skupina 1042"/>
          <p:cNvGrpSpPr/>
          <p:nvPr/>
        </p:nvGrpSpPr>
        <p:grpSpPr>
          <a:xfrm>
            <a:off x="5907395" y="527843"/>
            <a:ext cx="1078111" cy="1526728"/>
            <a:chOff x="5530405" y="382199"/>
            <a:chExt cx="1078111" cy="1526728"/>
          </a:xfrm>
        </p:grpSpPr>
        <p:pic>
          <p:nvPicPr>
            <p:cNvPr id="12" name="Picture 4" descr="C:\Users\pc\AppData\Local\Microsoft\Windows\Temporary Internet Files\Content.IE5\YNWDX9XP\MC90033625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1737" y="382199"/>
              <a:ext cx="1006779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5530405" y="115960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12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41" name="Skupina 1040"/>
          <p:cNvGrpSpPr/>
          <p:nvPr/>
        </p:nvGrpSpPr>
        <p:grpSpPr>
          <a:xfrm>
            <a:off x="7453885" y="2759581"/>
            <a:ext cx="1526728" cy="1554458"/>
            <a:chOff x="7147797" y="2189365"/>
            <a:chExt cx="1526728" cy="1554458"/>
          </a:xfrm>
        </p:grpSpPr>
        <p:pic>
          <p:nvPicPr>
            <p:cNvPr id="20" name="Picture 2" descr="C:\Users\pc\AppData\Local\Microsoft\Windows\Temporary Internet Files\Content.IE5\YNWDX9XP\MC900441719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7797" y="2217095"/>
              <a:ext cx="1526728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7604397" y="2189365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15</a:t>
              </a:r>
              <a:endParaRPr lang="cs-CZ" sz="3600" b="1" dirty="0"/>
            </a:p>
          </p:txBody>
        </p:sp>
      </p:grpSp>
      <p:grpSp>
        <p:nvGrpSpPr>
          <p:cNvPr id="1036" name="Skupina 1035"/>
          <p:cNvGrpSpPr/>
          <p:nvPr/>
        </p:nvGrpSpPr>
        <p:grpSpPr>
          <a:xfrm>
            <a:off x="3776534" y="2863227"/>
            <a:ext cx="1526728" cy="1526728"/>
            <a:chOff x="2460808" y="5117062"/>
            <a:chExt cx="1526728" cy="1526728"/>
          </a:xfrm>
        </p:grpSpPr>
        <p:pic>
          <p:nvPicPr>
            <p:cNvPr id="19" name="Picture 2" descr="C:\Users\pc\AppData\Local\Microsoft\Windows\Temporary Internet Files\Content.IE5\YNWDX9XP\MC900441719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60808" y="5117062"/>
              <a:ext cx="1526728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2897801" y="515598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14</a:t>
              </a:r>
              <a:endParaRPr lang="cs-CZ" sz="3600" b="1" dirty="0"/>
            </a:p>
          </p:txBody>
        </p:sp>
      </p:grpSp>
      <p:grpSp>
        <p:nvGrpSpPr>
          <p:cNvPr id="1034" name="Skupina 1033"/>
          <p:cNvGrpSpPr/>
          <p:nvPr/>
        </p:nvGrpSpPr>
        <p:grpSpPr>
          <a:xfrm>
            <a:off x="7179615" y="1058551"/>
            <a:ext cx="1526728" cy="1526728"/>
            <a:chOff x="1366887" y="3128045"/>
            <a:chExt cx="1526728" cy="1526728"/>
          </a:xfrm>
        </p:grpSpPr>
        <p:pic>
          <p:nvPicPr>
            <p:cNvPr id="17" name="Picture 2" descr="C:\Users\pc\AppData\Local\Microsoft\Windows\Temporary Internet Files\Content.IE5\YNWDX9XP\MC900441719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66887" y="3128045"/>
              <a:ext cx="1526728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847814" y="313056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17</a:t>
              </a:r>
              <a:endParaRPr lang="cs-CZ" sz="3600" b="1" dirty="0"/>
            </a:p>
          </p:txBody>
        </p:sp>
      </p:grpSp>
      <p:grpSp>
        <p:nvGrpSpPr>
          <p:cNvPr id="1033" name="Skupina 1032"/>
          <p:cNvGrpSpPr/>
          <p:nvPr/>
        </p:nvGrpSpPr>
        <p:grpSpPr>
          <a:xfrm>
            <a:off x="1110114" y="5036336"/>
            <a:ext cx="1526728" cy="1526728"/>
            <a:chOff x="395536" y="5085202"/>
            <a:chExt cx="1526728" cy="1526728"/>
          </a:xfrm>
        </p:grpSpPr>
        <p:pic>
          <p:nvPicPr>
            <p:cNvPr id="18" name="Picture 2" descr="C:\Users\pc\AppData\Local\Microsoft\Windows\Temporary Internet Files\Content.IE5\YNWDX9XP\MC900441719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5085202"/>
              <a:ext cx="1526728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866332" y="5155987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19</a:t>
              </a:r>
              <a:endParaRPr lang="cs-CZ" sz="3200" b="1" dirty="0"/>
            </a:p>
          </p:txBody>
        </p:sp>
      </p:grpSp>
      <p:grpSp>
        <p:nvGrpSpPr>
          <p:cNvPr id="1035" name="Skupina 1034"/>
          <p:cNvGrpSpPr/>
          <p:nvPr/>
        </p:nvGrpSpPr>
        <p:grpSpPr>
          <a:xfrm>
            <a:off x="2162559" y="1205007"/>
            <a:ext cx="1032424" cy="1526728"/>
            <a:chOff x="2474912" y="1094222"/>
            <a:chExt cx="1032424" cy="1526728"/>
          </a:xfrm>
        </p:grpSpPr>
        <p:pic>
          <p:nvPicPr>
            <p:cNvPr id="14" name="Picture 4" descr="C:\Users\pc\AppData\Local\Microsoft\Windows\Temporary Internet Files\Content.IE5\YNWDX9XP\MC90033625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00557" y="1094222"/>
              <a:ext cx="1006779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2474912" y="1949401"/>
              <a:ext cx="41870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8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666773" y="948790"/>
            <a:ext cx="1746250" cy="1746250"/>
            <a:chOff x="3494799" y="1066125"/>
            <a:chExt cx="1746250" cy="1746250"/>
          </a:xfrm>
        </p:grpSpPr>
        <p:pic>
          <p:nvPicPr>
            <p:cNvPr id="22" name="Picture 6" descr="C:\Users\pc\AppData\Local\Microsoft\Windows\Temporary Internet Files\Content.IE5\YNWDX9XP\MC90044171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4799" y="1066125"/>
              <a:ext cx="1746250" cy="1746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3962752" y="143338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18</a:t>
              </a:r>
              <a:endParaRPr lang="cs-CZ" sz="3600" b="1" dirty="0"/>
            </a:p>
          </p:txBody>
        </p:sp>
      </p:grpSp>
      <p:grpSp>
        <p:nvGrpSpPr>
          <p:cNvPr id="1039" name="Skupina 1038"/>
          <p:cNvGrpSpPr/>
          <p:nvPr/>
        </p:nvGrpSpPr>
        <p:grpSpPr>
          <a:xfrm>
            <a:off x="4966937" y="4896220"/>
            <a:ext cx="1006779" cy="1526728"/>
            <a:chOff x="5967260" y="3224642"/>
            <a:chExt cx="1006779" cy="1526728"/>
          </a:xfrm>
        </p:grpSpPr>
        <p:pic>
          <p:nvPicPr>
            <p:cNvPr id="13" name="Picture 4" descr="C:\Users\pc\AppData\Local\Microsoft\Windows\Temporary Internet Files\Content.IE5\YNWDX9XP\MC90033625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67260" y="3224642"/>
              <a:ext cx="1006779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6031656" y="4128122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chemeClr val="bg1"/>
                  </a:solidFill>
                </a:rPr>
                <a:t>9</a:t>
              </a:r>
              <a:endParaRPr lang="cs-CZ" sz="32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38" name="Skupina 1037"/>
          <p:cNvGrpSpPr/>
          <p:nvPr/>
        </p:nvGrpSpPr>
        <p:grpSpPr>
          <a:xfrm>
            <a:off x="3041219" y="5068028"/>
            <a:ext cx="1746250" cy="1746250"/>
            <a:chOff x="3500035" y="3188444"/>
            <a:chExt cx="1746250" cy="1746250"/>
          </a:xfrm>
        </p:grpSpPr>
        <p:pic>
          <p:nvPicPr>
            <p:cNvPr id="21" name="Picture 6" descr="C:\Users\pc\AppData\Local\Microsoft\Windows\Temporary Internet Files\Content.IE5\YNWDX9XP\MC90044171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0035" y="3188444"/>
              <a:ext cx="1746250" cy="1746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4" name="TextovéPole 1023"/>
            <p:cNvSpPr txBox="1"/>
            <p:nvPr/>
          </p:nvSpPr>
          <p:spPr>
            <a:xfrm>
              <a:off x="4042357" y="342621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16</a:t>
              </a:r>
              <a:endParaRPr lang="cs-CZ" sz="3600" b="1" dirty="0"/>
            </a:p>
          </p:txBody>
        </p:sp>
      </p:grpSp>
      <p:grpSp>
        <p:nvGrpSpPr>
          <p:cNvPr id="1032" name="Skupina 1031"/>
          <p:cNvGrpSpPr/>
          <p:nvPr/>
        </p:nvGrpSpPr>
        <p:grpSpPr>
          <a:xfrm>
            <a:off x="346750" y="1205007"/>
            <a:ext cx="1526728" cy="1526728"/>
            <a:chOff x="543278" y="1201282"/>
            <a:chExt cx="1526728" cy="1526728"/>
          </a:xfrm>
        </p:grpSpPr>
        <p:pic>
          <p:nvPicPr>
            <p:cNvPr id="16" name="Picture 2" descr="C:\Users\pc\AppData\Local\Microsoft\Windows\Temporary Internet Files\Content.IE5\YNWDX9XP\MC900441719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278" y="1201282"/>
              <a:ext cx="1526728" cy="1526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25" name="TextovéPole 1024"/>
            <p:cNvSpPr txBox="1"/>
            <p:nvPr/>
          </p:nvSpPr>
          <p:spPr>
            <a:xfrm>
              <a:off x="1110114" y="1319524"/>
              <a:ext cx="39305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4</a:t>
              </a:r>
              <a:endParaRPr lang="cs-CZ" sz="3200" b="1" dirty="0"/>
            </a:p>
          </p:txBody>
        </p:sp>
      </p:grpSp>
      <p:grpSp>
        <p:nvGrpSpPr>
          <p:cNvPr id="1040" name="Skupina 1039"/>
          <p:cNvGrpSpPr/>
          <p:nvPr/>
        </p:nvGrpSpPr>
        <p:grpSpPr>
          <a:xfrm>
            <a:off x="0" y="3490361"/>
            <a:ext cx="1746250" cy="1746250"/>
            <a:chOff x="4657280" y="2687007"/>
            <a:chExt cx="1746250" cy="1746250"/>
          </a:xfrm>
        </p:grpSpPr>
        <p:pic>
          <p:nvPicPr>
            <p:cNvPr id="1030" name="Picture 6" descr="C:\Users\pc\AppData\Local\Microsoft\Windows\Temporary Internet Files\Content.IE5\YNWDX9XP\MC90044171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57280" y="2687007"/>
              <a:ext cx="1746250" cy="1746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31" name="TextovéPole 1030"/>
            <p:cNvSpPr txBox="1"/>
            <p:nvPr/>
          </p:nvSpPr>
          <p:spPr>
            <a:xfrm>
              <a:off x="5229681" y="3159048"/>
              <a:ext cx="60144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10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57365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55271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Spočítej prvky. Číslo přetáhni do rámečku.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Pak čísla porovnej . Použij znaménko větší, menší.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Tato znaménka také přetáhni.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849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lačítko akce: Vlastní 28">
            <a:hlinkClick r:id="" action="ppaction://noaction" highlightClick="1"/>
          </p:cNvPr>
          <p:cNvSpPr/>
          <p:nvPr/>
        </p:nvSpPr>
        <p:spPr>
          <a:xfrm>
            <a:off x="1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4099100" y="5954089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Ovál 2047"/>
          <p:cNvSpPr/>
          <p:nvPr/>
        </p:nvSpPr>
        <p:spPr>
          <a:xfrm>
            <a:off x="2872051" y="586105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136621" y="260648"/>
            <a:ext cx="3672399" cy="2160240"/>
            <a:chOff x="136621" y="260648"/>
            <a:chExt cx="3672399" cy="2160240"/>
          </a:xfrm>
        </p:grpSpPr>
        <p:sp>
          <p:nvSpPr>
            <p:cNvPr id="4" name="Zaoblený obdélník 3"/>
            <p:cNvSpPr/>
            <p:nvPr/>
          </p:nvSpPr>
          <p:spPr>
            <a:xfrm>
              <a:off x="136621" y="260648"/>
              <a:ext cx="3672399" cy="216024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0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20" y="917221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02423" y="1442967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20" y="1428528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67056" y="1910776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8619" y="1971457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23868" y="1428527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7217" y="902594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5338" y="884916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4776" y="1901906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398" y="1340768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134" y="835671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3994" y="386240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8620" y="353462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6726" y="338194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C:\Program Files\Microsoft Office\MEDIA\CAGCAT10\j0332364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5100" y="338194"/>
              <a:ext cx="626825" cy="44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191208" y="3256619"/>
            <a:ext cx="3480268" cy="2266348"/>
            <a:chOff x="191208" y="3256619"/>
            <a:chExt cx="3480268" cy="2266348"/>
          </a:xfrm>
        </p:grpSpPr>
        <p:sp>
          <p:nvSpPr>
            <p:cNvPr id="67" name="Zaoblený obdélník 66"/>
            <p:cNvSpPr/>
            <p:nvPr/>
          </p:nvSpPr>
          <p:spPr>
            <a:xfrm>
              <a:off x="191208" y="3256619"/>
              <a:ext cx="3480268" cy="226634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1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246" y="3310349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3893" y="3874660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0641" y="3847547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4715" y="3343491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7903" y="3303498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74318" y="4418928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723" y="4389793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36420" y="3294156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75513" y="4972097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3813" y="4442407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99497" y="4946463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3761" y="4972097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1209" y="4922984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04715" y="3892630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5975" y="4418928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7" name="Picture 3" descr="C:\Users\pc\AppData\Local\Microsoft\Windows\Temporary Internet Files\Content.IE5\5CFFTATP\MC90033236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4914" y="3847547"/>
              <a:ext cx="648072" cy="5040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4809105" y="314253"/>
            <a:ext cx="3480268" cy="2160240"/>
            <a:chOff x="4809105" y="314253"/>
            <a:chExt cx="3480268" cy="2160240"/>
          </a:xfrm>
        </p:grpSpPr>
        <p:sp>
          <p:nvSpPr>
            <p:cNvPr id="65" name="Zaoblený obdélník 64"/>
            <p:cNvSpPr/>
            <p:nvPr/>
          </p:nvSpPr>
          <p:spPr>
            <a:xfrm>
              <a:off x="4809105" y="314253"/>
              <a:ext cx="3480268" cy="216024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2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5487" y="1502871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9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5487" y="989939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7682" y="2038265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3973" y="500948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2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36269" y="960833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31212" y="1456248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57974" y="1989670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5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02709" y="784767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6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0333" y="986473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7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5487" y="438786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4" descr="C:\Users\pc\AppData\Local\Microsoft\Windows\Temporary Internet Files\Content.IE5\XWRTYRPH\MC90011136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42422" y="1708043"/>
              <a:ext cx="466574" cy="4103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0" name="Obdélník 19"/>
          <p:cNvSpPr/>
          <p:nvPr/>
        </p:nvSpPr>
        <p:spPr>
          <a:xfrm>
            <a:off x="382887" y="2425314"/>
            <a:ext cx="648072" cy="6094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415459" y="2476070"/>
            <a:ext cx="648072" cy="6094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431209" y="5522967"/>
            <a:ext cx="648072" cy="60949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55" name="Přímá spojnice 2054"/>
          <p:cNvCxnSpPr>
            <a:stCxn id="2048" idx="7"/>
            <a:endCxn id="2048" idx="2"/>
          </p:cNvCxnSpPr>
          <p:nvPr/>
        </p:nvCxnSpPr>
        <p:spPr>
          <a:xfrm flipH="1">
            <a:off x="2872051" y="5987602"/>
            <a:ext cx="765114" cy="3055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57" name="Přímá spojnice 2056"/>
          <p:cNvCxnSpPr>
            <a:stCxn id="2048" idx="2"/>
            <a:endCxn id="2048" idx="5"/>
          </p:cNvCxnSpPr>
          <p:nvPr/>
        </p:nvCxnSpPr>
        <p:spPr>
          <a:xfrm>
            <a:off x="2872051" y="6293106"/>
            <a:ext cx="765114" cy="3055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5" name="Skupina 4"/>
          <p:cNvGrpSpPr/>
          <p:nvPr/>
        </p:nvGrpSpPr>
        <p:grpSpPr>
          <a:xfrm>
            <a:off x="4230373" y="3362287"/>
            <a:ext cx="4085757" cy="3023850"/>
            <a:chOff x="4230373" y="3362287"/>
            <a:chExt cx="4085757" cy="3023850"/>
          </a:xfrm>
        </p:grpSpPr>
        <p:sp>
          <p:nvSpPr>
            <p:cNvPr id="68" name="Zaoblený obdélník 67"/>
            <p:cNvSpPr/>
            <p:nvPr/>
          </p:nvSpPr>
          <p:spPr>
            <a:xfrm>
              <a:off x="4835862" y="3362287"/>
              <a:ext cx="3480268" cy="216024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4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92688" y="3456095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48736" y="3521584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2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4589" y="3496088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3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222" y="4644680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4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78326" y="4252172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5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68578" y="4491498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6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03244" y="4760160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8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30517" y="4174718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9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6294" y="4319497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0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85236" y="3515417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41836" y="4241366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2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8375" y="3462946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3" name="Picture 6" descr="C:\Users\pc\AppData\Local\Microsoft\Windows\Temporary Internet Files\Content.IE5\XWRTYRPH\MC90035610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94138" y="3444280"/>
              <a:ext cx="378295" cy="648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1" name="Obdélník 70"/>
            <p:cNvSpPr/>
            <p:nvPr/>
          </p:nvSpPr>
          <p:spPr>
            <a:xfrm>
              <a:off x="7378673" y="5552216"/>
              <a:ext cx="648072" cy="609499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59" name="Přímá spojnice 2058"/>
            <p:cNvCxnSpPr>
              <a:stCxn id="74" idx="1"/>
              <a:endCxn id="74" idx="6"/>
            </p:cNvCxnSpPr>
            <p:nvPr/>
          </p:nvCxnSpPr>
          <p:spPr>
            <a:xfrm>
              <a:off x="4230373" y="6080633"/>
              <a:ext cx="765114" cy="305504"/>
            </a:xfrm>
            <a:prstGeom prst="line">
              <a:avLst/>
            </a:prstGeom>
          </p:spPr>
          <p:style>
            <a:lnRef idx="3">
              <a:schemeClr val="accent2"/>
            </a:lnRef>
            <a:fillRef idx="0">
              <a:schemeClr val="accent2"/>
            </a:fillRef>
            <a:effectRef idx="2">
              <a:schemeClr val="accent2"/>
            </a:effectRef>
            <a:fontRef idx="minor">
              <a:schemeClr val="tx1"/>
            </a:fontRef>
          </p:style>
        </p:cxnSp>
      </p:grpSp>
      <p:cxnSp>
        <p:nvCxnSpPr>
          <p:cNvPr id="2061" name="Přímá spojnice 2060"/>
          <p:cNvCxnSpPr>
            <a:stCxn id="74" idx="3"/>
            <a:endCxn id="74" idx="3"/>
          </p:cNvCxnSpPr>
          <p:nvPr/>
        </p:nvCxnSpPr>
        <p:spPr>
          <a:xfrm>
            <a:off x="4230373" y="6691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3" name="Přímá spojnice 2062"/>
          <p:cNvCxnSpPr>
            <a:stCxn id="74" idx="3"/>
            <a:endCxn id="74" idx="6"/>
          </p:cNvCxnSpPr>
          <p:nvPr/>
        </p:nvCxnSpPr>
        <p:spPr>
          <a:xfrm flipV="1">
            <a:off x="4230373" y="6386137"/>
            <a:ext cx="765114" cy="30550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68" name="TextovéPole 2067"/>
          <p:cNvSpPr txBox="1"/>
          <p:nvPr/>
        </p:nvSpPr>
        <p:spPr>
          <a:xfrm>
            <a:off x="1268244" y="625331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15</a:t>
            </a:r>
            <a:endParaRPr lang="cs-CZ" sz="2400" b="1" dirty="0"/>
          </a:p>
        </p:txBody>
      </p:sp>
      <p:sp>
        <p:nvSpPr>
          <p:cNvPr id="2069" name="TextovéPole 2068"/>
          <p:cNvSpPr txBox="1"/>
          <p:nvPr/>
        </p:nvSpPr>
        <p:spPr>
          <a:xfrm>
            <a:off x="5565911" y="6041527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11</a:t>
            </a:r>
            <a:endParaRPr lang="cs-CZ" sz="2400" b="1" dirty="0"/>
          </a:p>
        </p:txBody>
      </p:sp>
      <p:sp>
        <p:nvSpPr>
          <p:cNvPr id="2070" name="TextovéPole 2069"/>
          <p:cNvSpPr txBox="1"/>
          <p:nvPr/>
        </p:nvSpPr>
        <p:spPr>
          <a:xfrm>
            <a:off x="6540664" y="6155305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16</a:t>
            </a:r>
            <a:endParaRPr lang="cs-CZ" sz="2400" b="1" dirty="0"/>
          </a:p>
        </p:txBody>
      </p:sp>
      <p:sp>
        <p:nvSpPr>
          <p:cNvPr id="2072" name="TextovéPole 2071"/>
          <p:cNvSpPr txBox="1"/>
          <p:nvPr/>
        </p:nvSpPr>
        <p:spPr>
          <a:xfrm>
            <a:off x="2028619" y="625976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13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792082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59851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Porovnej čísla. Použij znaménka větší, menší, rovná se.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8290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10542" y="486049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00910" y="584306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800911" y="399254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67646" y="26064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692172" y="1223869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714572" y="215185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714572" y="306896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42438" y="212300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12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399229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68331" y="114708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14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44453" y="117085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16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8508" y="292716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17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2866" y="578382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29647" y="483088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20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98915" y="26064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17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05391" y="214563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18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92985" y="306896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8176" y="384827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20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3176" y="246119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13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5391" y="485663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14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6319" y="129590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15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7015444" y="578382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6849859" y="95196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007430" y="4831208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872548" y="103130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010021" y="2039412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010020" y="2975516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7010021" y="3911620"/>
            <a:ext cx="896387" cy="864096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8055846" y="296096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935501" y="385238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62929" y="386361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17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058292" y="575421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19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058292" y="476934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20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903817" y="103130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17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29647" y="2916282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18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8018133" y="204779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19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890427" y="4914693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20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98078" y="1016771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985767" y="5724594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14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851221" y="2066560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15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11831" y="95196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16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892722" y="586357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19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706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6" descr="C:\Users\pc\AppData\Local\Microsoft\Windows\Temporary Internet Files\Content.IE5\XWRTYRPH\MC900404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5808" y="4516035"/>
            <a:ext cx="1728192" cy="221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439394" y="701988"/>
            <a:ext cx="1687721" cy="1831149"/>
            <a:chOff x="439394" y="701988"/>
            <a:chExt cx="1687721" cy="1831149"/>
          </a:xfrm>
        </p:grpSpPr>
        <p:pic>
          <p:nvPicPr>
            <p:cNvPr id="12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9394" y="701988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23456" y="82289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12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269294" y="1453835"/>
            <a:ext cx="1687721" cy="1831149"/>
            <a:chOff x="2269294" y="1453835"/>
            <a:chExt cx="1687721" cy="1831149"/>
          </a:xfrm>
        </p:grpSpPr>
        <p:pic>
          <p:nvPicPr>
            <p:cNvPr id="4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9294" y="1453835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2496666" y="160772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14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976887" y="701988"/>
            <a:ext cx="1687721" cy="1831149"/>
            <a:chOff x="3969839" y="872309"/>
            <a:chExt cx="1687721" cy="1831149"/>
          </a:xfrm>
        </p:grpSpPr>
        <p:pic>
          <p:nvPicPr>
            <p:cNvPr id="9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69839" y="872309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4355976" y="1003591"/>
              <a:ext cx="6919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7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6989148" y="802340"/>
            <a:ext cx="1687721" cy="1831149"/>
            <a:chOff x="6975217" y="423150"/>
            <a:chExt cx="1687721" cy="1831149"/>
          </a:xfrm>
        </p:grpSpPr>
        <p:pic>
          <p:nvPicPr>
            <p:cNvPr id="13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75217" y="423150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268926" y="558980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18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133026" y="2341249"/>
            <a:ext cx="1687721" cy="1831149"/>
            <a:chOff x="5287496" y="2369409"/>
            <a:chExt cx="1687721" cy="1831149"/>
          </a:xfrm>
        </p:grpSpPr>
        <p:pic>
          <p:nvPicPr>
            <p:cNvPr id="8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7496" y="2369409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618321" y="252425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2899066" y="4077953"/>
            <a:ext cx="1687721" cy="1831149"/>
            <a:chOff x="2899066" y="4077953"/>
            <a:chExt cx="1687721" cy="1831149"/>
          </a:xfrm>
        </p:grpSpPr>
        <p:pic>
          <p:nvPicPr>
            <p:cNvPr id="6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99066" y="4077953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194744" y="4216388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15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5211112" y="4396647"/>
            <a:ext cx="1687721" cy="1831149"/>
            <a:chOff x="5361604" y="4743722"/>
            <a:chExt cx="1687721" cy="1831149"/>
          </a:xfrm>
        </p:grpSpPr>
        <p:sp>
          <p:nvSpPr>
            <p:cNvPr id="19" name="TextovéPole 18"/>
            <p:cNvSpPr txBox="1"/>
            <p:nvPr/>
          </p:nvSpPr>
          <p:spPr>
            <a:xfrm>
              <a:off x="5728050" y="497252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3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  <p:pic>
          <p:nvPicPr>
            <p:cNvPr id="10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1604" y="4743722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5679088" y="4752897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9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39394" y="2814228"/>
            <a:ext cx="1687721" cy="1831149"/>
            <a:chOff x="439394" y="2814228"/>
            <a:chExt cx="1687721" cy="1831149"/>
          </a:xfrm>
        </p:grpSpPr>
        <p:pic>
          <p:nvPicPr>
            <p:cNvPr id="11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9394" y="2814228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906200" y="29417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6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540603" y="4706101"/>
            <a:ext cx="1687721" cy="1831149"/>
            <a:chOff x="540603" y="4706101"/>
            <a:chExt cx="1687721" cy="1831149"/>
          </a:xfrm>
        </p:grpSpPr>
        <p:pic>
          <p:nvPicPr>
            <p:cNvPr id="7" name="Picture 2" descr="C:\Users\pc\AppData\Local\Microsoft\Windows\Temporary Internet Files\Content.IE5\YNWDX9XP\MC90019331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0603" y="4706101"/>
              <a:ext cx="1687721" cy="1831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834312" y="4779827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chemeClr val="bg1"/>
                  </a:solidFill>
                </a:rPr>
                <a:t>11</a:t>
              </a:r>
              <a:endParaRPr lang="cs-CZ" sz="28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323528" y="332656"/>
            <a:ext cx="5584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 košíku sesbírej houby, na kterých je číslo větší než 10.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6099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96296E-6 L 0.06076 0.5856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8" y="2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0.37309 0.3717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46" y="18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7037E-7 L 0.5533 0.49074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656" y="245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0.76927 0.6106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55" y="3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07407E-6 L 0.74236 0.0164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18" y="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7 L 0.49236 0.1081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18" y="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4" descr="C:\Users\pc\AppData\Local\Microsoft\Windows\Temporary Internet Files\Content.IE5\HBOG70SQ\MC90044038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4630" y="42660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179512" y="4359847"/>
            <a:ext cx="1679243" cy="2266286"/>
            <a:chOff x="179512" y="4359847"/>
            <a:chExt cx="1679243" cy="2266286"/>
          </a:xfrm>
        </p:grpSpPr>
        <p:pic>
          <p:nvPicPr>
            <p:cNvPr id="3080" name="Picture 8" descr="C:\Users\pc\AppData\Local\Microsoft\Windows\Temporary Internet Files\Content.IE5\HBOG70SQ\MP900406484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618" y="4359847"/>
              <a:ext cx="1224137" cy="15754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179512" y="5935320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12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259273" y="2689437"/>
            <a:ext cx="1810001" cy="2311980"/>
            <a:chOff x="3039176" y="2671929"/>
            <a:chExt cx="1810001" cy="2311980"/>
          </a:xfrm>
        </p:grpSpPr>
        <p:pic>
          <p:nvPicPr>
            <p:cNvPr id="3081" name="Picture 9" descr="C:\Users\pc\AppData\Local\Microsoft\Windows\Temporary Internet Files\Content.IE5\HBOG70SQ\MC90023368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9176" y="2671929"/>
              <a:ext cx="1697781" cy="1632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Obdélník 14"/>
            <p:cNvSpPr/>
            <p:nvPr/>
          </p:nvSpPr>
          <p:spPr>
            <a:xfrm>
              <a:off x="4123578" y="4293096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11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408209" y="557214"/>
            <a:ext cx="2262908" cy="1647650"/>
            <a:chOff x="6408209" y="557214"/>
            <a:chExt cx="2262908" cy="1647650"/>
          </a:xfrm>
        </p:grpSpPr>
        <p:pic>
          <p:nvPicPr>
            <p:cNvPr id="3079" name="Picture 7" descr="C:\Users\pc\AppData\Local\Microsoft\Windows\Temporary Internet Files\Content.IE5\HBOG70SQ\MP900409571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8209" y="557214"/>
              <a:ext cx="1548165" cy="16476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Obdélník 16"/>
            <p:cNvSpPr/>
            <p:nvPr/>
          </p:nvSpPr>
          <p:spPr>
            <a:xfrm>
              <a:off x="7945518" y="1166914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13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2472913" y="1133278"/>
            <a:ext cx="2417105" cy="1359618"/>
            <a:chOff x="2472913" y="1133278"/>
            <a:chExt cx="2417105" cy="1359618"/>
          </a:xfrm>
        </p:grpSpPr>
        <p:pic>
          <p:nvPicPr>
            <p:cNvPr id="3075" name="Picture 3" descr="C:\Users\pc\AppData\Local\Microsoft\Windows\Temporary Internet Files\Content.IE5\XWRTYRPH\MC9001989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913" y="1133278"/>
              <a:ext cx="1717154" cy="13596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Obdélník 17"/>
            <p:cNvSpPr/>
            <p:nvPr/>
          </p:nvSpPr>
          <p:spPr>
            <a:xfrm>
              <a:off x="4164419" y="1512321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16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419080" y="668746"/>
            <a:ext cx="1920672" cy="2225202"/>
            <a:chOff x="419080" y="668746"/>
            <a:chExt cx="1920672" cy="2225202"/>
          </a:xfrm>
        </p:grpSpPr>
        <p:pic>
          <p:nvPicPr>
            <p:cNvPr id="3074" name="Picture 2" descr="C:\Users\pc\AppData\Local\Microsoft\Windows\Temporary Internet Files\Content.IE5\5CFFTATP\MC900441751[1].pn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9080" y="668746"/>
              <a:ext cx="1920672" cy="18241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Obdélník 18"/>
            <p:cNvSpPr/>
            <p:nvPr/>
          </p:nvSpPr>
          <p:spPr>
            <a:xfrm>
              <a:off x="430542" y="2203135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>
                  <a:solidFill>
                    <a:schemeClr val="tx1"/>
                  </a:solidFill>
                </a:rPr>
                <a:t>14</a:t>
              </a:r>
              <a:endParaRPr lang="cs-CZ" sz="4000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940125" y="2909087"/>
            <a:ext cx="1796620" cy="1158378"/>
            <a:chOff x="5940125" y="2909087"/>
            <a:chExt cx="1796620" cy="1158378"/>
          </a:xfrm>
        </p:grpSpPr>
        <p:pic>
          <p:nvPicPr>
            <p:cNvPr id="3078" name="Picture 6" descr="C:\Users\pc\AppData\Local\Microsoft\Windows\Temporary Internet Files\Content.IE5\XWRTYRPH\MP900422953[1]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25" y="2909087"/>
              <a:ext cx="1092581" cy="1158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délník 15"/>
            <p:cNvSpPr/>
            <p:nvPr/>
          </p:nvSpPr>
          <p:spPr>
            <a:xfrm>
              <a:off x="7011146" y="3154614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032706" y="313433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15</a:t>
              </a:r>
              <a:endParaRPr lang="cs-CZ" sz="40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472913" y="4656042"/>
            <a:ext cx="1163166" cy="2076134"/>
            <a:chOff x="2472913" y="4656042"/>
            <a:chExt cx="1163166" cy="2076134"/>
          </a:xfrm>
        </p:grpSpPr>
        <p:pic>
          <p:nvPicPr>
            <p:cNvPr id="3082" name="Picture 10" descr="C:\Users\pc\AppData\Local\Microsoft\Windows\Temporary Internet Files\Content.IE5\YNWDX9XP\MC90011236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2913" y="4656042"/>
              <a:ext cx="1163166" cy="1368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2691696" y="6016873"/>
              <a:ext cx="725599" cy="690813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b="1" dirty="0" smtClean="0"/>
                <a:t>16</a:t>
              </a:r>
              <a:endParaRPr lang="cs-CZ" sz="40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691696" y="60242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17</a:t>
              </a:r>
              <a:endParaRPr lang="cs-CZ" sz="40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79511" y="357159"/>
            <a:ext cx="60396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Nakup jen ty potraviny, u kterých je méně než 15 korun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1570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11111E-6 L -0.02517 0.60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7" y="3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2222E-6 L 0.60903 0.5553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51" y="2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5185E-6 L 0.34393 0.2648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188" y="13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0.68785 0.0351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92" y="1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2218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393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Porovnávání čísel do 20 VY_32_INOVACE_4B_14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8</cp:revision>
  <dcterms:created xsi:type="dcterms:W3CDTF">2012-04-03T15:26:34Z</dcterms:created>
  <dcterms:modified xsi:type="dcterms:W3CDTF">2013-01-23T19:05:06Z</dcterms:modified>
</cp:coreProperties>
</file>