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AD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638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2065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644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3115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0492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4063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332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297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228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624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3957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97BE3-C090-4198-B278-3ED7ED9CF55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07E1C-989B-43B2-B405-A5AD0F530D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1340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Rozklad čísel do 20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VY_32_INOVACE_4B_15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722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upevňování a procvičování učiva. Žáci rozkládají čísla v číselném oboru do 20. Všechny stránky jsou interaktivní.       V úkolu číslo 1 a 2 dočítají do čísla 20. Správnou odpověď si ověřují kliknutím. V třetím úkole rozkládají číslo 20, pracují opět pomocí animace. V dalších dvou úkolech vybírají čísla, která jsou uprostřed stránky. Na poslední stránce jsou čísla umístěna v pravé části, žáci je opět přiřazují kliknutím na správnou odpověď. Ta přilétne na určené místo. Na všech těchto stránkách mají možnost okamžité zpětné vazby.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152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4875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Rozkládej čísla. Na správné číslo klikni.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Pozor: </a:t>
            </a:r>
            <a:r>
              <a:rPr lang="cs-CZ" sz="2000" b="1" dirty="0" smtClean="0">
                <a:solidFill>
                  <a:srgbClr val="FF0000"/>
                </a:solidFill>
              </a:rPr>
              <a:t>na </a:t>
            </a:r>
            <a:r>
              <a:rPr lang="cs-CZ" sz="2000" b="1" dirty="0" smtClean="0">
                <a:solidFill>
                  <a:srgbClr val="FF0000"/>
                </a:solidFill>
              </a:rPr>
              <a:t>poslední stránce jsou čísla vpravo.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38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26643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336840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969" y="3284984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0003" y="3176972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90336" y="3176972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81400" y="322282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322282"/>
            <a:ext cx="2016224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0070C0"/>
                </a:solidFill>
              </a:rPr>
              <a:t>20</a:t>
            </a:r>
            <a:endParaRPr lang="cs-CZ" sz="6600" b="1" dirty="0">
              <a:solidFill>
                <a:srgbClr val="0070C0"/>
              </a:solidFill>
            </a:endParaRPr>
          </a:p>
        </p:txBody>
      </p:sp>
      <p:cxnSp>
        <p:nvCxnSpPr>
          <p:cNvPr id="13" name="Přímá spojnice 12"/>
          <p:cNvCxnSpPr>
            <a:stCxn id="4" idx="2"/>
          </p:cNvCxnSpPr>
          <p:nvPr/>
        </p:nvCxnSpPr>
        <p:spPr>
          <a:xfrm flipH="1">
            <a:off x="539552" y="1272944"/>
            <a:ext cx="936104" cy="4278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2"/>
          </p:cNvCxnSpPr>
          <p:nvPr/>
        </p:nvCxnSpPr>
        <p:spPr>
          <a:xfrm>
            <a:off x="1475656" y="1272944"/>
            <a:ext cx="720080" cy="4278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0" idx="2"/>
          </p:cNvCxnSpPr>
          <p:nvPr/>
        </p:nvCxnSpPr>
        <p:spPr>
          <a:xfrm flipH="1">
            <a:off x="3563888" y="1258386"/>
            <a:ext cx="825624" cy="44242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0" idx="2"/>
          </p:cNvCxnSpPr>
          <p:nvPr/>
        </p:nvCxnSpPr>
        <p:spPr>
          <a:xfrm>
            <a:off x="4389512" y="1258386"/>
            <a:ext cx="830560" cy="51443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1" idx="2"/>
          </p:cNvCxnSpPr>
          <p:nvPr/>
        </p:nvCxnSpPr>
        <p:spPr>
          <a:xfrm flipH="1">
            <a:off x="6444208" y="1258386"/>
            <a:ext cx="792088" cy="37041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1" idx="2"/>
          </p:cNvCxnSpPr>
          <p:nvPr/>
        </p:nvCxnSpPr>
        <p:spPr>
          <a:xfrm>
            <a:off x="7236296" y="1258386"/>
            <a:ext cx="720080" cy="37041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7" idx="2"/>
          </p:cNvCxnSpPr>
          <p:nvPr/>
        </p:nvCxnSpPr>
        <p:spPr>
          <a:xfrm flipH="1">
            <a:off x="539552" y="4221088"/>
            <a:ext cx="904529" cy="5760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7" idx="2"/>
          </p:cNvCxnSpPr>
          <p:nvPr/>
        </p:nvCxnSpPr>
        <p:spPr>
          <a:xfrm>
            <a:off x="1444081" y="4221088"/>
            <a:ext cx="607639" cy="5760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8" idx="2"/>
          </p:cNvCxnSpPr>
          <p:nvPr/>
        </p:nvCxnSpPr>
        <p:spPr>
          <a:xfrm flipH="1">
            <a:off x="3563888" y="4113076"/>
            <a:ext cx="854227" cy="5400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8" idx="2"/>
          </p:cNvCxnSpPr>
          <p:nvPr/>
        </p:nvCxnSpPr>
        <p:spPr>
          <a:xfrm>
            <a:off x="4418115" y="4113076"/>
            <a:ext cx="729949" cy="61206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9" idx="2"/>
          </p:cNvCxnSpPr>
          <p:nvPr/>
        </p:nvCxnSpPr>
        <p:spPr>
          <a:xfrm flipH="1">
            <a:off x="6444208" y="4113076"/>
            <a:ext cx="854240" cy="46805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</p:cNvCxnSpPr>
          <p:nvPr/>
        </p:nvCxnSpPr>
        <p:spPr>
          <a:xfrm>
            <a:off x="7298448" y="4113076"/>
            <a:ext cx="657928" cy="46805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808553" y="177281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9876" y="177603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912668" y="17587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032335" y="472934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61884" y="48122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084917" y="472934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786542" y="4960458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1727684" y="4995182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588943" y="4812201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596336" y="1819463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835696" y="1819463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824028" y="1897399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375436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9</a:t>
            </a:r>
            <a:endParaRPr lang="cs-CZ" sz="5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567834" y="5799313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8</a:t>
            </a:r>
            <a:endParaRPr lang="cs-CZ" sz="5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650496" y="5791165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882391" y="572209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540419" y="572209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796827" y="572209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3005594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L 0.50052 -0.581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17" y="-2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0.03941 -0.6018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3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44444E-6 L 0.55104 -0.60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52" y="-3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L 0.10139 -0.12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-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L -0.41076 -0.12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38" y="-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L 0.09757 -0.160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78" y="-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336840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969" y="3284984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0003" y="3176972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90336" y="3176972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81400" y="322282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8184" y="322282"/>
            <a:ext cx="2016224" cy="936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20</a:t>
            </a:r>
            <a:endParaRPr lang="cs-CZ" sz="6600" b="1" dirty="0">
              <a:solidFill>
                <a:srgbClr val="7030A0"/>
              </a:solidFill>
            </a:endParaRPr>
          </a:p>
        </p:txBody>
      </p:sp>
      <p:cxnSp>
        <p:nvCxnSpPr>
          <p:cNvPr id="13" name="Přímá spojnice 12"/>
          <p:cNvCxnSpPr>
            <a:stCxn id="4" idx="2"/>
          </p:cNvCxnSpPr>
          <p:nvPr/>
        </p:nvCxnSpPr>
        <p:spPr>
          <a:xfrm flipH="1">
            <a:off x="539552" y="1272944"/>
            <a:ext cx="936104" cy="42786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2"/>
          </p:cNvCxnSpPr>
          <p:nvPr/>
        </p:nvCxnSpPr>
        <p:spPr>
          <a:xfrm>
            <a:off x="1475656" y="1272944"/>
            <a:ext cx="720080" cy="42786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0" idx="2"/>
          </p:cNvCxnSpPr>
          <p:nvPr/>
        </p:nvCxnSpPr>
        <p:spPr>
          <a:xfrm flipH="1">
            <a:off x="3563888" y="1258386"/>
            <a:ext cx="825624" cy="44242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0" idx="2"/>
          </p:cNvCxnSpPr>
          <p:nvPr/>
        </p:nvCxnSpPr>
        <p:spPr>
          <a:xfrm>
            <a:off x="4389512" y="1258386"/>
            <a:ext cx="830560" cy="51443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1" idx="2"/>
          </p:cNvCxnSpPr>
          <p:nvPr/>
        </p:nvCxnSpPr>
        <p:spPr>
          <a:xfrm flipH="1">
            <a:off x="6444208" y="1258386"/>
            <a:ext cx="792088" cy="37041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1" idx="2"/>
          </p:cNvCxnSpPr>
          <p:nvPr/>
        </p:nvCxnSpPr>
        <p:spPr>
          <a:xfrm>
            <a:off x="7236296" y="1258386"/>
            <a:ext cx="720080" cy="37041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7" idx="2"/>
          </p:cNvCxnSpPr>
          <p:nvPr/>
        </p:nvCxnSpPr>
        <p:spPr>
          <a:xfrm flipH="1">
            <a:off x="539552" y="4221088"/>
            <a:ext cx="904529" cy="57606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7" idx="2"/>
          </p:cNvCxnSpPr>
          <p:nvPr/>
        </p:nvCxnSpPr>
        <p:spPr>
          <a:xfrm>
            <a:off x="1444081" y="4221088"/>
            <a:ext cx="607639" cy="57606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8" idx="2"/>
          </p:cNvCxnSpPr>
          <p:nvPr/>
        </p:nvCxnSpPr>
        <p:spPr>
          <a:xfrm flipH="1">
            <a:off x="3563888" y="4113076"/>
            <a:ext cx="854227" cy="54006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8" idx="2"/>
          </p:cNvCxnSpPr>
          <p:nvPr/>
        </p:nvCxnSpPr>
        <p:spPr>
          <a:xfrm>
            <a:off x="4418115" y="4113076"/>
            <a:ext cx="729949" cy="61206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9" idx="2"/>
          </p:cNvCxnSpPr>
          <p:nvPr/>
        </p:nvCxnSpPr>
        <p:spPr>
          <a:xfrm flipH="1">
            <a:off x="6444208" y="4113076"/>
            <a:ext cx="854240" cy="46805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</p:cNvCxnSpPr>
          <p:nvPr/>
        </p:nvCxnSpPr>
        <p:spPr>
          <a:xfrm>
            <a:off x="7298448" y="4113076"/>
            <a:ext cx="657928" cy="46805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779912" y="48738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884" y="489977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115993" y="472514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15816" y="189739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61884" y="188724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066540" y="18367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786542" y="4960458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1727684" y="4995182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588943" y="4812201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596336" y="1819463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835696" y="1819463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824028" y="1897399"/>
            <a:ext cx="648072" cy="648072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28184" y="584902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85696" y="584877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78150" y="583963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75756" y="583963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08701" y="587690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1691" y="587690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378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0.09166 -0.60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3" y="-3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27604 -0.5905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2" y="-29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6296E-6 L 0.4408 -0.1599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-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-0.34809 -0.129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13" y="-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7407E-6 L -0.15295 -0.129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56" y="-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11111E-6 L 0.06754 -0.5958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8" y="-2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703904" y="619688"/>
            <a:ext cx="1224136" cy="1966665"/>
            <a:chOff x="703904" y="619688"/>
            <a:chExt cx="1224136" cy="1966665"/>
          </a:xfrm>
        </p:grpSpPr>
        <p:sp>
          <p:nvSpPr>
            <p:cNvPr id="18" name="Obdélník 17"/>
            <p:cNvSpPr/>
            <p:nvPr/>
          </p:nvSpPr>
          <p:spPr>
            <a:xfrm>
              <a:off x="703904" y="1434225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703904" y="619688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315972" y="651011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18" idx="0"/>
              <a:endCxn id="18" idx="2"/>
            </p:cNvCxnSpPr>
            <p:nvPr/>
          </p:nvCxnSpPr>
          <p:spPr>
            <a:xfrm>
              <a:off x="1315972" y="1434225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79" name="TextovéPole 78"/>
            <p:cNvSpPr txBox="1"/>
            <p:nvPr/>
          </p:nvSpPr>
          <p:spPr>
            <a:xfrm>
              <a:off x="969263" y="92250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714525" y="181727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11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808360" y="3883217"/>
            <a:ext cx="1224136" cy="1949172"/>
            <a:chOff x="4808360" y="3883217"/>
            <a:chExt cx="1224136" cy="1949172"/>
          </a:xfrm>
        </p:grpSpPr>
        <p:sp>
          <p:nvSpPr>
            <p:cNvPr id="34" name="Obdélník 33"/>
            <p:cNvSpPr/>
            <p:nvPr/>
          </p:nvSpPr>
          <p:spPr>
            <a:xfrm>
              <a:off x="4808360" y="4680261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5420428" y="3883217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 flipH="1">
              <a:off x="4808360" y="3887669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>
              <a:stCxn id="34" idx="0"/>
              <a:endCxn id="34" idx="2"/>
            </p:cNvCxnSpPr>
            <p:nvPr/>
          </p:nvCxnSpPr>
          <p:spPr>
            <a:xfrm>
              <a:off x="5420428" y="4680261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5" name="TextovéPole 84"/>
            <p:cNvSpPr txBox="1"/>
            <p:nvPr/>
          </p:nvSpPr>
          <p:spPr>
            <a:xfrm>
              <a:off x="5136098" y="417618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4809726" y="511782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12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736352" y="728444"/>
            <a:ext cx="1224136" cy="1935593"/>
            <a:chOff x="4736352" y="728444"/>
            <a:chExt cx="1224136" cy="1935593"/>
          </a:xfrm>
        </p:grpSpPr>
        <p:sp>
          <p:nvSpPr>
            <p:cNvPr id="38" name="Obdélník 37"/>
            <p:cNvSpPr/>
            <p:nvPr/>
          </p:nvSpPr>
          <p:spPr>
            <a:xfrm>
              <a:off x="4736352" y="1511909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348420" y="767400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>
              <a:off x="4736352" y="728444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stCxn id="38" idx="0"/>
              <a:endCxn id="38" idx="2"/>
            </p:cNvCxnSpPr>
            <p:nvPr/>
          </p:nvCxnSpPr>
          <p:spPr>
            <a:xfrm>
              <a:off x="5348420" y="1511909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1" name="TextovéPole 80"/>
            <p:cNvSpPr txBox="1"/>
            <p:nvPr/>
          </p:nvSpPr>
          <p:spPr>
            <a:xfrm>
              <a:off x="5001711" y="932543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4755720" y="191683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573644" y="642137"/>
            <a:ext cx="1226604" cy="1949892"/>
            <a:chOff x="2573644" y="642137"/>
            <a:chExt cx="1226604" cy="1949892"/>
          </a:xfrm>
        </p:grpSpPr>
        <p:sp>
          <p:nvSpPr>
            <p:cNvPr id="26" name="Obdélník 25"/>
            <p:cNvSpPr/>
            <p:nvPr/>
          </p:nvSpPr>
          <p:spPr>
            <a:xfrm>
              <a:off x="2576112" y="1439901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27" name="Přímá spojnice 26"/>
            <p:cNvCxnSpPr/>
            <p:nvPr/>
          </p:nvCxnSpPr>
          <p:spPr>
            <a:xfrm flipH="1">
              <a:off x="2614319" y="642137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188180" y="64781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26" idx="0"/>
              <a:endCxn id="26" idx="2"/>
            </p:cNvCxnSpPr>
            <p:nvPr/>
          </p:nvCxnSpPr>
          <p:spPr>
            <a:xfrm>
              <a:off x="3188180" y="1439901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0" name="TextovéPole 79"/>
            <p:cNvSpPr txBox="1"/>
            <p:nvPr/>
          </p:nvSpPr>
          <p:spPr>
            <a:xfrm>
              <a:off x="2933023" y="928406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573644" y="175572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14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699312" y="632996"/>
            <a:ext cx="1224136" cy="1953357"/>
            <a:chOff x="6699312" y="632996"/>
            <a:chExt cx="1224136" cy="1953357"/>
          </a:xfrm>
        </p:grpSpPr>
        <p:sp>
          <p:nvSpPr>
            <p:cNvPr id="31" name="Obdélník 30"/>
            <p:cNvSpPr/>
            <p:nvPr/>
          </p:nvSpPr>
          <p:spPr>
            <a:xfrm>
              <a:off x="6699312" y="1434225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7292636" y="64781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6699312" y="632996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>
              <a:stCxn id="31" idx="0"/>
              <a:endCxn id="31" idx="2"/>
            </p:cNvCxnSpPr>
            <p:nvPr/>
          </p:nvCxnSpPr>
          <p:spPr>
            <a:xfrm>
              <a:off x="7311380" y="1434225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2" name="TextovéPole 81"/>
            <p:cNvSpPr txBox="1"/>
            <p:nvPr/>
          </p:nvSpPr>
          <p:spPr>
            <a:xfrm>
              <a:off x="6933224" y="87420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6709933" y="191683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15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59888" y="3885443"/>
            <a:ext cx="1224136" cy="1946946"/>
            <a:chOff x="559888" y="3885443"/>
            <a:chExt cx="1224136" cy="1946946"/>
          </a:xfrm>
        </p:grpSpPr>
        <p:sp>
          <p:nvSpPr>
            <p:cNvPr id="39" name="Obdélník 38"/>
            <p:cNvSpPr/>
            <p:nvPr/>
          </p:nvSpPr>
          <p:spPr>
            <a:xfrm>
              <a:off x="559888" y="4680261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5" name="Přímá spojnice 44"/>
            <p:cNvCxnSpPr/>
            <p:nvPr/>
          </p:nvCxnSpPr>
          <p:spPr>
            <a:xfrm>
              <a:off x="1171956" y="388544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 flipH="1">
              <a:off x="559888" y="388817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>
              <a:stCxn id="39" idx="0"/>
              <a:endCxn id="39" idx="2"/>
            </p:cNvCxnSpPr>
            <p:nvPr/>
          </p:nvCxnSpPr>
          <p:spPr>
            <a:xfrm>
              <a:off x="1171956" y="4680261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3" name="TextovéPole 82"/>
            <p:cNvSpPr txBox="1"/>
            <p:nvPr/>
          </p:nvSpPr>
          <p:spPr>
            <a:xfrm>
              <a:off x="865922" y="4168123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576905" y="495522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16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864144" y="3885443"/>
            <a:ext cx="1224136" cy="1946946"/>
            <a:chOff x="2864144" y="3885443"/>
            <a:chExt cx="1224136" cy="1946946"/>
          </a:xfrm>
        </p:grpSpPr>
        <p:sp>
          <p:nvSpPr>
            <p:cNvPr id="35" name="Obdélník 34"/>
            <p:cNvSpPr/>
            <p:nvPr/>
          </p:nvSpPr>
          <p:spPr>
            <a:xfrm>
              <a:off x="2864144" y="4680261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3476212" y="388544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H="1">
              <a:off x="2864144" y="3887669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>
              <a:stCxn id="35" idx="0"/>
              <a:endCxn id="35" idx="2"/>
            </p:cNvCxnSpPr>
            <p:nvPr/>
          </p:nvCxnSpPr>
          <p:spPr>
            <a:xfrm>
              <a:off x="3476212" y="4680261"/>
              <a:ext cx="0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4" name="TextovéPole 83"/>
            <p:cNvSpPr txBox="1"/>
            <p:nvPr/>
          </p:nvSpPr>
          <p:spPr>
            <a:xfrm>
              <a:off x="3213921" y="417618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893207" y="511782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17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680568" y="3887669"/>
            <a:ext cx="1224136" cy="1944720"/>
            <a:chOff x="6680568" y="3887669"/>
            <a:chExt cx="1224136" cy="1944720"/>
          </a:xfrm>
        </p:grpSpPr>
        <p:sp>
          <p:nvSpPr>
            <p:cNvPr id="33" name="Obdélník 32"/>
            <p:cNvSpPr/>
            <p:nvPr/>
          </p:nvSpPr>
          <p:spPr>
            <a:xfrm>
              <a:off x="6680568" y="4680261"/>
              <a:ext cx="1224136" cy="115212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b="1">
                <a:solidFill>
                  <a:srgbClr val="00B0F0"/>
                </a:solidFill>
              </a:endParaRPr>
            </a:p>
          </p:txBody>
        </p:sp>
        <p:cxnSp>
          <p:nvCxnSpPr>
            <p:cNvPr id="42" name="Přímá spojnice 41"/>
            <p:cNvCxnSpPr/>
            <p:nvPr/>
          </p:nvCxnSpPr>
          <p:spPr>
            <a:xfrm>
              <a:off x="7284742" y="3888173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6680568" y="3887669"/>
              <a:ext cx="612068" cy="79208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>
              <a:stCxn id="33" idx="0"/>
            </p:cNvCxnSpPr>
            <p:nvPr/>
          </p:nvCxnSpPr>
          <p:spPr>
            <a:xfrm flipH="1">
              <a:off x="7284742" y="4680261"/>
              <a:ext cx="7894" cy="11521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6" name="TextovéPole 85"/>
            <p:cNvSpPr txBox="1"/>
            <p:nvPr/>
          </p:nvSpPr>
          <p:spPr>
            <a:xfrm>
              <a:off x="6929404" y="4168122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6709697" y="511782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18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95" name="TextovéPole 94"/>
          <p:cNvSpPr txBox="1"/>
          <p:nvPr/>
        </p:nvSpPr>
        <p:spPr>
          <a:xfrm>
            <a:off x="865922" y="299169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9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1940856" y="303693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8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5082815" y="310764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7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7923448" y="31340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6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4088280" y="306895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6064590" y="313401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075510" y="306895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3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7036068" y="313407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2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179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0.05955 -0.172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9" y="-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39375 0.30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88" y="1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0.05417 0.289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1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0.36076 -0.16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38" y="-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0.03924 -0.17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481E-6 L -0.53264 0.2689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32" y="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481E-6 L 0.04618 0.2900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9" y="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81481E-6 L -0.51545 -0.1928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81" y="-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</p:childTnLst>
        </p:cTn>
      </p:par>
    </p:tnLst>
    <p:bldLst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360674" y="557334"/>
            <a:ext cx="2350351" cy="1629762"/>
            <a:chOff x="3360674" y="557334"/>
            <a:chExt cx="2350351" cy="1629762"/>
          </a:xfrm>
        </p:grpSpPr>
        <p:sp>
          <p:nvSpPr>
            <p:cNvPr id="28" name="Měsíc 27"/>
            <p:cNvSpPr/>
            <p:nvPr/>
          </p:nvSpPr>
          <p:spPr>
            <a:xfrm>
              <a:off x="3360674" y="746936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20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9" name="Přímá spojnice 28"/>
            <p:cNvCxnSpPr>
              <a:stCxn id="28" idx="3"/>
            </p:cNvCxnSpPr>
            <p:nvPr/>
          </p:nvCxnSpPr>
          <p:spPr>
            <a:xfrm flipV="1">
              <a:off x="4070391" y="818944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>
              <a:stCxn id="28" idx="3"/>
            </p:cNvCxnSpPr>
            <p:nvPr/>
          </p:nvCxnSpPr>
          <p:spPr>
            <a:xfrm>
              <a:off x="4070391" y="1467016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5160874" y="55733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11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78253" y="3887470"/>
            <a:ext cx="2407413" cy="1629762"/>
            <a:chOff x="778253" y="3887470"/>
            <a:chExt cx="2407413" cy="1629762"/>
          </a:xfrm>
        </p:grpSpPr>
        <p:sp>
          <p:nvSpPr>
            <p:cNvPr id="22" name="Měsíc 21"/>
            <p:cNvSpPr/>
            <p:nvPr/>
          </p:nvSpPr>
          <p:spPr>
            <a:xfrm>
              <a:off x="778253" y="4077072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3" name="Přímá spojnice 22"/>
            <p:cNvCxnSpPr>
              <a:stCxn id="22" idx="3"/>
            </p:cNvCxnSpPr>
            <p:nvPr/>
          </p:nvCxnSpPr>
          <p:spPr>
            <a:xfrm flipV="1">
              <a:off x="1487970" y="4149080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stCxn id="22" idx="3"/>
            </p:cNvCxnSpPr>
            <p:nvPr/>
          </p:nvCxnSpPr>
          <p:spPr>
            <a:xfrm>
              <a:off x="1487970" y="4797152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2635515" y="388747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12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372200" y="3793519"/>
            <a:ext cx="2418424" cy="1579697"/>
            <a:chOff x="6372200" y="3793519"/>
            <a:chExt cx="2418424" cy="1579697"/>
          </a:xfrm>
        </p:grpSpPr>
        <p:sp>
          <p:nvSpPr>
            <p:cNvPr id="31" name="Měsíc 30"/>
            <p:cNvSpPr/>
            <p:nvPr/>
          </p:nvSpPr>
          <p:spPr>
            <a:xfrm>
              <a:off x="6372200" y="3933056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2" name="Přímá spojnice 31"/>
            <p:cNvCxnSpPr>
              <a:stCxn id="31" idx="3"/>
            </p:cNvCxnSpPr>
            <p:nvPr/>
          </p:nvCxnSpPr>
          <p:spPr>
            <a:xfrm flipV="1">
              <a:off x="7081917" y="4005064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31" idx="3"/>
            </p:cNvCxnSpPr>
            <p:nvPr/>
          </p:nvCxnSpPr>
          <p:spPr>
            <a:xfrm>
              <a:off x="7081917" y="4653136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8240473" y="37935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13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33864" y="389194"/>
            <a:ext cx="2394740" cy="1671654"/>
            <a:chOff x="733864" y="389194"/>
            <a:chExt cx="2394740" cy="1671654"/>
          </a:xfrm>
        </p:grpSpPr>
        <p:sp>
          <p:nvSpPr>
            <p:cNvPr id="4" name="Měsíc 3"/>
            <p:cNvSpPr/>
            <p:nvPr/>
          </p:nvSpPr>
          <p:spPr>
            <a:xfrm>
              <a:off x="733864" y="620688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20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nice 5"/>
            <p:cNvCxnSpPr>
              <a:stCxn id="4" idx="3"/>
            </p:cNvCxnSpPr>
            <p:nvPr/>
          </p:nvCxnSpPr>
          <p:spPr>
            <a:xfrm flipV="1">
              <a:off x="1443581" y="692696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>
              <a:stCxn id="4" idx="3"/>
            </p:cNvCxnSpPr>
            <p:nvPr/>
          </p:nvCxnSpPr>
          <p:spPr>
            <a:xfrm>
              <a:off x="1443581" y="1340768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2578453" y="3891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14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360674" y="3855945"/>
            <a:ext cx="2409549" cy="1567336"/>
            <a:chOff x="3360674" y="3855945"/>
            <a:chExt cx="2409549" cy="1567336"/>
          </a:xfrm>
        </p:grpSpPr>
        <p:sp>
          <p:nvSpPr>
            <p:cNvPr id="25" name="Měsíc 24"/>
            <p:cNvSpPr/>
            <p:nvPr/>
          </p:nvSpPr>
          <p:spPr>
            <a:xfrm>
              <a:off x="3360674" y="3983121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nice 25"/>
            <p:cNvCxnSpPr>
              <a:stCxn id="25" idx="3"/>
            </p:cNvCxnSpPr>
            <p:nvPr/>
          </p:nvCxnSpPr>
          <p:spPr>
            <a:xfrm flipV="1">
              <a:off x="4070391" y="4055129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25" idx="3"/>
            </p:cNvCxnSpPr>
            <p:nvPr/>
          </p:nvCxnSpPr>
          <p:spPr>
            <a:xfrm>
              <a:off x="4070391" y="4703201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1" name="TextovéPole 40"/>
            <p:cNvSpPr txBox="1"/>
            <p:nvPr/>
          </p:nvSpPr>
          <p:spPr>
            <a:xfrm>
              <a:off x="5220072" y="385594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15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84168" y="391646"/>
            <a:ext cx="2431381" cy="1564884"/>
            <a:chOff x="6084168" y="391646"/>
            <a:chExt cx="2431381" cy="1564884"/>
          </a:xfrm>
        </p:grpSpPr>
        <p:sp>
          <p:nvSpPr>
            <p:cNvPr id="34" name="Měsíc 33"/>
            <p:cNvSpPr/>
            <p:nvPr/>
          </p:nvSpPr>
          <p:spPr>
            <a:xfrm>
              <a:off x="6084168" y="516370"/>
              <a:ext cx="1224136" cy="1440160"/>
            </a:xfrm>
            <a:prstGeom prst="moon">
              <a:avLst>
                <a:gd name="adj" fmla="val 57977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cxnSp>
          <p:nvCxnSpPr>
            <p:cNvPr id="35" name="Přímá spojnice 34"/>
            <p:cNvCxnSpPr>
              <a:stCxn id="34" idx="3"/>
            </p:cNvCxnSpPr>
            <p:nvPr/>
          </p:nvCxnSpPr>
          <p:spPr>
            <a:xfrm flipV="1">
              <a:off x="6793885" y="588378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>
              <a:stCxn id="34" idx="3"/>
            </p:cNvCxnSpPr>
            <p:nvPr/>
          </p:nvCxnSpPr>
          <p:spPr>
            <a:xfrm>
              <a:off x="6793885" y="1236450"/>
              <a:ext cx="1090483" cy="64807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2" name="TextovéPole 41"/>
            <p:cNvSpPr txBox="1"/>
            <p:nvPr/>
          </p:nvSpPr>
          <p:spPr>
            <a:xfrm>
              <a:off x="7965398" y="3916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16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742232" y="28793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9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025535" y="28760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8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275856" y="28760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499992" y="285652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74816" y="285652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203503" y="271995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4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559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0.48264 -0.155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-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81481E-6 L 0.05087 0.337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5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L 0.53628 0.317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06" y="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-0.2118 -0.173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0" y="-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07084 0.31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L 0.08316 -0.1745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49" y="-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787195" y="582216"/>
            <a:ext cx="1556625" cy="1830205"/>
            <a:chOff x="3787195" y="582216"/>
            <a:chExt cx="1556625" cy="1830205"/>
          </a:xfrm>
        </p:grpSpPr>
        <p:cxnSp>
          <p:nvCxnSpPr>
            <p:cNvPr id="76" name="Přímá spojnice 75"/>
            <p:cNvCxnSpPr/>
            <p:nvPr/>
          </p:nvCxnSpPr>
          <p:spPr>
            <a:xfrm>
              <a:off x="3831652" y="1802647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3797630" y="1760735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 flipH="1">
              <a:off x="5021766" y="1806352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4013654" y="2336799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>
              <a:off x="4588247" y="582216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flipH="1">
              <a:off x="3798141" y="582216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>
              <a:off x="4588247" y="582216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3787195" y="1328687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4" name="TextovéPole 133"/>
            <p:cNvSpPr txBox="1"/>
            <p:nvPr/>
          </p:nvSpPr>
          <p:spPr>
            <a:xfrm>
              <a:off x="4207989" y="182764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39" name="TextovéPole 138"/>
            <p:cNvSpPr txBox="1"/>
            <p:nvPr/>
          </p:nvSpPr>
          <p:spPr>
            <a:xfrm>
              <a:off x="4154721" y="918091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11</a:t>
              </a:r>
              <a:endParaRPr lang="cs-CZ" sz="2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14142" y="4218128"/>
            <a:ext cx="1616216" cy="1811871"/>
            <a:chOff x="6014142" y="4218128"/>
            <a:chExt cx="1616216" cy="1811871"/>
          </a:xfrm>
        </p:grpSpPr>
        <p:cxnSp>
          <p:nvCxnSpPr>
            <p:cNvPr id="100" name="Přímá spojnice 99"/>
            <p:cNvCxnSpPr/>
            <p:nvPr/>
          </p:nvCxnSpPr>
          <p:spPr>
            <a:xfrm>
              <a:off x="6300192" y="5983314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>
              <a:off x="6135452" y="5379869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 flipH="1">
              <a:off x="7320628" y="5445224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Přímá spojnice 117"/>
            <p:cNvCxnSpPr/>
            <p:nvPr/>
          </p:nvCxnSpPr>
          <p:spPr>
            <a:xfrm>
              <a:off x="6118190" y="5417438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6804248" y="4218128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>
              <a:off x="6057988" y="4947698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9" name="Přímá spojnice 128"/>
            <p:cNvCxnSpPr/>
            <p:nvPr/>
          </p:nvCxnSpPr>
          <p:spPr>
            <a:xfrm flipH="1">
              <a:off x="6014142" y="4227618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6809683" y="4222558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8" name="TextovéPole 137"/>
            <p:cNvSpPr txBox="1"/>
            <p:nvPr/>
          </p:nvSpPr>
          <p:spPr>
            <a:xfrm>
              <a:off x="6521296" y="544522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40" name="TextovéPole 139"/>
            <p:cNvSpPr txBox="1"/>
            <p:nvPr/>
          </p:nvSpPr>
          <p:spPr>
            <a:xfrm>
              <a:off x="6314033" y="4471237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12</a:t>
              </a:r>
              <a:endParaRPr lang="cs-CZ" sz="2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98601" y="4312557"/>
            <a:ext cx="1524974" cy="1789449"/>
            <a:chOff x="898601" y="4312557"/>
            <a:chExt cx="1524974" cy="1789449"/>
          </a:xfrm>
        </p:grpSpPr>
        <p:cxnSp>
          <p:nvCxnSpPr>
            <p:cNvPr id="102" name="Přímá spojnice 101"/>
            <p:cNvCxnSpPr/>
            <p:nvPr/>
          </p:nvCxnSpPr>
          <p:spPr>
            <a:xfrm>
              <a:off x="1114625" y="6021288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898601" y="5445224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 flipH="1">
              <a:off x="2122737" y="5517232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119"/>
            <p:cNvCxnSpPr/>
            <p:nvPr/>
          </p:nvCxnSpPr>
          <p:spPr>
            <a:xfrm>
              <a:off x="911407" y="5517232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>
              <a:off x="1667491" y="4319487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 flipH="1">
              <a:off x="911407" y="4312557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1673881" y="4312557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961826" y="5002200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6" name="TextovéPole 135"/>
            <p:cNvSpPr txBox="1"/>
            <p:nvPr/>
          </p:nvSpPr>
          <p:spPr>
            <a:xfrm>
              <a:off x="1366767" y="551723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41" name="TextovéPole 140"/>
            <p:cNvSpPr txBox="1"/>
            <p:nvPr/>
          </p:nvSpPr>
          <p:spPr>
            <a:xfrm>
              <a:off x="1214493" y="4540535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13</a:t>
              </a:r>
              <a:endParaRPr lang="cs-CZ" sz="24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084168" y="618708"/>
            <a:ext cx="1512168" cy="1763708"/>
            <a:chOff x="6084168" y="618708"/>
            <a:chExt cx="1512168" cy="1763708"/>
          </a:xfrm>
        </p:grpSpPr>
        <p:cxnSp>
          <p:nvCxnSpPr>
            <p:cNvPr id="92" name="Přímá spojnice 91"/>
            <p:cNvCxnSpPr/>
            <p:nvPr/>
          </p:nvCxnSpPr>
          <p:spPr>
            <a:xfrm flipH="1">
              <a:off x="6084168" y="619316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/>
            <p:nvPr/>
          </p:nvCxnSpPr>
          <p:spPr>
            <a:xfrm>
              <a:off x="6889084" y="618708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>
              <a:off x="6889084" y="619316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6084168" y="1819021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 flipH="1">
              <a:off x="7308304" y="1821235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>
              <a:off x="6084168" y="1806352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>
              <a:off x="6300192" y="2359234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>
              <a:off x="6084168" y="1371591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5" name="TextovéPole 134"/>
            <p:cNvSpPr txBox="1"/>
            <p:nvPr/>
          </p:nvSpPr>
          <p:spPr>
            <a:xfrm>
              <a:off x="6508959" y="179764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42" name="TextovéPole 141"/>
            <p:cNvSpPr txBox="1"/>
            <p:nvPr/>
          </p:nvSpPr>
          <p:spPr>
            <a:xfrm>
              <a:off x="6413878" y="918091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14</a:t>
              </a:r>
              <a:endParaRPr lang="cs-CZ" sz="2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043608" y="680479"/>
            <a:ext cx="1512168" cy="1812803"/>
            <a:chOff x="1043608" y="680479"/>
            <a:chExt cx="1512168" cy="1812803"/>
          </a:xfrm>
        </p:grpSpPr>
        <p:cxnSp>
          <p:nvCxnSpPr>
            <p:cNvPr id="84" name="Přímá spojnice 83"/>
            <p:cNvCxnSpPr/>
            <p:nvPr/>
          </p:nvCxnSpPr>
          <p:spPr>
            <a:xfrm>
              <a:off x="1043608" y="1928656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1043608" y="1886744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H="1">
              <a:off x="2267744" y="1948867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1259632" y="2479073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1799692" y="688999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flipH="1">
              <a:off x="1067265" y="680479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1833714" y="680479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>
              <a:off x="1055423" y="1412776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3" name="TextovéPole 132"/>
            <p:cNvSpPr txBox="1"/>
            <p:nvPr/>
          </p:nvSpPr>
          <p:spPr>
            <a:xfrm>
              <a:off x="1532990" y="1908507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1380988" y="1023397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15</a:t>
              </a:r>
              <a:endParaRPr lang="cs-CZ" sz="2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820283" y="4175471"/>
            <a:ext cx="1524048" cy="1826742"/>
            <a:chOff x="3820283" y="4175471"/>
            <a:chExt cx="1524048" cy="1826742"/>
          </a:xfrm>
        </p:grpSpPr>
        <p:cxnSp>
          <p:nvCxnSpPr>
            <p:cNvPr id="101" name="Přímá spojnice 100"/>
            <p:cNvCxnSpPr/>
            <p:nvPr/>
          </p:nvCxnSpPr>
          <p:spPr>
            <a:xfrm>
              <a:off x="4048662" y="5949280"/>
              <a:ext cx="1008112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>
              <a:off x="3857297" y="5373216"/>
              <a:ext cx="216024" cy="5760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/>
            <p:nvPr/>
          </p:nvCxnSpPr>
          <p:spPr>
            <a:xfrm flipH="1">
              <a:off x="5021766" y="5415873"/>
              <a:ext cx="288032" cy="50405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/>
            <p:cNvCxnSpPr/>
            <p:nvPr/>
          </p:nvCxnSpPr>
          <p:spPr>
            <a:xfrm>
              <a:off x="3832163" y="5389074"/>
              <a:ext cx="151216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4579343" y="4175471"/>
              <a:ext cx="0" cy="1197745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7" name="Přímá spojnice 126"/>
            <p:cNvCxnSpPr/>
            <p:nvPr/>
          </p:nvCxnSpPr>
          <p:spPr>
            <a:xfrm>
              <a:off x="3831652" y="4932902"/>
              <a:ext cx="1368152" cy="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 flipH="1">
              <a:off x="3820283" y="4205915"/>
              <a:ext cx="79010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32" name="Přímá spojnice 131"/>
            <p:cNvCxnSpPr/>
            <p:nvPr/>
          </p:nvCxnSpPr>
          <p:spPr>
            <a:xfrm>
              <a:off x="4587736" y="4218128"/>
              <a:ext cx="578046" cy="720080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sp>
          <p:nvSpPr>
            <p:cNvPr id="137" name="TextovéPole 136"/>
            <p:cNvSpPr txBox="1"/>
            <p:nvPr/>
          </p:nvSpPr>
          <p:spPr>
            <a:xfrm>
              <a:off x="4275312" y="541743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4095532" y="4473338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16</a:t>
              </a:r>
              <a:endParaRPr lang="cs-CZ" sz="2400" b="1" dirty="0"/>
            </a:p>
          </p:txBody>
        </p:sp>
      </p:grpSp>
      <p:sp>
        <p:nvSpPr>
          <p:cNvPr id="146" name="TextovéPole 145"/>
          <p:cNvSpPr txBox="1"/>
          <p:nvPr/>
        </p:nvSpPr>
        <p:spPr>
          <a:xfrm>
            <a:off x="747217" y="323094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9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2084040" y="323239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8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3255722" y="323239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7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4442028" y="321435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5893293" y="323094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7336379" y="321488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4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30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40741E-7 L 0.42187 -0.345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94" y="-1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0.51979 0.17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40741E-7 L -0.17535 0.190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67" y="9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-0.44809 -0.3347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13" y="-1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-0.3066 0.171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30" y="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96296E-6 L 0.27761 -0.3321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72" y="-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</p:childTnLst>
        </p:cTn>
      </p:par>
    </p:tnLst>
    <p:bldLst>
      <p:bldP spid="146" grpId="0"/>
      <p:bldP spid="147" grpId="0"/>
      <p:bldP spid="148" grpId="0"/>
      <p:bldP spid="149" grpId="0"/>
      <p:bldP spid="150" grpId="0"/>
      <p:bldP spid="1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>
            <a:off x="1331640" y="620688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123728" y="620688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123728" y="1673188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1475656" y="1844824"/>
            <a:ext cx="648072" cy="36004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475656" y="1844824"/>
            <a:ext cx="0" cy="7920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1452608" y="2190811"/>
            <a:ext cx="648072" cy="4320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331640" y="620688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2100680" y="1902779"/>
            <a:ext cx="576064" cy="28803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100680" y="2190811"/>
            <a:ext cx="576064" cy="28803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676744" y="1902779"/>
            <a:ext cx="0" cy="57606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3995936" y="620688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4788024" y="620688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788024" y="1700808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 flipV="1">
            <a:off x="4139952" y="1844824"/>
            <a:ext cx="648072" cy="36004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139952" y="1844824"/>
            <a:ext cx="0" cy="7920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4116904" y="2190811"/>
            <a:ext cx="648072" cy="4320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995936" y="620688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4764976" y="1902779"/>
            <a:ext cx="576064" cy="2880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764976" y="2190811"/>
            <a:ext cx="576064" cy="28803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341040" y="1902779"/>
            <a:ext cx="0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372200" y="610570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7164288" y="610570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164288" y="1690690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 flipV="1">
            <a:off x="6516216" y="1834706"/>
            <a:ext cx="648072" cy="36004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6516216" y="1834706"/>
            <a:ext cx="0" cy="7920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6516216" y="2194746"/>
            <a:ext cx="648072" cy="43204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372200" y="610570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7164288" y="1906714"/>
            <a:ext cx="576064" cy="28803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164288" y="2194746"/>
            <a:ext cx="576064" cy="288032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740352" y="1906714"/>
            <a:ext cx="0" cy="57606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611560" y="3501008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1403648" y="3501008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1403648" y="4581128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 flipV="1">
            <a:off x="755576" y="4725144"/>
            <a:ext cx="648072" cy="3600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755576" y="4725144"/>
            <a:ext cx="0" cy="7920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V="1">
            <a:off x="755576" y="5085184"/>
            <a:ext cx="648072" cy="432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611560" y="3501008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V="1">
            <a:off x="1403648" y="4797152"/>
            <a:ext cx="576064" cy="28803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1403648" y="5085184"/>
            <a:ext cx="576064" cy="28803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979712" y="4797152"/>
            <a:ext cx="0" cy="57606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3203848" y="3498291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3995936" y="3498291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3995936" y="4578411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 flipV="1">
            <a:off x="3347864" y="4722427"/>
            <a:ext cx="64807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3347864" y="4722427"/>
            <a:ext cx="0" cy="7920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3347864" y="5082467"/>
            <a:ext cx="648072" cy="43204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3203848" y="3498291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V="1">
            <a:off x="3995936" y="4794435"/>
            <a:ext cx="576064" cy="28803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995936" y="5082467"/>
            <a:ext cx="576064" cy="28803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4572000" y="4794435"/>
            <a:ext cx="0" cy="57606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5724128" y="3448968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6516216" y="3448968"/>
            <a:ext cx="64807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6516216" y="4529088"/>
            <a:ext cx="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flipH="1" flipV="1">
            <a:off x="5868144" y="4673104"/>
            <a:ext cx="648072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5868144" y="4673104"/>
            <a:ext cx="0" cy="7920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V="1">
            <a:off x="5868144" y="5033144"/>
            <a:ext cx="648072" cy="43204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5724128" y="3448968"/>
            <a:ext cx="792088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V="1">
            <a:off x="6516216" y="4745112"/>
            <a:ext cx="576064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6516216" y="5033144"/>
            <a:ext cx="576064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7092280" y="4745112"/>
            <a:ext cx="0" cy="5760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26" name="TextovéPole 125"/>
          <p:cNvSpPr txBox="1"/>
          <p:nvPr/>
        </p:nvSpPr>
        <p:spPr>
          <a:xfrm>
            <a:off x="1771708" y="6206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4391980" y="6206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6724219" y="62068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1067669" y="349342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3571908" y="350396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6064205" y="344896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1424619" y="193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4167080" y="195562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6444208" y="196914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723643" y="485312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3296832" y="489652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5880501" y="48329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8376063" y="43290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8408006" y="596049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8486080" y="144592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8394708" y="246294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8415911" y="372741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8467435" y="47715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cxnSp>
        <p:nvCxnSpPr>
          <p:cNvPr id="145" name="Přímá spojnice 144"/>
          <p:cNvCxnSpPr/>
          <p:nvPr/>
        </p:nvCxnSpPr>
        <p:spPr>
          <a:xfrm>
            <a:off x="8100392" y="0"/>
            <a:ext cx="0" cy="68580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680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-0.19393 0.629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5" y="3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69219 0.072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18" y="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2222E-6 L -0.37726 -0.07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72" y="-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-0.45625 0.159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13" y="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12309 -0.422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63" y="-2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7467 -0.165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44" y="-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</p:childTnLst>
        </p:cTn>
      </p:par>
    </p:tnLst>
    <p:bldLst>
      <p:bldP spid="138" grpId="0"/>
      <p:bldP spid="139" grpId="0"/>
      <p:bldP spid="140" grpId="0"/>
      <p:bldP spid="141" grpId="0"/>
      <p:bldP spid="142" grpId="0"/>
      <p:bldP spid="1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90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337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Rozklad čísel do 20 VY_32_INOVACE_4B_15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8</cp:revision>
  <dcterms:created xsi:type="dcterms:W3CDTF">2012-04-10T12:29:32Z</dcterms:created>
  <dcterms:modified xsi:type="dcterms:W3CDTF">2013-01-23T19:05:50Z</dcterms:modified>
</cp:coreProperties>
</file>