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6008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5606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659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0661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174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0933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9505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120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315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90538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5263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DCCCD-F520-4680-8C43-66D54C8F7C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7504C-97BF-4D0B-BDDA-424F323D1D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4379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do 20 –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VY_32_INOVACE_4B_16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4314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upevňování a procvičování učiva. Všechny strany jsou interaktivní. Žáci si prohlubují vědomosti v oboru sčítání do 20.     V prvních třech úkolech si žáci zopakují princip sčítání čísla přes desítku               a přiřazují správný výsledek. Na další stránce již musí rozhodnout, jakou početní operaci použijí. Napoví jim znaménko na tabuli. Opět přiřazují kliknutím. V dalším úkole žáci musí vypočítat příklad a výsledek zařadit          do správného sloupce. Opět pracují pomocí animace. V posledním úkole počítají příklady a přiřazují kliknutím správný výsledek.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Duben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1. období.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3999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45865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Čísla rozkládej a sečti.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Pomohou ti číslice, z nich vybírej správně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976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906" y="1564332"/>
            <a:ext cx="296427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9 + 7=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1" y="1451841"/>
            <a:ext cx="32191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8 + 6 =</a:t>
            </a:r>
            <a:endParaRPr lang="cs-CZ" sz="8800" b="1" dirty="0">
              <a:solidFill>
                <a:srgbClr val="0070C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595026" y="2675977"/>
            <a:ext cx="550664" cy="22241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45690" y="2675977"/>
            <a:ext cx="385440" cy="34552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270730" y="2561252"/>
            <a:ext cx="550664" cy="22241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821394" y="2561252"/>
            <a:ext cx="360040" cy="3221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302250" y="1933663"/>
            <a:ext cx="792088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079182" y="1890342"/>
            <a:ext cx="792088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403477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1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95026" y="400506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6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407707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2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16863" y="400506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4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81434" y="3861048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16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09769" y="4077072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14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06134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0.06666 -0.19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-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L 0.06944 -0.171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2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0.57847 -0.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24" y="-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44444E-6 L 0.16128 -0.2238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56" y="-1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22222E-6 L 0.11181 -0.2030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90" y="-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296E-6 L -0.44114 -0.307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66" y="-1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915093" y="3528303"/>
            <a:ext cx="792088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230571" y="3321245"/>
            <a:ext cx="792088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949445" y="598252"/>
            <a:ext cx="792088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334805" y="598331"/>
            <a:ext cx="792088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0578" y="260648"/>
            <a:ext cx="29434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9 + 8 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8019" y="188640"/>
            <a:ext cx="29434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8 + 6 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4675" y="2852935"/>
            <a:ext cx="29434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7 + 5 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6011" y="2996952"/>
            <a:ext cx="29434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6 + 9 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>
            <a:stCxn id="4" idx="2"/>
          </p:cNvCxnSpPr>
          <p:nvPr/>
        </p:nvCxnSpPr>
        <p:spPr>
          <a:xfrm flipV="1">
            <a:off x="1912295" y="1268760"/>
            <a:ext cx="355449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267744" y="1268760"/>
            <a:ext cx="36004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549736" y="1268760"/>
            <a:ext cx="32652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876256" y="1268760"/>
            <a:ext cx="36004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881736" y="3861048"/>
            <a:ext cx="386008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267744" y="3861048"/>
            <a:ext cx="36004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6444208" y="4018711"/>
            <a:ext cx="360040" cy="418401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04248" y="4018711"/>
            <a:ext cx="432048" cy="418401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7042395" y="4437112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85640" y="4458082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56276" y="1538390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832140" y="1528272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3005" y="1588287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282652" y="1588287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525133" y="4176375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120207" y="4176375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60372" y="539540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93548" y="54202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7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83907" y="541330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515496" y="54372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50142" y="543034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088151" y="541330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662347" y="536701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454435" y="535295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14971" y="5350444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40796" y="5425153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17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45941" y="539540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12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144717" y="425331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52849" y="5437244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15</a:t>
            </a:r>
            <a:endParaRPr lang="cs-CZ" sz="6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2920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L 0.12812 -0.57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2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07864 -0.584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2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04219 -0.7219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-3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07407E-6 L 0.33333 -0.5944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67" y="-2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28976 -0.58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79" y="-2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L 0.77083 -0.7217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42" y="-3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7.40741E-7 L -0.43629 -0.1976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23" y="-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07407E-6 L -0.48768 -0.1953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92" y="-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5185E-6 L -0.30225 -0.3187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22" y="-1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6296E-6 L -0.20382 -0.1571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91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L -0.14097 -0.1550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49" y="-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44668E-6 L 0.61354 -0.3037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77" y="-151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62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1647" y="463736"/>
            <a:ext cx="26661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5 + 9 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7020" y="2927549"/>
            <a:ext cx="26661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4 + 8 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927549"/>
            <a:ext cx="26661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3 + 8 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476672"/>
            <a:ext cx="26661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2 + 9 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552500" y="1353704"/>
            <a:ext cx="333000" cy="32329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07704" y="1340768"/>
            <a:ext cx="288032" cy="32329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7" idx="2"/>
          </p:cNvCxnSpPr>
          <p:nvPr/>
        </p:nvCxnSpPr>
        <p:spPr>
          <a:xfrm flipV="1">
            <a:off x="6553129" y="1412776"/>
            <a:ext cx="251119" cy="26422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804248" y="1412776"/>
            <a:ext cx="288032" cy="251289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6" idx="2"/>
          </p:cNvCxnSpPr>
          <p:nvPr/>
        </p:nvCxnSpPr>
        <p:spPr>
          <a:xfrm flipV="1">
            <a:off x="6553129" y="3858474"/>
            <a:ext cx="323127" cy="26940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876256" y="3858474"/>
            <a:ext cx="288032" cy="26422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5" idx="2"/>
          </p:cNvCxnSpPr>
          <p:nvPr/>
        </p:nvCxnSpPr>
        <p:spPr>
          <a:xfrm flipV="1">
            <a:off x="1620077" y="3863653"/>
            <a:ext cx="287627" cy="26422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907704" y="3863653"/>
            <a:ext cx="288032" cy="26422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755981" y="4112482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814178" y="690977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980638" y="1695011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689033" y="1677001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699792" y="620688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161691" y="1614758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31881" y="1645575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161691" y="4127878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052646" y="4147622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89033" y="4138490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812360" y="325596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843808" y="3261143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777185" y="50709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339619" y="58385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34828" y="506293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8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633092" y="5062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572000" y="5029213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920190" y="588210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762299" y="58080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6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269612" y="58429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164288" y="583858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989524" y="502718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7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065744" y="50131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814178" y="50131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11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069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09583 -0.512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2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296E-6 L 0.10938 -0.635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69" y="-3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-0.21007 -0.653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3" y="-3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0.55364 -0.511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74" y="-2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0.38576 -0.5020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-0.00556 -0.6409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-3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259E-6 L 0.12813 -0.1476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13038 -0.1497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28" y="-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6296E-6 L -0.48576 -0.3939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88" y="-1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07407E-6 L 0.00782 -0.2685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" y="-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52379 -0.2634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98" y="-1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96296E-6 L 0.4125 -0.4002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25" y="-2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3070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správná čísla klikni.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184471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60227" y="685287"/>
            <a:ext cx="864096" cy="86409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95936" y="555331"/>
            <a:ext cx="864096" cy="86409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020272" y="555331"/>
            <a:ext cx="864096" cy="864096"/>
          </a:xfrm>
          <a:prstGeom prst="ellipse">
            <a:avLst/>
          </a:prstGeom>
          <a:solidFill>
            <a:srgbClr val="DD75D1"/>
          </a:solidFill>
          <a:ln>
            <a:solidFill>
              <a:srgbClr val="DD75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03548" y="1561967"/>
            <a:ext cx="1512168" cy="144016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745832" y="1454193"/>
            <a:ext cx="1512168" cy="144016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761348" y="1442113"/>
            <a:ext cx="1512168" cy="1440160"/>
          </a:xfrm>
          <a:prstGeom prst="ellipse">
            <a:avLst/>
          </a:prstGeom>
          <a:solidFill>
            <a:srgbClr val="DD75D1"/>
          </a:solidFill>
          <a:ln>
            <a:solidFill>
              <a:srgbClr val="DD75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70611" y="2996952"/>
            <a:ext cx="2304256" cy="22322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419872" y="2882273"/>
            <a:ext cx="2304256" cy="223224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16215" y="2911368"/>
            <a:ext cx="2304256" cy="2232248"/>
          </a:xfrm>
          <a:prstGeom prst="ellipse">
            <a:avLst/>
          </a:prstGeom>
          <a:solidFill>
            <a:srgbClr val="DD75D1"/>
          </a:solidFill>
          <a:ln>
            <a:solidFill>
              <a:srgbClr val="DD75D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175107" y="55533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03694" y="170080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43453" y="564469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12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53290" y="656935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9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95182" y="564469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6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96997" y="369757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15</a:t>
            </a:r>
            <a:endParaRPr lang="cs-CZ" sz="4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11006" y="67002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74113" y="1726413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</a:t>
            </a:r>
            <a:endParaRPr lang="cs-CZ" sz="4800" b="1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0" y="5373216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808784" y="36004"/>
            <a:ext cx="0" cy="529724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2015716" y="332656"/>
            <a:ext cx="45915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245291" y="36004"/>
            <a:ext cx="0" cy="51932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004048" y="332656"/>
            <a:ext cx="43204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172400" y="332656"/>
            <a:ext cx="43204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8388424" y="116632"/>
            <a:ext cx="0" cy="43869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4755479" y="566764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11</a:t>
            </a:r>
            <a:endParaRPr lang="cs-CZ" sz="4800" b="1" dirty="0"/>
          </a:p>
        </p:txBody>
      </p:sp>
      <p:cxnSp>
        <p:nvCxnSpPr>
          <p:cNvPr id="34" name="Přímá spojnice 33"/>
          <p:cNvCxnSpPr/>
          <p:nvPr/>
        </p:nvCxnSpPr>
        <p:spPr>
          <a:xfrm>
            <a:off x="6228184" y="0"/>
            <a:ext cx="0" cy="53732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88386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0.18906 -0.562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2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81481E-6 L 0.4099 -0.2891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86" y="-1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96296E-6 L -0.43455 -0.29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36" y="-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00052"/>
            <a:ext cx="8485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Vypočítej </a:t>
            </a:r>
            <a:r>
              <a:rPr lang="cs-CZ" sz="2000" b="1" dirty="0" smtClean="0">
                <a:solidFill>
                  <a:srgbClr val="FF0000"/>
                </a:solidFill>
              </a:rPr>
              <a:t>příklady. Do </a:t>
            </a:r>
            <a:r>
              <a:rPr lang="cs-CZ" sz="2000" b="1" dirty="0" smtClean="0">
                <a:solidFill>
                  <a:srgbClr val="FF0000"/>
                </a:solidFill>
              </a:rPr>
              <a:t>správného sloupce je přiřadíš podle výsledků kliknutím.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848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683568" y="69589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656922" y="112474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635896" y="1064811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232009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00310" y="620688"/>
            <a:ext cx="72008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961103" y="1051988"/>
            <a:ext cx="576064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259632" y="463024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  <a:endParaRPr lang="cs-CZ" sz="8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390269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  <a:endParaRPr lang="cs-CZ" sz="8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319008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  <a:endParaRPr lang="cs-CZ" sz="8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04012" y="601403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 + 8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82802" y="5306731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6 + 9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20390" y="5229199"/>
            <a:ext cx="1109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 + 7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1396" y="5306732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9 + 6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1396" y="5982858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 + 8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57676" y="5231654"/>
            <a:ext cx="1324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10 + 4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74201" y="5982859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 + 9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1780" y="6042500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5 + 7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5953063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 + 9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3285" y="5229200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9 + 5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6" name="Slunce 25"/>
          <p:cNvSpPr/>
          <p:nvPr/>
        </p:nvSpPr>
        <p:spPr>
          <a:xfrm>
            <a:off x="107504" y="980727"/>
            <a:ext cx="364276" cy="36004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6398212" y="907971"/>
            <a:ext cx="364276" cy="36004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186589" y="1037432"/>
            <a:ext cx="364276" cy="36004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0" y="508518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30423" y="0"/>
            <a:ext cx="29391" cy="508518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022402" y="0"/>
            <a:ext cx="33443" cy="508518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0" y="1642447"/>
            <a:ext cx="91440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85229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7.40741E-7 L 0.06771 -0.498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" y="-2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-0.15486 -0.3939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43" y="-1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33333E-6 L -1.38889E-6 -0.5097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-0.1934 -0.4048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70" y="-2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L -0.39879 -0.288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48" y="-1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40741E-7 L 0.03455 -0.406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9" y="-2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0.51459 -0.6189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29" y="-30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15313 -0.5138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56" y="-2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-0.05156 -0.4046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7" y="-2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07407E-6 L -0.3408 -0.3189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49" y="-1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66596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Vypočítej příklad. Správný výsledek si zkontroluješ kliknutím.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5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866" y="3578096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4352" y="3565802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269" y="5085803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2272" y="5050050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221" y="1912753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867" y="1752457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512" y="121195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pc\AppData\Local\Microsoft\Windows\Temporary Internet Files\Content.IE5\HBOG70S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88" y="188640"/>
            <a:ext cx="1283717" cy="1283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3127291" y="430760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127291" y="580838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70848" y="2353801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70848" y="2503879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952716" y="4179892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52716" y="4329970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872817" y="5836076"/>
            <a:ext cx="444352" cy="9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872817" y="5986154"/>
            <a:ext cx="44435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31892" y="5898694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415436" y="5727662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49647" y="4260134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33191" y="4089102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190514" y="2503972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374058" y="2332940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29670" y="657562"/>
            <a:ext cx="40259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513214" y="486530"/>
            <a:ext cx="0" cy="281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2995" y="62748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63195" y="65756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03214" y="237506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15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19637" y="218080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8398" y="405839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119635" y="401609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41134" y="552203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18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94666" y="555593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85094" y="35293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20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85095" y="164762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18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885096" y="302139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19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85096" y="484036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16</a:t>
            </a:r>
            <a:endParaRPr lang="cs-CZ" sz="4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1967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3 -0.00046 L -0.38385 0.733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64" y="366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22623E-6 L -0.35243 0.3356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22" y="167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7053E-7 L -0.37604 -0.1376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02" y="-68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30789E-6 L -0.36024 -0.6650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21" y="-3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0020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367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Sčítání do 20 – I. VY_32_INOVACE_4B_16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2012-04-12T13:41:27Z</dcterms:created>
  <dcterms:modified xsi:type="dcterms:W3CDTF">2013-02-01T22:50:50Z</dcterms:modified>
</cp:coreProperties>
</file>