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62661-3209-4DCA-986C-0FD3E912318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E401-AD60-4EE5-A450-6BD39DB055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566897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62661-3209-4DCA-986C-0FD3E912318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E401-AD60-4EE5-A450-6BD39DB055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169573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62661-3209-4DCA-986C-0FD3E912318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E401-AD60-4EE5-A450-6BD39DB055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2337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62661-3209-4DCA-986C-0FD3E912318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E401-AD60-4EE5-A450-6BD39DB055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896070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62661-3209-4DCA-986C-0FD3E912318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E401-AD60-4EE5-A450-6BD39DB055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767557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62661-3209-4DCA-986C-0FD3E912318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E401-AD60-4EE5-A450-6BD39DB055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871062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62661-3209-4DCA-986C-0FD3E912318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E401-AD60-4EE5-A450-6BD39DB055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9397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62661-3209-4DCA-986C-0FD3E912318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E401-AD60-4EE5-A450-6BD39DB055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270262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62661-3209-4DCA-986C-0FD3E912318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E401-AD60-4EE5-A450-6BD39DB055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35203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62661-3209-4DCA-986C-0FD3E912318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E401-AD60-4EE5-A450-6BD39DB055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55646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62661-3209-4DCA-986C-0FD3E912318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0E401-AD60-4EE5-A450-6BD39DB055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449484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62661-3209-4DCA-986C-0FD3E912318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E0E401-AD60-4EE5-A450-6BD39DB055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27466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Sčítání do 20 – II.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VY_32_INOVACE_4B_17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CZ.1.07/1.4.00/21.1101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64035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materiál je určen k upevňování a prohlubování znalosti učiva.  Žáci procvičují sčítání s přechodem přes desítku v číselném oboru do dvaceti. Na první stránce vypočítají příklady a kliknutím přiřadí správný výsledek.       Na další stránce vypočítají příklady a musí rozhodnout, zda je výsledek je 14  či nikoliv. Příklady se správným součtem zařazují do bubliny kliknutím. Stejným způsobem pracují v dalším úkole – do srdíčka umisťují příklady s výsledkem 15. Na další stránce příklady vypočítají a podle výsledku příklady umisťují      po porovnání do správných sloupců. V dalším úkole musí rozhodovat                o správném početním úkonu. Pomůže jim znaménko na stránce. Příklady vypočítají a na správné místo umístí kliknutím. V posledním úkole počítají výsledky a přiřadí (animace). 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35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 </a:t>
            </a:r>
            <a:r>
              <a:rPr lang="cs-CZ" dirty="0"/>
              <a:t>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</a:t>
            </a:r>
            <a:r>
              <a:rPr lang="cs-CZ" b="1" smtClean="0"/>
              <a:t>: </a:t>
            </a:r>
            <a:r>
              <a:rPr lang="cs-CZ" smtClean="0"/>
              <a:t>Duben </a:t>
            </a:r>
            <a:r>
              <a:rPr lang="cs-CZ" dirty="0" smtClean="0"/>
              <a:t>2012</a:t>
            </a:r>
          </a:p>
          <a:p>
            <a:pPr marL="0" indent="0">
              <a:buNone/>
            </a:pPr>
            <a:r>
              <a:rPr lang="cs-CZ" b="1" dirty="0" smtClean="0"/>
              <a:t>Speciální </a:t>
            </a:r>
            <a:r>
              <a:rPr lang="cs-CZ" b="1" dirty="0"/>
              <a:t>vzdělávací potřeby: </a:t>
            </a:r>
            <a:r>
              <a:rPr lang="cs-CZ" dirty="0"/>
              <a:t>ADHD, autismus, MP.</a:t>
            </a:r>
          </a:p>
          <a:p>
            <a:pPr marL="0" indent="0">
              <a:buNone/>
            </a:pPr>
            <a:r>
              <a:rPr lang="cs-CZ" b="1" dirty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</a:t>
            </a:r>
            <a:r>
              <a:rPr lang="cs-CZ" b="1" dirty="0"/>
              <a:t>učebního materiálu:</a:t>
            </a:r>
            <a:r>
              <a:rPr lang="cs-CZ" dirty="0"/>
              <a:t> Interaktivní DUM</a:t>
            </a:r>
          </a:p>
          <a:p>
            <a:pPr marL="0" indent="0">
              <a:buNone/>
            </a:pPr>
            <a:r>
              <a:rPr lang="cs-CZ" b="1" dirty="0" smtClean="0"/>
              <a:t>Inovace: </a:t>
            </a:r>
            <a:r>
              <a:rPr lang="cs-CZ" dirty="0" smtClean="0"/>
              <a:t>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(s autismem, lehkou MR</a:t>
            </a:r>
            <a:r>
              <a:rPr lang="cs-CZ" dirty="0"/>
              <a:t>).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ZŠ </a:t>
            </a:r>
            <a:r>
              <a:rPr lang="cs-CZ" dirty="0" smtClean="0"/>
              <a:t>praktická, </a:t>
            </a:r>
            <a:r>
              <a:rPr lang="cs-CZ" dirty="0"/>
              <a:t>1.stupeň, </a:t>
            </a:r>
            <a:r>
              <a:rPr lang="cs-CZ" dirty="0" smtClean="0"/>
              <a:t>3. ročník.</a:t>
            </a:r>
            <a:endParaRPr lang="cs-CZ" b="1" dirty="0"/>
          </a:p>
          <a:p>
            <a:pPr marL="0" indent="0">
              <a:buNone/>
            </a:pPr>
            <a:r>
              <a:rPr lang="cs-CZ" b="1" dirty="0"/>
              <a:t>Věková skupina: </a:t>
            </a:r>
            <a:r>
              <a:rPr lang="cs-CZ" dirty="0" smtClean="0"/>
              <a:t>8 – 9 let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67433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476672"/>
            <a:ext cx="61037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Vypočítej příklady. Správný výsledek si ověříš kliknutím.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34093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95536" y="383200"/>
            <a:ext cx="17011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33CC"/>
                </a:solidFill>
              </a:rPr>
              <a:t>6 + 8 =</a:t>
            </a:r>
            <a:endParaRPr lang="cs-CZ" sz="4400" b="1" dirty="0">
              <a:solidFill>
                <a:srgbClr val="FF33CC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02315" y="326253"/>
            <a:ext cx="17011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33CC"/>
                </a:solidFill>
              </a:rPr>
              <a:t>9 + 7 =</a:t>
            </a:r>
            <a:endParaRPr lang="cs-CZ" sz="4400" b="1" dirty="0">
              <a:solidFill>
                <a:srgbClr val="FF33CC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54916" y="2307674"/>
            <a:ext cx="17011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33CC"/>
                </a:solidFill>
              </a:rPr>
              <a:t>6 + 7 =</a:t>
            </a:r>
            <a:endParaRPr lang="cs-CZ" sz="4400" b="1" dirty="0">
              <a:solidFill>
                <a:srgbClr val="FF33CC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24459" y="3810951"/>
            <a:ext cx="17011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33CC"/>
                </a:solidFill>
              </a:rPr>
              <a:t>5 + 7 =</a:t>
            </a:r>
            <a:endParaRPr lang="cs-CZ" sz="4400" b="1" dirty="0">
              <a:solidFill>
                <a:srgbClr val="FF33CC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3568" y="4581128"/>
            <a:ext cx="4571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33CC"/>
                </a:solidFill>
              </a:rPr>
              <a:t> </a:t>
            </a:r>
            <a:endParaRPr lang="cs-CZ" sz="4400" b="1" dirty="0">
              <a:solidFill>
                <a:srgbClr val="FF33CC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24128" y="2132856"/>
            <a:ext cx="17011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33CC"/>
                </a:solidFill>
              </a:rPr>
              <a:t>8 + 7 =</a:t>
            </a:r>
            <a:endParaRPr lang="cs-CZ" sz="4400" b="1" dirty="0">
              <a:solidFill>
                <a:srgbClr val="FF33CC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9274" y="3830923"/>
            <a:ext cx="17011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33CC"/>
                </a:solidFill>
              </a:rPr>
              <a:t>9 + 8 =</a:t>
            </a:r>
            <a:endParaRPr lang="cs-CZ" sz="4400" b="1" dirty="0">
              <a:solidFill>
                <a:srgbClr val="FF33C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614090" y="5638624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17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76566" y="5661248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15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24995" y="5638624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12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09570" y="5668409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13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267744" y="5668409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16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739200" y="5668409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14</a:t>
            </a:r>
            <a:endParaRPr lang="cs-CZ" sz="5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40044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07407E-6 L 0.70521 -0.5293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260" y="-264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1.11022E-16 L 0.31371 -0.7928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77" y="-396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11022E-16 L -0.20139 -0.7821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69" y="-39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33333E-6 L 0.05955 -0.2740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69" y="-137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11022E-16 L -0.27795 -0.4988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06" y="-2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3.33333E-6 L -0.60938 -0.2636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469" y="-131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3923928" y="151021"/>
            <a:ext cx="4680520" cy="6436168"/>
            <a:chOff x="3923928" y="151021"/>
            <a:chExt cx="4680520" cy="6436168"/>
          </a:xfrm>
        </p:grpSpPr>
        <p:sp>
          <p:nvSpPr>
            <p:cNvPr id="20" name="Obdélník 19"/>
            <p:cNvSpPr/>
            <p:nvPr/>
          </p:nvSpPr>
          <p:spPr>
            <a:xfrm>
              <a:off x="7308304" y="260648"/>
              <a:ext cx="737871" cy="687561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ný popisek 17"/>
            <p:cNvSpPr/>
            <p:nvPr/>
          </p:nvSpPr>
          <p:spPr>
            <a:xfrm>
              <a:off x="3923928" y="1402613"/>
              <a:ext cx="4680520" cy="5184576"/>
            </a:xfrm>
            <a:prstGeom prst="wedgeEllipseCallout">
              <a:avLst>
                <a:gd name="adj1" fmla="val 44537"/>
                <a:gd name="adj2" fmla="val -63492"/>
              </a:avLst>
            </a:prstGeom>
            <a:blipFill>
              <a:blip r:embed="rId2" cstate="print"/>
              <a:tile tx="0" ty="0" sx="100000" sy="100000" flip="none" algn="tl"/>
            </a:blipFill>
            <a:ln>
              <a:solidFill>
                <a:srgbClr val="B012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7303381" y="151021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7030A0"/>
                  </a:solidFill>
                </a:rPr>
                <a:t>14</a:t>
              </a:r>
              <a:endParaRPr lang="cs-CZ" sz="4800" b="1" dirty="0">
                <a:solidFill>
                  <a:srgbClr val="7030A0"/>
                </a:solidFill>
              </a:endParaRPr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395536" y="332656"/>
            <a:ext cx="57352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Do bubliny naskládej příklady, jejichž výsledek je 14.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6821" y="1196752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4 + 8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2880" y="2000774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9 + 6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2817802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7 + 7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3671736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6 + 9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6890" y="4592608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8 + 7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559" y="5507014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9 + 6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96131" y="1079447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6 + 8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190852" y="1998860"/>
            <a:ext cx="13244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10 + 4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352931" y="3653929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8 + 9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00330" y="4618002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5 + 7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83768" y="5532915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8 + 5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387461" y="2817802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9 + 5</a:t>
            </a:r>
            <a:endParaRPr lang="cs-CZ" sz="36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44966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7037E-7 L 0.55469 -0.05231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26" y="-2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1.85185E-6 L 0.47778 0.40069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889" y="20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4.07407E-6 L 0.26684 0.22453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333" y="112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7037E-7 L 0.36042 0.34653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021" y="17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rdce 16"/>
          <p:cNvSpPr/>
          <p:nvPr/>
        </p:nvSpPr>
        <p:spPr>
          <a:xfrm>
            <a:off x="1979712" y="1524386"/>
            <a:ext cx="4464496" cy="2749861"/>
          </a:xfrm>
          <a:prstGeom prst="heart">
            <a:avLst/>
          </a:prstGeom>
          <a:solidFill>
            <a:srgbClr val="FFFFCC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619932" y="5338014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4 + 8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266522" y="5937664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9 + 6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8042" y="5287873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8 + 7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5949280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9 + 6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266522" y="5238418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6 + 8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93132" y="5333779"/>
            <a:ext cx="13244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10 + 5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95936" y="5949278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8 + 9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95935" y="5321405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5 + 7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10152" y="6004304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9 + 5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619932" y="5937665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8 + 5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3528" y="404664"/>
            <a:ext cx="54485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Do srdíčka umísti příklady, jejichž výsledek je 15.</a:t>
            </a:r>
            <a:endParaRPr lang="cs-CZ" sz="2000" b="1" dirty="0"/>
          </a:p>
        </p:txBody>
      </p:sp>
    </p:spTree>
    <p:extLst>
      <p:ext uri="{BB962C8B-B14F-4D97-AF65-F5344CB8AC3E}">
        <p14:creationId xmlns="" xmlns:p14="http://schemas.microsoft.com/office/powerpoint/2010/main" val="975376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4.44444E-6 L 0.19653 -0.517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26" y="-258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48148E-6 L 0.28211 -0.5453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97" y="-27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33333E-6 L 0.36562 -0.55115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281" y="-275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48148E-6 L -0.40139 -0.41273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69" y="-20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404664"/>
            <a:ext cx="71835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Vypočítej příklady. Zařaď je do správného sloupce podle výsledku.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Kliknutím si ověříš, zda jsi počítal správně.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26041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683568" y="695894"/>
            <a:ext cx="720080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56922" y="1124744"/>
            <a:ext cx="720080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635896" y="1064811"/>
            <a:ext cx="79208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635896" y="1232009"/>
            <a:ext cx="79208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800310" y="620688"/>
            <a:ext cx="720080" cy="4320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6961103" y="1051988"/>
            <a:ext cx="576064" cy="4320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259632" y="463024"/>
            <a:ext cx="122341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33CC"/>
                </a:solidFill>
              </a:rPr>
              <a:t>14</a:t>
            </a:r>
            <a:endParaRPr lang="cs-CZ" sz="8000" b="1" dirty="0">
              <a:solidFill>
                <a:srgbClr val="FF33CC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27984" y="390269"/>
            <a:ext cx="122341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33CC"/>
                </a:solidFill>
              </a:rPr>
              <a:t>14</a:t>
            </a:r>
            <a:endParaRPr lang="cs-CZ" sz="8000" b="1" dirty="0">
              <a:solidFill>
                <a:srgbClr val="FF33CC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524328" y="319008"/>
            <a:ext cx="122341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33CC"/>
                </a:solidFill>
              </a:rPr>
              <a:t>14</a:t>
            </a:r>
            <a:endParaRPr lang="cs-CZ" sz="8000" b="1" dirty="0">
              <a:solidFill>
                <a:srgbClr val="FF33CC"/>
              </a:solidFill>
            </a:endParaRPr>
          </a:p>
        </p:txBody>
      </p:sp>
      <p:sp>
        <p:nvSpPr>
          <p:cNvPr id="21" name="Srdce 20"/>
          <p:cNvSpPr/>
          <p:nvPr/>
        </p:nvSpPr>
        <p:spPr>
          <a:xfrm>
            <a:off x="107504" y="1051989"/>
            <a:ext cx="432048" cy="36004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rdce 21"/>
          <p:cNvSpPr/>
          <p:nvPr/>
        </p:nvSpPr>
        <p:spPr>
          <a:xfrm>
            <a:off x="6356431" y="1005374"/>
            <a:ext cx="432048" cy="36004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rdce 22"/>
          <p:cNvSpPr/>
          <p:nvPr/>
        </p:nvSpPr>
        <p:spPr>
          <a:xfrm>
            <a:off x="3059832" y="980728"/>
            <a:ext cx="432048" cy="36004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>
            <a:off x="2915816" y="0"/>
            <a:ext cx="0" cy="530120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0" y="5229200"/>
            <a:ext cx="9144000" cy="3600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940152" y="0"/>
            <a:ext cx="0" cy="530120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0" y="1713708"/>
            <a:ext cx="9144000" cy="7275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471780" y="5475325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4 + 8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960187" y="5457826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6 + 9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477221" y="5435128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8 + 7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489987" y="6070618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9 + 6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397084" y="5475325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6 + 8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217611" y="6081459"/>
            <a:ext cx="13244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10 + 4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39552" y="6141641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8 + 9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380312" y="5425994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5 + 7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335968" y="6097252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8 + 5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949327" y="6055813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9 + 5</a:t>
            </a:r>
            <a:endParaRPr lang="cs-CZ" sz="36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42764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7037E-7 L 0.03455 -0.4608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19" y="-23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3.7037E-7 L 0.1625 -0.471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125" y="-235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07407E-6 L 0.32222 -0.4793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11" y="-23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33333E-6 L 0.14861 -0.3710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31" y="-185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44444E-6 L -0.729 -0.3592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458" y="-179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2.59259E-6 L 0.68854 -0.37963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427" y="-18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7037E-6 L 0.16146 -0.4548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073" y="-22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59259E-6 L -0.02291 -0.36713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6" y="-183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4.07407E-6 L 0.13941 -0.28519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62" y="-14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1.11111E-6 L -0.72414 -0.3625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215" y="-18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  <p:bldLst>
      <p:bldP spid="32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476672"/>
            <a:ext cx="85411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Vypočítej. Čísla dole ti pomohou. Kliknutím  se dozvíš, zda jsi pracoval správně.</a:t>
            </a:r>
            <a:endParaRPr lang="cs-CZ" sz="2000" b="1" dirty="0"/>
          </a:p>
        </p:txBody>
      </p:sp>
    </p:spTree>
    <p:extLst>
      <p:ext uri="{BB962C8B-B14F-4D97-AF65-F5344CB8AC3E}">
        <p14:creationId xmlns="" xmlns:p14="http://schemas.microsoft.com/office/powerpoint/2010/main" val="1200565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860227" y="685287"/>
            <a:ext cx="864096" cy="86409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995936" y="555331"/>
            <a:ext cx="864096" cy="86409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020272" y="555331"/>
            <a:ext cx="864096" cy="86409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03548" y="1561967"/>
            <a:ext cx="1512168" cy="144016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707904" y="1442113"/>
            <a:ext cx="1512168" cy="144016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761348" y="1442113"/>
            <a:ext cx="1512168" cy="144016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70611" y="2996952"/>
            <a:ext cx="2304256" cy="2232248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419872" y="2882273"/>
            <a:ext cx="2304256" cy="223224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516216" y="2882273"/>
            <a:ext cx="2304256" cy="2232248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>
            <a:off x="0" y="5301208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011006" y="753394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7</a:t>
            </a:r>
            <a:endParaRPr lang="cs-CZ" sz="4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785384" y="5687941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5</a:t>
            </a:r>
            <a:endParaRPr lang="cs-CZ" sz="4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955737" y="3861048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12</a:t>
            </a:r>
            <a:endParaRPr lang="cs-CZ" sz="4800" b="1" dirty="0"/>
          </a:p>
        </p:txBody>
      </p:sp>
      <p:cxnSp>
        <p:nvCxnSpPr>
          <p:cNvPr id="27" name="Přímá spojnice 26"/>
          <p:cNvCxnSpPr/>
          <p:nvPr/>
        </p:nvCxnSpPr>
        <p:spPr>
          <a:xfrm>
            <a:off x="2987824" y="0"/>
            <a:ext cx="0" cy="530120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012160" y="0"/>
            <a:ext cx="0" cy="530120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3419872" y="5687940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9</a:t>
            </a:r>
            <a:endParaRPr lang="cs-CZ" sz="48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253290" y="1819607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6</a:t>
            </a:r>
            <a:endParaRPr lang="cs-CZ" sz="48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860032" y="5685237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15</a:t>
            </a:r>
            <a:endParaRPr lang="cs-CZ" sz="4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231818" y="607902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8</a:t>
            </a:r>
            <a:endParaRPr lang="cs-CZ" sz="4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749952" y="5589240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3</a:t>
            </a:r>
            <a:endParaRPr lang="cs-CZ" sz="48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263425" y="3582898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11</a:t>
            </a:r>
            <a:endParaRPr lang="cs-CZ" sz="4800" b="1" dirty="0"/>
          </a:p>
        </p:txBody>
      </p:sp>
      <p:cxnSp>
        <p:nvCxnSpPr>
          <p:cNvPr id="14" name="Přímá spojnice 13"/>
          <p:cNvCxnSpPr/>
          <p:nvPr/>
        </p:nvCxnSpPr>
        <p:spPr>
          <a:xfrm>
            <a:off x="2123728" y="332656"/>
            <a:ext cx="43204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004048" y="332656"/>
            <a:ext cx="665821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336958" y="116632"/>
            <a:ext cx="0" cy="49127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8273516" y="332656"/>
            <a:ext cx="546956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869448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81481E-6 L -0.08473 -0.5472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36" y="-27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33333E-6 L -0.07569 -0.2951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85" y="-14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81481E-6 L 0.08316 -0.7467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49" y="-37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2.96296E-6 L 0.05764 -0.5539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82" y="-277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23" grpId="0"/>
      <p:bldP spid="31" grpId="0"/>
      <p:bldP spid="33" grpId="0"/>
      <p:bldP spid="3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476672"/>
            <a:ext cx="59822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Vypočítej. Čísla </a:t>
            </a:r>
            <a:r>
              <a:rPr lang="cs-CZ" sz="2400" b="1" dirty="0" smtClean="0">
                <a:solidFill>
                  <a:srgbClr val="FF0000"/>
                </a:solidFill>
              </a:rPr>
              <a:t>vpravo </a:t>
            </a:r>
            <a:r>
              <a:rPr lang="cs-CZ" sz="2400" b="1" dirty="0" smtClean="0">
                <a:solidFill>
                  <a:srgbClr val="FF0000"/>
                </a:solidFill>
              </a:rPr>
              <a:t>ti pomohou.</a:t>
            </a:r>
          </a:p>
          <a:p>
            <a:r>
              <a:rPr lang="cs-CZ" sz="20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Kliknutím se dozvíš, zda jsi pracoval správně.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91255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6" descr="C:\Users\pc\AppData\Local\Microsoft\Windows\Temporary Internet Files\Content.IE5\XWRTYRPH\MC900193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7182" y="44624"/>
            <a:ext cx="967642" cy="13361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pc\AppData\Local\Microsoft\Windows\Temporary Internet Files\Content.IE5\XWRTYRPH\MC900193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5738" y="1922929"/>
            <a:ext cx="967642" cy="13361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Users\pc\AppData\Local\Microsoft\Windows\Temporary Internet Files\Content.IE5\XWRTYRPH\MC900193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8692" y="3628622"/>
            <a:ext cx="967642" cy="13361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Users\pc\AppData\Local\Microsoft\Windows\Temporary Internet Files\Content.IE5\XWRTYRPH\MC900193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6454" y="3739837"/>
            <a:ext cx="967642" cy="13361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Users\pc\AppData\Local\Microsoft\Windows\Temporary Internet Files\Content.IE5\XWRTYRPH\MC900193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195" y="5301208"/>
            <a:ext cx="967642" cy="13361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6" descr="C:\Users\pc\AppData\Local\Microsoft\Windows\Temporary Internet Files\Content.IE5\XWRTYRPH\MC900193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562" y="1837127"/>
            <a:ext cx="967642" cy="13361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C:\Users\pc\AppData\Local\Microsoft\Windows\Temporary Internet Files\Content.IE5\XWRTYRPH\MC900193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6430" y="49048"/>
            <a:ext cx="967642" cy="13361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C:\Users\pc\AppData\Local\Microsoft\Windows\Temporary Internet Files\Content.IE5\XWRTYRPH\MC900193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0493" y="5317230"/>
            <a:ext cx="967642" cy="13361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2051720" y="54868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11</a:t>
            </a:r>
            <a:endParaRPr lang="cs-CZ" sz="4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45165" y="235341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12</a:t>
            </a:r>
            <a:endParaRPr lang="cs-CZ" sz="4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436843" y="2505194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012295" y="409987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10</a:t>
            </a:r>
            <a:endParaRPr lang="cs-CZ" sz="4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472719" y="4155739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54798" y="588336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14</a:t>
            </a:r>
            <a:endParaRPr lang="cs-CZ" sz="4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238075" y="589823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</a:t>
            </a:r>
            <a:endParaRPr lang="cs-CZ" sz="4000" b="1" dirty="0"/>
          </a:p>
        </p:txBody>
      </p:sp>
      <p:cxnSp>
        <p:nvCxnSpPr>
          <p:cNvPr id="37" name="Přímá spojnice 36"/>
          <p:cNvCxnSpPr/>
          <p:nvPr/>
        </p:nvCxnSpPr>
        <p:spPr>
          <a:xfrm>
            <a:off x="4361914" y="770801"/>
            <a:ext cx="444352" cy="912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4361914" y="920879"/>
            <a:ext cx="44435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1380457" y="6221860"/>
            <a:ext cx="40259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564001" y="6050828"/>
            <a:ext cx="0" cy="2819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2708965" y="4545568"/>
            <a:ext cx="40259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2910265" y="4368732"/>
            <a:ext cx="0" cy="2819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1576406" y="2646144"/>
            <a:ext cx="40259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1777706" y="2505194"/>
            <a:ext cx="0" cy="2819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2944072" y="902623"/>
            <a:ext cx="40259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3145371" y="770801"/>
            <a:ext cx="0" cy="2819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3629744" y="62019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</a:t>
            </a:r>
            <a:endParaRPr lang="cs-CZ" sz="4000" b="1" dirty="0"/>
          </a:p>
        </p:txBody>
      </p:sp>
      <p:cxnSp>
        <p:nvCxnSpPr>
          <p:cNvPr id="56" name="Přímá spojnice 55"/>
          <p:cNvCxnSpPr/>
          <p:nvPr/>
        </p:nvCxnSpPr>
        <p:spPr>
          <a:xfrm>
            <a:off x="3177469" y="2651280"/>
            <a:ext cx="444352" cy="912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3177469" y="2801358"/>
            <a:ext cx="44435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4153360" y="4458956"/>
            <a:ext cx="444352" cy="912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4153360" y="4609034"/>
            <a:ext cx="44435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2944072" y="6178908"/>
            <a:ext cx="444352" cy="912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2944072" y="6328986"/>
            <a:ext cx="44435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4" name="TextovéPole 63"/>
          <p:cNvSpPr txBox="1"/>
          <p:nvPr/>
        </p:nvSpPr>
        <p:spPr>
          <a:xfrm>
            <a:off x="7779858" y="4537170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13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7777849" y="2981582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14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7710260" y="163117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15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7764051" y="1606515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16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47847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05968E-6 L -0.31337 -0.6303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77" y="-315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531 0.02637 L -0.32882 0.1524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84" y="6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2.33403E-6 L -0.46129 0.6044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073" y="302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2.97941E-6 L -0.43958 0.3007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979" y="150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</p:childTnLst>
        </p:cTn>
      </p:par>
    </p:tnLst>
    <p:bldLst>
      <p:bldP spid="64" grpId="0"/>
      <p:bldP spid="65" grpId="0"/>
      <p:bldP spid="66" grpId="0"/>
      <p:bldP spid="6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8229600" cy="6110139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Zdroje a </a:t>
            </a:r>
            <a:r>
              <a:rPr lang="cs-CZ" b="1"/>
              <a:t>citace</a:t>
            </a:r>
            <a:r>
              <a:rPr lang="cs-CZ" b="1" smtClean="0"/>
              <a:t>: </a:t>
            </a:r>
            <a:r>
              <a:rPr lang="cs-CZ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3140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</TotalTime>
  <Words>470</Words>
  <Application>Microsoft Office PowerPoint</Application>
  <PresentationFormat>Předvádění na obrazovce (4:3)</PresentationFormat>
  <Paragraphs>94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Sčítání do 20 – II. VY_32_INOVACE_4B_17 Číslo projektu: CZ.1.07/1.4.00/21.1101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10</cp:revision>
  <dcterms:created xsi:type="dcterms:W3CDTF">2012-04-17T12:38:00Z</dcterms:created>
  <dcterms:modified xsi:type="dcterms:W3CDTF">2013-02-01T22:53:56Z</dcterms:modified>
</cp:coreProperties>
</file>