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6125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1693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7836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9439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84720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02385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0687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6973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8235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4649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028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2C3C1-E2B8-480E-A5B0-1C399CBEC60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EE9406-8723-4288-9120-9EBB6C7E27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6497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Slovní úlohy na sčítání, vztahy </a:t>
            </a:r>
            <a:r>
              <a:rPr lang="cs-CZ" dirty="0" smtClean="0"/>
              <a:t>                    o </a:t>
            </a:r>
            <a:r>
              <a:rPr lang="cs-CZ" dirty="0" smtClean="0"/>
              <a:t>několik více, o několik méně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7852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učiva. Žáci si prohlubují znalosti učiva o několik více, o několik méně. Řeší slovní úlohy pomocí názoru. V prvním úkole přiřazují čísla o 4 více, v druhém o 5 méně.   Ve slovní úloze nejprve přečtou zadání. Spočítají dané prvky a přetáhnou             je na správné místo. Vybírají z většího počtu prvků. Řeknou výsledek. Správné číslo do políčka umístí kliknutím. Vybírají z více možností (animace). Stejným způsobem zapisují příklad. Podobně pracují s dalšími třemi slovními úlohami. Pro zobrazení výsledku a příkladu je u všech slovních úloh nutné spustit prezentaci.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Duben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3025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3342848" y="44624"/>
            <a:ext cx="2160240" cy="851958"/>
          </a:xfrm>
          <a:prstGeom prst="horizontalScroll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O 4 VÍCE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15728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9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04892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6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32927" y="3661676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5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4317005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11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23413" y="287991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13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1" y="514800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10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68242" y="601039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12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12966" y="115728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16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04631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14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7" y="285382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6475" y="361255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98690" y="436431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17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71661" y="513375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58868" y="598861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13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54876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Spojuj.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24209" y="530120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9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23434" y="4533269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6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23434" y="2823050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5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66628" y="203806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11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110849" y="3710914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13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166629" y="118195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22920" y="5978999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12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133846" y="597017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16</a:t>
            </a:r>
            <a:endParaRPr lang="cs-CZ" sz="4400" b="1" dirty="0">
              <a:solidFill>
                <a:srgbClr val="DF39CB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75372" y="271495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14</a:t>
            </a:r>
            <a:endParaRPr lang="cs-CZ" sz="4400" b="1" dirty="0">
              <a:solidFill>
                <a:srgbClr val="DF39CB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92716" y="433332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15</a:t>
            </a:r>
            <a:endParaRPr lang="cs-CZ" sz="4400" b="1" dirty="0">
              <a:solidFill>
                <a:srgbClr val="DF39CB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24792" y="355268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9</a:t>
            </a:r>
            <a:endParaRPr lang="cs-CZ" sz="4400" b="1" dirty="0">
              <a:solidFill>
                <a:srgbClr val="DF39CB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977757" y="195062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17</a:t>
            </a:r>
            <a:endParaRPr lang="cs-CZ" sz="4400" b="1" dirty="0">
              <a:solidFill>
                <a:srgbClr val="DF39CB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24792" y="510276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10</a:t>
            </a:r>
            <a:endParaRPr lang="cs-CZ" sz="4400" b="1" dirty="0">
              <a:solidFill>
                <a:srgbClr val="DF39CB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35088" y="114282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DF39CB"/>
                </a:solidFill>
              </a:rPr>
              <a:t>13</a:t>
            </a:r>
            <a:endParaRPr lang="cs-CZ" sz="4400" b="1" dirty="0">
              <a:solidFill>
                <a:srgbClr val="DF39CB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0" y="895856"/>
            <a:ext cx="9144000" cy="72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355976" y="896582"/>
            <a:ext cx="0" cy="596141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49831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190019" y="339009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9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83445" y="5808743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11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1455" y="489363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10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18247" y="339009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16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96776" y="253061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14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8455" y="161394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15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03582" y="591148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9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99120" y="4357945"/>
            <a:ext cx="755335" cy="76944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17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78042" y="98678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10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1675" y="522957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2D050"/>
                </a:solidFill>
              </a:rPr>
              <a:t>13</a:t>
            </a:r>
            <a:endParaRPr lang="cs-CZ" sz="44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97748" y="986784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4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12682" y="264877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12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14405" y="415394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5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39738" y="181778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5F9387"/>
                </a:solidFill>
              </a:rPr>
              <a:t>8</a:t>
            </a:r>
            <a:endParaRPr lang="cs-CZ" sz="4800" b="1" dirty="0">
              <a:solidFill>
                <a:srgbClr val="5F9387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46277" y="2415801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42222" y="165243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11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197879" y="595327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10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29199" y="252676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16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53970" y="510318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14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23414" y="907236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15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239307" y="329741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9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61639" y="6014979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17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53972" y="175732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53971" y="422108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13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49300" y="5134588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97879" y="3246798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12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380849" y="4159532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53944" y="876457"/>
            <a:ext cx="497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253944" y="135610"/>
            <a:ext cx="2304255" cy="648072"/>
          </a:xfrm>
          <a:prstGeom prst="rect">
            <a:avLst/>
          </a:prstGeom>
          <a:solidFill>
            <a:srgbClr val="7030A0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O 5 MÉNĚ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3343" y="121464"/>
            <a:ext cx="1210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Spojuj.</a:t>
            </a:r>
            <a:endParaRPr lang="cs-CZ" sz="2800" b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199" y="876457"/>
            <a:ext cx="9080657" cy="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427984" y="923793"/>
            <a:ext cx="0" cy="5934207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90463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5166" y="0"/>
            <a:ext cx="9138834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3800" y="317847"/>
            <a:ext cx="8856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Měl jsi 7 jablíček. Maminka ti ještě 4 přidala. Kolik jablíček máš teď?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3811" y="1124744"/>
            <a:ext cx="913018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63149" y="1554016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Máš: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8273" y="2975036"/>
            <a:ext cx="116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Přidala: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608" y="5517232"/>
            <a:ext cx="46103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Zapiš příklad</a:t>
            </a:r>
            <a:r>
              <a:rPr lang="cs-CZ" dirty="0" smtClean="0"/>
              <a:t>: ……………………………………………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5166" y="2749895"/>
            <a:ext cx="9138834" cy="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-7032" y="3923445"/>
            <a:ext cx="91351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3811" y="4725144"/>
            <a:ext cx="913018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43800" y="4124935"/>
            <a:ext cx="1208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Celkem: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pc\AppData\Local\Microsoft\Windows\Temporary Internet Files\Content.IE5\XWRTYRPH\MP900409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379" y="2922153"/>
            <a:ext cx="508015" cy="514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887" y="1910967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658" y="1220698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513" y="1254530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232" y="1254530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824" y="1953783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494" y="1875247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3974" y="1230204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89" y="1213889"/>
            <a:ext cx="497347" cy="6970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288" y="1953783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376" y="1949700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5351" y="1300325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421" y="1937446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7647" y="1310160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4" descr="C:\Users\pc\AppData\Local\Microsoft\Windows\Temporary Internet Files\Content.IE5\YNWDX9XP\MP9004386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276" y="1949700"/>
            <a:ext cx="497347" cy="7428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071" y="33965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pic>
        <p:nvPicPr>
          <p:cNvPr id="43" name="Picture 3" descr="C:\Users\pc\AppData\Local\Microsoft\Windows\Temporary Internet Files\Content.IE5\XWRTYRPH\MP900409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9955" y="2905474"/>
            <a:ext cx="508015" cy="514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pc\AppData\Local\Microsoft\Windows\Temporary Internet Files\Content.IE5\XWRTYRPH\MP900409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5714" y="3339929"/>
            <a:ext cx="508015" cy="514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3" descr="C:\Users\pc\AppData\Local\Microsoft\Windows\Temporary Internet Files\Content.IE5\XWRTYRPH\MP900409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679" y="3343686"/>
            <a:ext cx="508015" cy="514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pc\AppData\Local\Microsoft\Windows\Temporary Internet Files\Content.IE5\XWRTYRPH\MP900409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991" y="2885202"/>
            <a:ext cx="508015" cy="514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" descr="C:\Users\pc\AppData\Local\Microsoft\Windows\Temporary Internet Files\Content.IE5\XWRTYRPH\MP900409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4559" y="3343686"/>
            <a:ext cx="508015" cy="514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5624985" y="39873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379955" y="39657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567561" y="39795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139352" y="396748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819098" y="40282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069384" y="530120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273703" y="602128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638028" y="530120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11-4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645448" y="6021288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578905" y="1124744"/>
            <a:ext cx="29099" cy="358929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51720" y="1124744"/>
            <a:ext cx="7899" cy="3589299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5517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27944E-7 L -0.25954 0.002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5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98 0.00532 L -0.52466 -0.1205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32" y="-6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41" grpId="0"/>
      <p:bldP spid="50" grpId="0"/>
      <p:bldP spid="51" grpId="0"/>
      <p:bldP spid="52" grpId="0"/>
      <p:bldP spid="54" grpId="0"/>
      <p:bldP spid="55" grpId="0"/>
      <p:bldP spid="56" grpId="0"/>
      <p:bldP spid="57" grpId="0"/>
      <p:bldP spid="5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8633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3800" y="317847"/>
            <a:ext cx="7347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 parkovišti stálo 9 aut. Odpoledne ještě 2 auta přijela.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Kolik je na parkovišti aut celkem?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149" y="1554016"/>
            <a:ext cx="912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Stálo: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8273" y="2975036"/>
            <a:ext cx="1091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Přijelo: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609" y="5517232"/>
            <a:ext cx="4618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Zapiš příklad</a:t>
            </a:r>
            <a:r>
              <a:rPr lang="cs-CZ" dirty="0" smtClean="0"/>
              <a:t>: ……………………………………………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3800" y="4124935"/>
            <a:ext cx="1208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Celkem: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071" y="33965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624985" y="39873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79955" y="39657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67561" y="39795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139352" y="396748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819098" y="40282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69384" y="530120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5+9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273703" y="602128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9+2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38028" y="530120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13-7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45448" y="6021288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7-5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217" y="2964271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60552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957" y="1848394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822" y="1124744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1064" y="1124744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629" y="1790007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2808" y="1148844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056" y="1801084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749" y="1112877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402" y="1759938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506" y="1124744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676" y="1753241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3" descr="C:\Users\pc\AppData\Local\Microsoft\Windows\Temporary Internet Files\Content.IE5\HBOG70SQ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6533" y="1180328"/>
            <a:ext cx="671124" cy="6711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370" y="2998473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743" y="3026810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246" y="3003545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370" y="3003545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2506" y="2967229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2" descr="C:\Users\pc\AppData\Local\Microsoft\Windows\Temporary Internet Files\Content.IE5\5CFFTATP\MC90044173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118" y="2946066"/>
            <a:ext cx="450503" cy="4505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3" name="Přímá spojnice 52"/>
          <p:cNvCxnSpPr/>
          <p:nvPr/>
        </p:nvCxnSpPr>
        <p:spPr>
          <a:xfrm>
            <a:off x="33609" y="2776489"/>
            <a:ext cx="9092636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3609" y="3919364"/>
            <a:ext cx="909404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 flipV="1">
            <a:off x="8633" y="1112877"/>
            <a:ext cx="9117612" cy="1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83700" y="1089722"/>
            <a:ext cx="15710" cy="3779438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8633" y="4869160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1450104" y="1112877"/>
            <a:ext cx="0" cy="3756283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0342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27944E-7 L -0.25954 0.0020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9.73861E-7 L -0.58264 -0.12584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32" y="-6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24819" y="0"/>
            <a:ext cx="9180147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3800" y="317847"/>
            <a:ext cx="87890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Janička dostala k narozeninám 6 hraček. Babička jí přivezla ještě 5 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Kolik hraček má Janička celkem?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3149" y="1554016"/>
            <a:ext cx="1232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Dostala: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4789" y="2946066"/>
            <a:ext cx="12436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Babička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přivezla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609" y="5517232"/>
            <a:ext cx="4618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Zapiš příklad</a:t>
            </a:r>
            <a:r>
              <a:rPr lang="cs-CZ" dirty="0" smtClean="0"/>
              <a:t>: ……………………………………………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3800" y="4309699"/>
            <a:ext cx="1208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Celkem: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24985" y="398732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16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79955" y="39657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67561" y="397950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39352" y="396748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19098" y="402826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69384" y="530120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3703" y="602128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6+5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38028" y="5301208"/>
            <a:ext cx="1116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13+4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45448" y="6021288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8-4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41" name="Přímá spojnice 40"/>
          <p:cNvCxnSpPr/>
          <p:nvPr/>
        </p:nvCxnSpPr>
        <p:spPr>
          <a:xfrm flipV="1">
            <a:off x="33609" y="1089898"/>
            <a:ext cx="9121719" cy="58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599" y="1277780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501" y="1795740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660" y="1283656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069" y="1235693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659" y="1820671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497" y="1275061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268" y="1839760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879" y="1275061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pc\AppData\Local\Microsoft\Windows\Temporary Internet Files\Content.IE5\XWRTYRPH\MC9000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064" y="1839760"/>
            <a:ext cx="344869" cy="5407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395" y="2932427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748" y="2932427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5960" y="2946066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265" y="2932427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795" y="2897808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406" y="2918643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C:\Users\pc\AppData\Local\Microsoft\Windows\Temporary Internet Files\Content.IE5\XWRTYRPH\MM910001151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742" y="2880614"/>
            <a:ext cx="557212" cy="6810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2" name="Přímá spojnice 61"/>
          <p:cNvCxnSpPr/>
          <p:nvPr/>
        </p:nvCxnSpPr>
        <p:spPr>
          <a:xfrm flipV="1">
            <a:off x="11328" y="3930045"/>
            <a:ext cx="9144000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00" name="Přímá spojnice 4099"/>
          <p:cNvCxnSpPr/>
          <p:nvPr/>
        </p:nvCxnSpPr>
        <p:spPr>
          <a:xfrm>
            <a:off x="-24819" y="5013176"/>
            <a:ext cx="91801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619672" y="1148844"/>
            <a:ext cx="0" cy="386433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565254" y="1161906"/>
            <a:ext cx="18074" cy="385127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112" name="Přímá spojnice 4111"/>
          <p:cNvCxnSpPr/>
          <p:nvPr/>
        </p:nvCxnSpPr>
        <p:spPr>
          <a:xfrm flipV="1">
            <a:off x="143800" y="2636912"/>
            <a:ext cx="9000200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946113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27944E-7 L -0.25954 0.0020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86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98 0.00532 L -0.52466 -0.1205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32" y="-6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3800" y="317847"/>
            <a:ext cx="8563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Měl jsi 8 hrušek. Maminka ti ještě 4 přidala. Kolik hrušek máš teď?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149" y="1554016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Máš: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8273" y="2975036"/>
            <a:ext cx="1162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Přidala: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140477" y="5882788"/>
            <a:ext cx="47934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Zapiš příklad</a:t>
            </a:r>
            <a:r>
              <a:rPr lang="cs-CZ" dirty="0" smtClean="0"/>
              <a:t>: ……………………………………………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3800" y="4124935"/>
            <a:ext cx="1208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Celkem: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3149" y="20943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071" y="3396569"/>
            <a:ext cx="128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Spočítej:</a:t>
            </a:r>
            <a:endParaRPr lang="cs-CZ" sz="2400" b="1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4620703" y="1124744"/>
            <a:ext cx="23305" cy="410445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254796" y="451713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79955" y="39657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13</a:t>
            </a:r>
            <a:endParaRPr lang="cs-CZ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18484" y="422108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139352" y="3967487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17</a:t>
            </a:r>
            <a:endParaRPr lang="cs-CZ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899276" y="452601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11</a:t>
            </a:r>
            <a:endParaRPr lang="cs-CZ" sz="36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69384" y="530120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6+4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273703" y="6021288"/>
            <a:ext cx="8819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8+4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638028" y="530120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11-4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45448" y="6021288"/>
            <a:ext cx="7938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7-4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1760720" y="1116650"/>
            <a:ext cx="0" cy="411255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3071" y="2764273"/>
            <a:ext cx="9090929" cy="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3071" y="3950063"/>
            <a:ext cx="909092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1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493" y="1336015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590" y="3405389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0810" y="3368115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947" y="3436088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793" y="3370413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073" y="2947895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55" y="2922726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662" y="2870927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02" y="2882594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344" y="2902015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208" y="2923769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C:\Users\pc\AppData\Local\Microsoft\Windows\Temporary Internet Files\Content.IE5\5CFFTATP\MC9001935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807" y="2947895"/>
            <a:ext cx="372226" cy="513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468" y="1958143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775" y="1384741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791" y="1871516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929" y="1275538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2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993" y="1900898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6893" y="1275538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520" y="1780625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906" y="1230521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7744" y="1810007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C:\Users\pc\AppData\Local\Microsoft\Windows\Temporary Internet Files\Content.IE5\YNWDX9XP\MC9002508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456" y="1238049"/>
            <a:ext cx="288928" cy="4865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1" name="Přímá spojnice 30"/>
          <p:cNvCxnSpPr/>
          <p:nvPr/>
        </p:nvCxnSpPr>
        <p:spPr>
          <a:xfrm flipV="1">
            <a:off x="0" y="1084693"/>
            <a:ext cx="9144000" cy="31957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0" y="5229200"/>
            <a:ext cx="9144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18326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49827E-7 L -0.46111 0.0159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56" y="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9.73861E-7 L -0.55122 -0.0733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69" y="-36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4605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453</Words>
  <Application>Microsoft Office PowerPoint</Application>
  <PresentationFormat>Předvádění na obrazovce (4:3)</PresentationFormat>
  <Paragraphs>142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Slovní úlohy na sčítání, vztahy                     o několik více, o několik méně VY_32_INOVACE_4B_18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2012-04-18T12:37:56Z</dcterms:created>
  <dcterms:modified xsi:type="dcterms:W3CDTF">2013-02-01T22:58:10Z</dcterms:modified>
</cp:coreProperties>
</file>