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88" r:id="rId5"/>
    <p:sldId id="284" r:id="rId6"/>
    <p:sldId id="289" r:id="rId7"/>
    <p:sldId id="290" r:id="rId8"/>
    <p:sldId id="283" r:id="rId9"/>
    <p:sldId id="291" r:id="rId10"/>
    <p:sldId id="292" r:id="rId11"/>
    <p:sldId id="293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2EA1"/>
    <a:srgbClr val="078B99"/>
    <a:srgbClr val="C12D77"/>
    <a:srgbClr val="278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78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503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2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6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793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3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06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83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24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385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41BE3-A7CB-4506-8FB9-10C33AF0ACC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gif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1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244124"/>
              </p:ext>
            </p:extLst>
          </p:nvPr>
        </p:nvGraphicFramePr>
        <p:xfrm>
          <a:off x="395536" y="692696"/>
          <a:ext cx="8208912" cy="45541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10.7.2012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77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VY_32_INOVACE_18_Slovní druhy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Slovní druhy – předložky a spojky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3.,4.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102" y="5445224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4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2000" dirty="0" smtClean="0"/>
              <a:t>Prezentace slouží jak ke společnému vyvození nové látky ve 3. a 4. ročníku, tak k pozdějšímu  opakování . Žáci mohou pracovat pod vedením učitele s interaktivní tabulí nebo samostatně na osobním počítači.</a:t>
            </a:r>
          </a:p>
          <a:p>
            <a:pPr algn="just"/>
            <a:r>
              <a:rPr lang="cs-CZ" sz="2000" dirty="0" smtClean="0"/>
              <a:t>V první části prezentace je stručná charakteristika slovního druhu. Žáci s pomocí učitele vyvozují další předložky a spojky (posun provádíme kliknutím). Následují cvičení ke společnému procvičování.</a:t>
            </a:r>
          </a:p>
          <a:p>
            <a:pPr algn="just"/>
            <a:r>
              <a:rPr lang="cs-CZ" sz="2000" dirty="0" smtClean="0"/>
              <a:t>V závěru prezentace je samostatné cvičení k ověření znalostí (vhodné písemně). Kontrolu provádějí žáci společně s učitelem.</a:t>
            </a:r>
          </a:p>
          <a:p>
            <a:pPr algn="just"/>
            <a:r>
              <a:rPr lang="cs-CZ" sz="2000" dirty="0" smtClean="0"/>
              <a:t>Poslední snímek obsahuje tabulku s hodnocením,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24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SLOVNÍ DRUHY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PŘEDLOŽKY A SPOJKY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65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Předložky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8229600" cy="1728192"/>
          </a:xfrm>
        </p:spPr>
        <p:txBody>
          <a:bodyPr/>
          <a:lstStyle/>
          <a:p>
            <a:r>
              <a:rPr lang="cs-CZ" b="1" dirty="0" smtClean="0"/>
              <a:t>předkládáme před podstatná jména, přídavná jména, zájmena nebo číslovky</a:t>
            </a:r>
          </a:p>
          <a:p>
            <a:r>
              <a:rPr lang="cs-CZ" b="1" dirty="0" smtClean="0"/>
              <a:t>samostatně se nevyskytují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361347"/>
            <a:ext cx="295232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Na</a:t>
            </a:r>
            <a:r>
              <a:rPr lang="cs-CZ" sz="3200" dirty="0" smtClean="0">
                <a:solidFill>
                  <a:srgbClr val="FF0000"/>
                </a:solidFill>
              </a:rPr>
              <a:t> stole </a:t>
            </a:r>
            <a:r>
              <a:rPr lang="cs-CZ" sz="3200" dirty="0" smtClean="0"/>
              <a:t>je váza.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238510"/>
            <a:ext cx="619268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Sněhurka bydlela </a:t>
            </a:r>
            <a:r>
              <a:rPr lang="cs-CZ" sz="3200" b="1" u="sng" dirty="0" smtClean="0">
                <a:solidFill>
                  <a:srgbClr val="FF0000"/>
                </a:solidFill>
              </a:rPr>
              <a:t>se</a:t>
            </a:r>
            <a:r>
              <a:rPr lang="cs-CZ" sz="3200" dirty="0" smtClean="0">
                <a:solidFill>
                  <a:srgbClr val="FF0000"/>
                </a:solidFill>
              </a:rPr>
              <a:t> sedmi </a:t>
            </a:r>
            <a:r>
              <a:rPr lang="cs-CZ" sz="3200" dirty="0" smtClean="0"/>
              <a:t>trpaslíky.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157192"/>
            <a:ext cx="482453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Učili jsme se </a:t>
            </a:r>
            <a:r>
              <a:rPr lang="cs-CZ" sz="3200" b="1" u="sng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>
                <a:solidFill>
                  <a:srgbClr val="FF0000"/>
                </a:solidFill>
              </a:rPr>
              <a:t> lidském </a:t>
            </a:r>
            <a:r>
              <a:rPr lang="cs-CZ" sz="3200" dirty="0" smtClean="0"/>
              <a:t>těle.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093296"/>
            <a:ext cx="439248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Bez</a:t>
            </a:r>
            <a:r>
              <a:rPr lang="cs-CZ" sz="3200" dirty="0" smtClean="0">
                <a:solidFill>
                  <a:srgbClr val="FF0000"/>
                </a:solidFill>
              </a:rPr>
              <a:t> tebe </a:t>
            </a:r>
            <a:r>
              <a:rPr lang="cs-CZ" sz="3200" dirty="0" smtClean="0">
                <a:solidFill>
                  <a:schemeClr val="tx1"/>
                </a:solidFill>
              </a:rPr>
              <a:t>nikam nepůjdu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26" name="Picture 2" descr="C:\Users\Marie\AppData\Local\Microsoft\Windows\Temporary Internet Files\Content.IE5\9REBFI0U\MC900192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654" y="2421687"/>
            <a:ext cx="1282585" cy="154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KAZF3G12\MC9004156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95247"/>
            <a:ext cx="1607652" cy="156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4II3G4ER\MC9000533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526" y="4904135"/>
            <a:ext cx="124358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KAZF3G12\MC900089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392" y="5142388"/>
            <a:ext cx="1129412" cy="148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7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vhodné předložky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Petr hraje _____ klavír.</a:t>
            </a:r>
          </a:p>
          <a:p>
            <a:pPr marL="0" indent="0">
              <a:buNone/>
            </a:pPr>
            <a:r>
              <a:rPr lang="cs-CZ" sz="4000" b="1" dirty="0" smtClean="0"/>
              <a:t>Pes se schoval _____ postelí.</a:t>
            </a:r>
          </a:p>
          <a:p>
            <a:pPr marL="0" indent="0">
              <a:buNone/>
            </a:pPr>
            <a:r>
              <a:rPr lang="cs-CZ" sz="4000" b="1" dirty="0" smtClean="0"/>
              <a:t>Balón nám letěl vysoko _____ hlavou.</a:t>
            </a:r>
          </a:p>
          <a:p>
            <a:pPr marL="0" indent="0">
              <a:buNone/>
            </a:pPr>
            <a:r>
              <a:rPr lang="cs-CZ" sz="4000" b="1" dirty="0" smtClean="0"/>
              <a:t>Prázdniny trávíme _____ naší babičky.</a:t>
            </a:r>
          </a:p>
          <a:p>
            <a:pPr marL="0" indent="0">
              <a:buNone/>
            </a:pPr>
            <a:r>
              <a:rPr lang="cs-CZ" sz="4000" b="1" dirty="0" smtClean="0"/>
              <a:t>Nejraději mám chléb _____ máslem.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2051" name="Picture 3" descr="C:\Users\Marie\AppData\Local\Microsoft\Windows\Temporary Internet Files\Content.IE5\WQ2ZLYAU\MC9003448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13176"/>
            <a:ext cx="1474762" cy="147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ie\AppData\Local\Microsoft\Windows\Temporary Internet Files\Content.IE5\BOKY0FW1\MC900100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93281"/>
            <a:ext cx="1409858" cy="142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ie\AppData\Local\Microsoft\Windows\Temporary Internet Files\Content.IE5\VX5S5QO6\MM90023473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578" y="5001651"/>
            <a:ext cx="1542470" cy="158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ie\AppData\Local\Microsoft\Windows\Temporary Internet Files\Content.IE5\VX5S5QO6\MC9003246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837" y="4882958"/>
            <a:ext cx="1509674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ie\AppData\Local\Microsoft\Windows\Temporary Internet Files\Content.IE5\VX5S5QO6\MC9001128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552981"/>
            <a:ext cx="2031367" cy="112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21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Správné 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Petr hraje   </a:t>
            </a:r>
            <a:r>
              <a:rPr lang="cs-CZ" sz="4000" b="1" dirty="0" smtClean="0">
                <a:solidFill>
                  <a:srgbClr val="FF0000"/>
                </a:solidFill>
              </a:rPr>
              <a:t>na</a:t>
            </a:r>
            <a:r>
              <a:rPr lang="cs-CZ" sz="4000" b="1" dirty="0" smtClean="0"/>
              <a:t>   klavír.</a:t>
            </a:r>
          </a:p>
          <a:p>
            <a:pPr marL="0" indent="0">
              <a:buNone/>
            </a:pPr>
            <a:r>
              <a:rPr lang="cs-CZ" sz="4000" b="1" dirty="0" smtClean="0"/>
              <a:t>Pes se schoval   </a:t>
            </a:r>
            <a:r>
              <a:rPr lang="cs-CZ" sz="4000" b="1" dirty="0" smtClean="0">
                <a:solidFill>
                  <a:srgbClr val="FF0000"/>
                </a:solidFill>
              </a:rPr>
              <a:t>pod</a:t>
            </a:r>
            <a:r>
              <a:rPr lang="cs-CZ" sz="4000" b="1" dirty="0" smtClean="0"/>
              <a:t>   postelí.</a:t>
            </a:r>
          </a:p>
          <a:p>
            <a:pPr marL="0" indent="0">
              <a:buNone/>
            </a:pPr>
            <a:r>
              <a:rPr lang="cs-CZ" sz="4000" b="1" dirty="0" smtClean="0"/>
              <a:t>Balón nám letěl vysoko   </a:t>
            </a:r>
            <a:r>
              <a:rPr lang="cs-CZ" sz="4000" b="1" dirty="0" smtClean="0">
                <a:solidFill>
                  <a:srgbClr val="FF0000"/>
                </a:solidFill>
              </a:rPr>
              <a:t>nad</a:t>
            </a:r>
            <a:r>
              <a:rPr lang="cs-CZ" sz="4000" b="1" dirty="0" smtClean="0"/>
              <a:t>   hlavou.</a:t>
            </a:r>
          </a:p>
          <a:p>
            <a:pPr marL="0" indent="0">
              <a:buNone/>
            </a:pPr>
            <a:r>
              <a:rPr lang="cs-CZ" sz="4000" b="1" dirty="0" smtClean="0"/>
              <a:t>Prázdniny trávíme   </a:t>
            </a:r>
            <a:r>
              <a:rPr lang="cs-CZ" sz="4000" b="1" dirty="0" smtClean="0">
                <a:solidFill>
                  <a:srgbClr val="FF0000"/>
                </a:solidFill>
              </a:rPr>
              <a:t>u</a:t>
            </a:r>
            <a:r>
              <a:rPr lang="cs-CZ" sz="4000" b="1" dirty="0" smtClean="0"/>
              <a:t>    naší babičky.</a:t>
            </a:r>
          </a:p>
          <a:p>
            <a:pPr marL="0" indent="0">
              <a:buNone/>
            </a:pPr>
            <a:r>
              <a:rPr lang="cs-CZ" sz="4000" b="1" dirty="0" smtClean="0"/>
              <a:t>Nejraději mám chléb   </a:t>
            </a:r>
            <a:r>
              <a:rPr lang="cs-CZ" sz="4000" b="1" dirty="0" smtClean="0">
                <a:solidFill>
                  <a:srgbClr val="FF0000"/>
                </a:solidFill>
              </a:rPr>
              <a:t>s</a:t>
            </a:r>
            <a:r>
              <a:rPr lang="cs-CZ" sz="4000" b="1" dirty="0" smtClean="0"/>
              <a:t>    máslem.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3075" name="Picture 3" descr="C:\Users\Marie\AppData\Local\Microsoft\Windows\Temporary Internet Files\Content.IE5\BOKY0FW1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2" y="4869160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642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Spojky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748680"/>
          </a:xfrm>
        </p:spPr>
        <p:txBody>
          <a:bodyPr/>
          <a:lstStyle/>
          <a:p>
            <a:pPr algn="ctr"/>
            <a:r>
              <a:rPr lang="cs-CZ" b="1" dirty="0" smtClean="0"/>
              <a:t>spojují slova nebo věty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481200"/>
            <a:ext cx="208823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pes </a:t>
            </a:r>
            <a:r>
              <a:rPr lang="cs-CZ" sz="3200" b="1" u="sng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kočka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2056" y="2481200"/>
            <a:ext cx="331236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ablko </a:t>
            </a:r>
            <a:r>
              <a:rPr lang="cs-CZ" sz="3200" b="1" u="sng" dirty="0" smtClean="0">
                <a:solidFill>
                  <a:srgbClr val="FF0000"/>
                </a:solidFill>
              </a:rPr>
              <a:t>nebo</a:t>
            </a:r>
            <a:r>
              <a:rPr lang="cs-CZ" sz="3200" dirty="0" smtClean="0"/>
              <a:t> hruška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2481199"/>
            <a:ext cx="208823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Petr </a:t>
            </a:r>
            <a:r>
              <a:rPr lang="cs-CZ" sz="3200" b="1" u="sng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Pavel</a:t>
            </a:r>
            <a:endParaRPr lang="cs-CZ" sz="3200" dirty="0"/>
          </a:p>
        </p:txBody>
      </p:sp>
      <p:pic>
        <p:nvPicPr>
          <p:cNvPr id="4100" name="Picture 4" descr="C:\Users\Marie\AppData\Local\Microsoft\Windows\Temporary Internet Files\Content.IE5\XM2V0L90\MP900178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36" y="3124350"/>
            <a:ext cx="1828800" cy="121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ie\AppData\Local\Microsoft\Windows\Temporary Internet Files\Content.IE5\XM2V0L90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412" y="3124350"/>
            <a:ext cx="1819656" cy="121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ie\AppData\Local\Microsoft\Windows\Temporary Internet Files\Content.IE5\VX5S5QO6\MP9004424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069" y="3090349"/>
            <a:ext cx="2082387" cy="124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81236" y="4869160"/>
            <a:ext cx="635100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Vezmi si deštník, </a:t>
            </a:r>
            <a:r>
              <a:rPr lang="cs-CZ" sz="3200" b="1" u="sng" dirty="0" smtClean="0">
                <a:solidFill>
                  <a:srgbClr val="FF0000"/>
                </a:solidFill>
              </a:rPr>
              <a:t>protože</a:t>
            </a:r>
            <a:r>
              <a:rPr lang="cs-CZ" sz="3200" dirty="0" smtClean="0"/>
              <a:t> bude pršet.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1236" y="5877272"/>
            <a:ext cx="635100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Jirka chtěl jít ven, </a:t>
            </a:r>
            <a:r>
              <a:rPr lang="cs-CZ" sz="3200" b="1" u="sng" dirty="0" smtClean="0">
                <a:solidFill>
                  <a:srgbClr val="FF0000"/>
                </a:solidFill>
              </a:rPr>
              <a:t>ale</a:t>
            </a:r>
            <a:r>
              <a:rPr lang="cs-CZ" sz="3200" dirty="0" smtClean="0"/>
              <a:t> musel se učit.</a:t>
            </a:r>
            <a:endParaRPr lang="cs-CZ" sz="3200" dirty="0"/>
          </a:p>
        </p:txBody>
      </p:sp>
      <p:pic>
        <p:nvPicPr>
          <p:cNvPr id="4103" name="Picture 7" descr="C:\Users\Marie\AppData\Local\Microsoft\Windows\Temporary Internet Files\Content.IE5\VX5S5QO6\MM90035439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65601" y="4653804"/>
            <a:ext cx="1041194" cy="1015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ie\AppData\Local\Microsoft\Windows\Temporary Internet Files\Content.IE5\VX5S5QO6\MP9004227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519" y="5440689"/>
            <a:ext cx="1188711" cy="1188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836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Doplň vhodné spojky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3872" y="1283181"/>
            <a:ext cx="8229600" cy="374441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b="1" dirty="0" smtClean="0"/>
              <a:t>_____ bude hezky, půjdeme ven.</a:t>
            </a:r>
          </a:p>
          <a:p>
            <a:pPr marL="0" indent="0">
              <a:buNone/>
            </a:pPr>
            <a:r>
              <a:rPr lang="cs-CZ" sz="4000" b="1" dirty="0" smtClean="0"/>
              <a:t>Slunce hřálo _____ ptáci vesele zpívali.</a:t>
            </a:r>
          </a:p>
          <a:p>
            <a:pPr marL="0" indent="0">
              <a:buNone/>
            </a:pPr>
            <a:r>
              <a:rPr lang="cs-CZ" sz="4000" b="1" dirty="0" smtClean="0"/>
              <a:t>Zavolám tě, _____ bude večeře. </a:t>
            </a:r>
          </a:p>
          <a:p>
            <a:pPr marL="0" indent="0">
              <a:buNone/>
            </a:pPr>
            <a:r>
              <a:rPr lang="cs-CZ" sz="4000" b="1" dirty="0" smtClean="0"/>
              <a:t>Musí se učit, _____ nedostal pětku.</a:t>
            </a:r>
          </a:p>
          <a:p>
            <a:pPr marL="0" indent="0">
              <a:buNone/>
            </a:pPr>
            <a:r>
              <a:rPr lang="cs-CZ" sz="4000" b="1" dirty="0" smtClean="0"/>
              <a:t>Pláče, _____ je smutný.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5122" name="Picture 2" descr="C:\Users\Marie\AppData\Local\Microsoft\Windows\Temporary Internet Files\Content.IE5\VX5S5QO6\MC9001422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41168"/>
            <a:ext cx="1790990" cy="134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ie\AppData\Local\Microsoft\Windows\Temporary Internet Files\Content.IE5\VX5S5QO6\MP9004075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157192"/>
            <a:ext cx="1699604" cy="113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ie\AppData\Local\Microsoft\Windows\Temporary Internet Files\Content.IE5\BOKY0FW1\MP9004484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027596"/>
            <a:ext cx="2138609" cy="142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ie\AppData\Local\Microsoft\Windows\Temporary Internet Files\Content.IE5\FJJN0P6L\MP9004423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5157192"/>
            <a:ext cx="1698941" cy="113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ie\AppData\Local\Microsoft\Windows\Temporary Internet Files\Content.IE5\VX5S5QO6\MC9004380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6336" y="4704268"/>
            <a:ext cx="12096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417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Správné 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1"/>
            <a:ext cx="8064896" cy="32403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b="1" u="sng" dirty="0" smtClean="0">
                <a:solidFill>
                  <a:srgbClr val="FF0000"/>
                </a:solidFill>
              </a:rPr>
              <a:t>Když </a:t>
            </a:r>
            <a:r>
              <a:rPr lang="cs-CZ" sz="4000" b="1" dirty="0" smtClean="0"/>
              <a:t>  bude hezky, půjdeme ven.</a:t>
            </a:r>
          </a:p>
          <a:p>
            <a:pPr marL="0" indent="0">
              <a:buNone/>
            </a:pPr>
            <a:r>
              <a:rPr lang="cs-CZ" sz="4000" b="1" dirty="0" smtClean="0"/>
              <a:t>Slunce hřálo   </a:t>
            </a:r>
            <a:r>
              <a:rPr lang="cs-CZ" sz="4000" b="1" u="sng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   ptáci vesele zpívali.</a:t>
            </a:r>
          </a:p>
          <a:p>
            <a:pPr marL="0" indent="0">
              <a:buNone/>
            </a:pPr>
            <a:r>
              <a:rPr lang="cs-CZ" sz="4000" b="1" dirty="0" smtClean="0"/>
              <a:t>Zavolám tě,   </a:t>
            </a:r>
            <a:r>
              <a:rPr lang="cs-CZ" sz="4000" b="1" u="sng" dirty="0" smtClean="0">
                <a:solidFill>
                  <a:srgbClr val="FF0000"/>
                </a:solidFill>
              </a:rPr>
              <a:t>až</a:t>
            </a:r>
            <a:r>
              <a:rPr lang="cs-CZ" sz="4000" b="1" dirty="0" smtClean="0"/>
              <a:t>   bude večeře. </a:t>
            </a:r>
          </a:p>
          <a:p>
            <a:pPr marL="0" indent="0">
              <a:buNone/>
            </a:pPr>
            <a:r>
              <a:rPr lang="cs-CZ" sz="4000" b="1" dirty="0" smtClean="0"/>
              <a:t>Musí se učit,   </a:t>
            </a:r>
            <a:r>
              <a:rPr lang="cs-CZ" sz="4000" b="1" u="sng" dirty="0" smtClean="0">
                <a:solidFill>
                  <a:srgbClr val="FF0000"/>
                </a:solidFill>
              </a:rPr>
              <a:t>aby</a:t>
            </a:r>
            <a:r>
              <a:rPr lang="cs-CZ" sz="4000" b="1" dirty="0" smtClean="0"/>
              <a:t>   nedostal pětku.</a:t>
            </a:r>
          </a:p>
          <a:p>
            <a:pPr marL="0" indent="0">
              <a:buNone/>
            </a:pPr>
            <a:r>
              <a:rPr lang="cs-CZ" sz="4000" b="1" dirty="0" smtClean="0"/>
              <a:t>Pláče,  </a:t>
            </a:r>
            <a:r>
              <a:rPr lang="cs-CZ" sz="4000" b="1" u="sng" dirty="0" smtClean="0">
                <a:solidFill>
                  <a:srgbClr val="FF0000"/>
                </a:solidFill>
              </a:rPr>
              <a:t>protože</a:t>
            </a:r>
            <a:r>
              <a:rPr lang="cs-CZ" sz="4000" b="1" dirty="0" smtClean="0"/>
              <a:t> je smutný.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6146" name="Picture 2" descr="C:\Users\Marie\AppData\Local\Microsoft\Windows\Temporary Internet Files\Content.IE5\XM2V0L90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09120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35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předložky a spojky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___ létě jezdím ___ babičce ___ dědovi ___ venkov. ___  je hezky, chodím se koupat ___ rybníku. ___ prší, hraji si ___ domě ___ kočkou Mickou. Rád chodím ___ procházky ___ lesa ___ dědou. Hledáme houby ___ pes Voříšek zatím honí zajíce. Babička se ___ nás dobře stará. Peče buchty, _______ ví, ___ je máme </a:t>
            </a:r>
            <a:r>
              <a:rPr lang="cs-CZ" dirty="0" smtClean="0"/>
              <a:t>___ </a:t>
            </a:r>
            <a:r>
              <a:rPr lang="cs-CZ" dirty="0" smtClean="0"/>
              <a:t>dědou </a:t>
            </a:r>
            <a:r>
              <a:rPr lang="cs-CZ" dirty="0" smtClean="0"/>
              <a:t>nejraději. </a:t>
            </a:r>
            <a:r>
              <a:rPr lang="cs-CZ" dirty="0" smtClean="0"/>
              <a:t>___ prázdniny se vždycky moc těším.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71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Správné 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 létě jezdím  </a:t>
            </a:r>
            <a:r>
              <a:rPr lang="cs-CZ" b="1" dirty="0" smtClean="0">
                <a:solidFill>
                  <a:srgbClr val="FF0000"/>
                </a:solidFill>
              </a:rPr>
              <a:t>k </a:t>
            </a:r>
            <a:r>
              <a:rPr lang="cs-CZ" dirty="0" smtClean="0"/>
              <a:t> babičce  </a:t>
            </a:r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dirty="0" smtClean="0"/>
              <a:t> dědovi  </a:t>
            </a:r>
            <a:r>
              <a:rPr lang="cs-CZ" b="1" dirty="0" smtClean="0">
                <a:solidFill>
                  <a:srgbClr val="FF0000"/>
                </a:solidFill>
              </a:rPr>
              <a:t>na</a:t>
            </a:r>
            <a:r>
              <a:rPr lang="cs-CZ" dirty="0" smtClean="0"/>
              <a:t>      venkov. </a:t>
            </a:r>
            <a:r>
              <a:rPr lang="cs-CZ" b="1" dirty="0" smtClean="0">
                <a:solidFill>
                  <a:srgbClr val="FF0000"/>
                </a:solidFill>
              </a:rPr>
              <a:t>Když</a:t>
            </a:r>
            <a:r>
              <a:rPr lang="cs-CZ" dirty="0" smtClean="0"/>
              <a:t>  je hezky, chodím se koupat  </a:t>
            </a:r>
            <a:r>
              <a:rPr lang="cs-CZ" b="1" dirty="0" smtClean="0">
                <a:solidFill>
                  <a:srgbClr val="FF0000"/>
                </a:solidFill>
              </a:rPr>
              <a:t>k </a:t>
            </a:r>
            <a:r>
              <a:rPr lang="cs-CZ" dirty="0" smtClean="0"/>
              <a:t>  rybníku. </a:t>
            </a:r>
            <a:r>
              <a:rPr lang="cs-CZ" b="1" dirty="0" smtClean="0">
                <a:solidFill>
                  <a:srgbClr val="FF0000"/>
                </a:solidFill>
              </a:rPr>
              <a:t>Když</a:t>
            </a:r>
            <a:r>
              <a:rPr lang="cs-CZ" dirty="0" smtClean="0"/>
              <a:t> prší, hraji si 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 domě  </a:t>
            </a:r>
            <a:r>
              <a:rPr lang="cs-CZ" b="1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 kočkou Mickou. Rád chodím  </a:t>
            </a:r>
            <a:r>
              <a:rPr lang="cs-CZ" b="1" dirty="0" smtClean="0">
                <a:solidFill>
                  <a:srgbClr val="FF0000"/>
                </a:solidFill>
              </a:rPr>
              <a:t>na</a:t>
            </a:r>
            <a:r>
              <a:rPr lang="cs-CZ" dirty="0" smtClean="0"/>
              <a:t> procházky  </a:t>
            </a:r>
            <a:r>
              <a:rPr lang="cs-CZ" b="1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lesa 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 dědou. Hledáme houby 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pes Voříšek zatím honí zajíce. Babička se  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 nás dobře stará. Peče buchty, </a:t>
            </a:r>
            <a:r>
              <a:rPr lang="cs-CZ" b="1" dirty="0" smtClean="0">
                <a:solidFill>
                  <a:srgbClr val="FF0000"/>
                </a:solidFill>
              </a:rPr>
              <a:t>protože</a:t>
            </a:r>
            <a:r>
              <a:rPr lang="cs-CZ" dirty="0" smtClean="0"/>
              <a:t>  ví,  </a:t>
            </a:r>
            <a:r>
              <a:rPr lang="cs-CZ" b="1" dirty="0" smtClean="0">
                <a:solidFill>
                  <a:srgbClr val="FF0000"/>
                </a:solidFill>
              </a:rPr>
              <a:t>že</a:t>
            </a:r>
            <a:r>
              <a:rPr lang="cs-CZ" dirty="0" smtClean="0"/>
              <a:t> je máme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dědou </a:t>
            </a:r>
            <a:r>
              <a:rPr lang="cs-CZ" dirty="0" smtClean="0"/>
              <a:t>nejraději</a:t>
            </a:r>
            <a:r>
              <a:rPr lang="cs-CZ" dirty="0" smtClean="0"/>
              <a:t>.  </a:t>
            </a:r>
            <a:r>
              <a:rPr lang="cs-CZ" b="1" dirty="0" smtClean="0">
                <a:solidFill>
                  <a:srgbClr val="FF0000"/>
                </a:solidFill>
              </a:rPr>
              <a:t>Na</a:t>
            </a:r>
            <a:r>
              <a:rPr lang="cs-CZ" dirty="0" smtClean="0"/>
              <a:t>  prázdniny se vždycky moc těším.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87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Hodnocení 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356967"/>
              </p:ext>
            </p:extLst>
          </p:nvPr>
        </p:nvGraphicFramePr>
        <p:xfrm>
          <a:off x="179512" y="1289109"/>
          <a:ext cx="8856985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936104"/>
                <a:gridCol w="554461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18 - 16 bodů</a:t>
                      </a:r>
                    </a:p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Výborně, chválím, předložky a spojky už poznáš.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15 – 13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Chválím, ale sem tam ti ještě něco unikne, procvičuj!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12 - 10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Ještě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to ujde, musíš ale hodně procvičovat!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9   – </a:t>
                      </a:r>
                      <a:r>
                        <a:rPr lang="cs-CZ" sz="3200" b="1" smtClean="0">
                          <a:solidFill>
                            <a:schemeClr val="tx1"/>
                          </a:solidFill>
                        </a:rPr>
                        <a:t>6 bodů</a:t>
                      </a:r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Předložky a spojky ještě moc nepoznáš, hodně se uč!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5   – 0 bodů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Tohle opravdu nestačí, máš před sebou hodně práce!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KAZF3G1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720" y="2564904"/>
            <a:ext cx="1011291" cy="8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4II3G4ER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653" y="3589363"/>
            <a:ext cx="764034" cy="7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9REBFI0U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601" y="1484784"/>
            <a:ext cx="720080" cy="72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WQ2ZLYAU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798" y="5583450"/>
            <a:ext cx="865686" cy="88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KAZF3G12\MC900434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211" y="4567097"/>
            <a:ext cx="814860" cy="76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96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925</TotalTime>
  <Words>623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Věta se skládá ze slov</vt:lpstr>
      <vt:lpstr>Anotace:</vt:lpstr>
      <vt:lpstr>SLOVNÍ DRUHY</vt:lpstr>
      <vt:lpstr>Předložky</vt:lpstr>
      <vt:lpstr>Doplň vhodné předložky :</vt:lpstr>
      <vt:lpstr>Správné řešení :</vt:lpstr>
      <vt:lpstr>Spojky </vt:lpstr>
      <vt:lpstr>Doplň vhodné spojky :</vt:lpstr>
      <vt:lpstr>Správné řešení :</vt:lpstr>
      <vt:lpstr>Doplň předložky a spojky :</vt:lpstr>
      <vt:lpstr>Správné řešení :</vt:lpstr>
      <vt:lpstr>Hodnocení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Marie</dc:creator>
  <cp:lastModifiedBy>Marie</cp:lastModifiedBy>
  <cp:revision>93</cp:revision>
  <dcterms:created xsi:type="dcterms:W3CDTF">2012-11-17T10:23:48Z</dcterms:created>
  <dcterms:modified xsi:type="dcterms:W3CDTF">2013-02-02T08:11:25Z</dcterms:modified>
</cp:coreProperties>
</file>