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872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4E131-0ACC-4379-AFCC-9100617A22B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BDFDF-BB81-4B73-A43A-4F8B55D019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skestranky.cz/clanek/1352-breznova_basnicka.htm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ROK_BŘEZEN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VY_32_INOVACE_4A_03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827584" y="3886200"/>
            <a:ext cx="7632848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mtClean="0"/>
              <a:t>Sada </a:t>
            </a:r>
            <a:r>
              <a:rPr lang="cs-CZ"/>
              <a:t>1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Člověk a jeho svět</a:t>
            </a:r>
          </a:p>
          <a:p>
            <a:pPr>
              <a:defRPr/>
            </a:pPr>
            <a:r>
              <a:rPr lang="cs-CZ" sz="2200" dirty="0" smtClean="0"/>
              <a:t>Mateřská škola, Základní škola a Praktická škola Trhové </a:t>
            </a:r>
            <a:r>
              <a:rPr lang="cs-CZ" sz="2200" dirty="0" err="1" smtClean="0"/>
              <a:t>Sviny</a:t>
            </a:r>
            <a:endParaRPr lang="cs-CZ" sz="22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869611"/>
              </p:ext>
            </p:extLst>
          </p:nvPr>
        </p:nvGraphicFramePr>
        <p:xfrm>
          <a:off x="539552" y="836712"/>
          <a:ext cx="8280920" cy="542595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prohlédnou obrázky, které se vztahují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k měsíci březnu. Popíší si základní charakteristiku tohoto měsíce. Naučí se básničku – doprovází ji vytleskáváním, deklamací a hrou na tělo. Vysvětlí si pranostiky.  Na další stránce procvičují fonematický sluch – začáteční písmeno slova. K hláskám přiřazují obrázky. Opakují názvy květin a části těla rostliny. Na poslední stránce zopakují mláďata. Na další stránce žáci vyluští křížovku – zde pracují tužkou (rukopisné poznámky v rámci nového softwaru Microsoft 2010).  Správnost křížovky si mohou následně ověřit.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Délka trvání výuky pomocí tohoto materiálu je 45 minut.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Pavla Koutníková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829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61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Inovace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7" name="Picture 9" descr="fotografie,ko&amp;ccaron;i&amp;ccaron;ky,p&amp;rcaron;íroda,rostliny,výhonky"/>
          <p:cNvPicPr>
            <a:picLocks noChangeAspect="1" noChangeArrowheads="1"/>
          </p:cNvPicPr>
          <p:nvPr/>
        </p:nvPicPr>
        <p:blipFill>
          <a:blip r:embed="rId2" cstate="print">
            <a:lum bright="20000" contrast="-20000"/>
          </a:blip>
          <a:srcRect/>
          <a:stretch>
            <a:fillRect/>
          </a:stretch>
        </p:blipFill>
        <p:spPr bwMode="auto">
          <a:xfrm rot="842735">
            <a:off x="5724128" y="3429000"/>
            <a:ext cx="3095625" cy="3095625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7464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BŘEZEN</a:t>
            </a:r>
          </a:p>
        </p:txBody>
      </p:sp>
      <p:pic>
        <p:nvPicPr>
          <p:cNvPr id="2052" name="Picture 4" descr="b&amp;rcaron;ízy,fotografie,jaro,kmeny,kmeny strom&amp;uring;,lesy,p&amp;rcaron;íroda,ro&amp;ccaron;ní období,rostliny,Rusko,slune&amp;ccaron;ní sv&amp;ecaron;tlo,sn&amp;ecaron;&amp;zcaron;í,sníh,stíny,stromy"/>
          <p:cNvPicPr>
            <a:picLocks noChangeAspect="1" noChangeArrowheads="1"/>
          </p:cNvPicPr>
          <p:nvPr/>
        </p:nvPicPr>
        <p:blipFill>
          <a:blip r:embed="rId3" cstate="print"/>
          <a:srcRect t="15873" b="17460"/>
          <a:stretch>
            <a:fillRect/>
          </a:stretch>
        </p:blipFill>
        <p:spPr bwMode="auto">
          <a:xfrm>
            <a:off x="323528" y="3356992"/>
            <a:ext cx="4536504" cy="3024336"/>
          </a:xfrm>
          <a:prstGeom prst="rect">
            <a:avLst/>
          </a:prstGeom>
          <a:noFill/>
        </p:spPr>
      </p:pic>
      <p:pic>
        <p:nvPicPr>
          <p:cNvPr id="2055" name="Picture 7" descr="C:\Users\Pavla\AppData\Local\Temp\MP90043375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88639"/>
            <a:ext cx="4665712" cy="3110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BŘEZEN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338936" cy="470912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Březen je první jarní měsíc.</a:t>
            </a:r>
          </a:p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20. března nastává jarní 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rovnodennost.</a:t>
            </a:r>
          </a:p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Příroda se probouzí 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ze zimního spánku.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9224" name="Picture 8" descr="kv&amp;ecaron;tiny,kv&amp;ecaron;ty,narcisy,poupata,p&amp;rcaron;íroda,rostl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22621">
            <a:off x="5076056" y="2204864"/>
            <a:ext cx="3743697" cy="37436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6" descr="C:\Users\Pavla\Desktop\MH9000882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5608" y="260648"/>
            <a:ext cx="3528392" cy="3528392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612068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800" b="1" dirty="0" smtClean="0">
                <a:hlinkClick r:id="rId3"/>
              </a:rPr>
              <a:t>Básnička</a:t>
            </a:r>
            <a:endParaRPr lang="cs-CZ" sz="4800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4800" dirty="0" smtClean="0">
                <a:latin typeface="Trebuchet MS" pitchFamily="34" charset="0"/>
              </a:rPr>
              <a:t>Když se březen vydaří,</a:t>
            </a:r>
          </a:p>
          <a:p>
            <a:pPr>
              <a:buNone/>
            </a:pPr>
            <a:r>
              <a:rPr lang="cs-CZ" sz="4800" dirty="0" smtClean="0">
                <a:latin typeface="Trebuchet MS" pitchFamily="34" charset="0"/>
              </a:rPr>
              <a:t>je to krásné předjaří.</a:t>
            </a:r>
          </a:p>
          <a:p>
            <a:pPr>
              <a:buNone/>
            </a:pPr>
            <a:r>
              <a:rPr lang="cs-CZ" sz="4800" dirty="0" smtClean="0">
                <a:latin typeface="Trebuchet MS" pitchFamily="34" charset="0"/>
              </a:rPr>
              <a:t>Když se projdeš trochu venku,</a:t>
            </a:r>
          </a:p>
          <a:p>
            <a:pPr>
              <a:buNone/>
            </a:pPr>
            <a:r>
              <a:rPr lang="cs-CZ" sz="4800" dirty="0" smtClean="0">
                <a:latin typeface="Trebuchet MS" pitchFamily="34" charset="0"/>
              </a:rPr>
              <a:t>hned narazíš na sněženku.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latin typeface="+mn-lt"/>
                <a:ea typeface="+mn-ea"/>
                <a:cs typeface="+mn-cs"/>
              </a:rPr>
              <a:t>PRANOSTIKY</a:t>
            </a:r>
            <a:endParaRPr lang="cs-CZ" sz="4000" b="1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pl-PL" b="1" dirty="0" smtClean="0">
                <a:solidFill>
                  <a:srgbClr val="002060"/>
                </a:solidFill>
              </a:rPr>
              <a:t>  Březen, za kamna vlezem, duben, ještě tam budem, </a:t>
            </a:r>
          </a:p>
          <a:p>
            <a:pPr>
              <a:buNone/>
            </a:pPr>
            <a:r>
              <a:rPr lang="pl-PL" b="1" dirty="0" smtClean="0">
                <a:solidFill>
                  <a:srgbClr val="002060"/>
                </a:solidFill>
              </a:rPr>
              <a:t>  máj půjdeme v háj!</a:t>
            </a:r>
          </a:p>
          <a:p>
            <a:pPr>
              <a:buNone/>
            </a:pPr>
            <a:endParaRPr lang="pl-PL" dirty="0" smtClean="0"/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</a:rPr>
              <a:t>  Březnový slunce má krátký ruce.</a:t>
            </a:r>
          </a:p>
          <a:p>
            <a:pPr>
              <a:buNone/>
            </a:pPr>
            <a:endParaRPr lang="pl-PL" dirty="0" smtClean="0"/>
          </a:p>
          <a:p>
            <a:pPr>
              <a:buNone/>
            </a:pPr>
            <a:r>
              <a:rPr lang="pl-PL" dirty="0" smtClean="0"/>
              <a:t>  </a:t>
            </a:r>
            <a:r>
              <a:rPr lang="pl-PL" b="1" dirty="0" smtClean="0">
                <a:solidFill>
                  <a:schemeClr val="accent3">
                    <a:lumMod val="50000"/>
                  </a:schemeClr>
                </a:solidFill>
              </a:rPr>
              <a:t>Kolik mlh v březnu, tolik lijáků v červenci.</a:t>
            </a:r>
          </a:p>
        </p:txBody>
      </p:sp>
      <p:pic>
        <p:nvPicPr>
          <p:cNvPr id="1026" name="Picture 2" descr="C:\Users\Pavla\Desktop\léto\MC90044040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068960"/>
            <a:ext cx="1606004" cy="1606004"/>
          </a:xfrm>
          <a:prstGeom prst="rect">
            <a:avLst/>
          </a:prstGeom>
          <a:noFill/>
        </p:spPr>
      </p:pic>
      <p:pic>
        <p:nvPicPr>
          <p:cNvPr id="1027" name="Picture 3" descr="C:\Users\Pavla\Desktop\MH9002343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0"/>
            <a:ext cx="2023740" cy="20237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1"/>
          <p:cNvGrpSpPr/>
          <p:nvPr/>
        </p:nvGrpSpPr>
        <p:grpSpPr>
          <a:xfrm>
            <a:off x="4644008" y="908720"/>
            <a:ext cx="4032448" cy="1656184"/>
            <a:chOff x="827584" y="1412776"/>
            <a:chExt cx="2736304" cy="1152128"/>
          </a:xfrm>
        </p:grpSpPr>
        <p:sp>
          <p:nvSpPr>
            <p:cNvPr id="13" name="Obdélník 12"/>
            <p:cNvSpPr/>
            <p:nvPr/>
          </p:nvSpPr>
          <p:spPr>
            <a:xfrm>
              <a:off x="827584" y="1412776"/>
              <a:ext cx="1368152" cy="11521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9600" dirty="0" smtClean="0">
                  <a:solidFill>
                    <a:schemeClr val="tx1"/>
                  </a:solidFill>
                </a:rPr>
                <a:t>S</a:t>
              </a:r>
              <a:endParaRPr lang="cs-CZ" sz="9600" dirty="0">
                <a:solidFill>
                  <a:schemeClr val="tx1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95736" y="1412776"/>
              <a:ext cx="1368152" cy="11521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600" dirty="0" smtClean="0">
                <a:solidFill>
                  <a:srgbClr val="EAEAEA"/>
                </a:solidFill>
              </a:endParaRPr>
            </a:p>
          </p:txBody>
        </p:sp>
      </p:grpSp>
      <p:grpSp>
        <p:nvGrpSpPr>
          <p:cNvPr id="3" name="Skupina 14"/>
          <p:cNvGrpSpPr/>
          <p:nvPr/>
        </p:nvGrpSpPr>
        <p:grpSpPr>
          <a:xfrm>
            <a:off x="323528" y="908720"/>
            <a:ext cx="4032448" cy="1656184"/>
            <a:chOff x="827584" y="1412776"/>
            <a:chExt cx="2736304" cy="1152128"/>
          </a:xfrm>
        </p:grpSpPr>
        <p:sp>
          <p:nvSpPr>
            <p:cNvPr id="16" name="Obdélník 15"/>
            <p:cNvSpPr/>
            <p:nvPr/>
          </p:nvSpPr>
          <p:spPr>
            <a:xfrm>
              <a:off x="827584" y="1412776"/>
              <a:ext cx="1368152" cy="11521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9600" dirty="0" smtClean="0">
                  <a:solidFill>
                    <a:schemeClr val="tx1"/>
                  </a:solidFill>
                </a:rPr>
                <a:t>B</a:t>
              </a: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95736" y="1412776"/>
              <a:ext cx="1368152" cy="11521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600" dirty="0" smtClean="0">
                <a:solidFill>
                  <a:srgbClr val="EAEAEA"/>
                </a:solidFill>
              </a:endParaRPr>
            </a:p>
          </p:txBody>
        </p:sp>
      </p:grpSp>
      <p:grpSp>
        <p:nvGrpSpPr>
          <p:cNvPr id="4" name="Skupina 20"/>
          <p:cNvGrpSpPr/>
          <p:nvPr/>
        </p:nvGrpSpPr>
        <p:grpSpPr>
          <a:xfrm>
            <a:off x="395536" y="4869160"/>
            <a:ext cx="4032448" cy="1656184"/>
            <a:chOff x="827584" y="1412776"/>
            <a:chExt cx="2736304" cy="1152128"/>
          </a:xfrm>
        </p:grpSpPr>
        <p:sp>
          <p:nvSpPr>
            <p:cNvPr id="22" name="Obdélník 21"/>
            <p:cNvSpPr/>
            <p:nvPr/>
          </p:nvSpPr>
          <p:spPr>
            <a:xfrm>
              <a:off x="827584" y="1412776"/>
              <a:ext cx="1368152" cy="11521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9600" dirty="0" smtClean="0">
                  <a:solidFill>
                    <a:schemeClr val="tx1"/>
                  </a:solidFill>
                </a:rPr>
                <a:t>D</a:t>
              </a:r>
              <a:endParaRPr lang="cs-CZ" sz="9600" dirty="0">
                <a:solidFill>
                  <a:schemeClr val="tx1"/>
                </a:solidFill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195736" y="1412776"/>
              <a:ext cx="1368152" cy="11521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600" dirty="0" smtClean="0">
                <a:solidFill>
                  <a:srgbClr val="EAEAEA"/>
                </a:solidFill>
              </a:endParaRPr>
            </a:p>
          </p:txBody>
        </p:sp>
      </p:grpSp>
      <p:grpSp>
        <p:nvGrpSpPr>
          <p:cNvPr id="5" name="Skupina 23"/>
          <p:cNvGrpSpPr/>
          <p:nvPr/>
        </p:nvGrpSpPr>
        <p:grpSpPr>
          <a:xfrm>
            <a:off x="4716016" y="4869160"/>
            <a:ext cx="4032448" cy="1656184"/>
            <a:chOff x="827584" y="1412776"/>
            <a:chExt cx="2736304" cy="1152128"/>
          </a:xfrm>
        </p:grpSpPr>
        <p:sp>
          <p:nvSpPr>
            <p:cNvPr id="25" name="Obdélník 24"/>
            <p:cNvSpPr/>
            <p:nvPr/>
          </p:nvSpPr>
          <p:spPr>
            <a:xfrm>
              <a:off x="827584" y="1412776"/>
              <a:ext cx="1368152" cy="11521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9600" dirty="0" smtClean="0">
                  <a:solidFill>
                    <a:schemeClr val="tx1"/>
                  </a:solidFill>
                </a:rPr>
                <a:t>L</a:t>
              </a:r>
              <a:endParaRPr lang="cs-CZ" sz="9600" dirty="0">
                <a:solidFill>
                  <a:schemeClr val="tx1"/>
                </a:solidFill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195736" y="1412776"/>
              <a:ext cx="1368152" cy="11521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600" dirty="0" smtClean="0">
                <a:solidFill>
                  <a:srgbClr val="EAEAEA"/>
                </a:solidFill>
              </a:endParaRPr>
            </a:p>
          </p:txBody>
        </p:sp>
      </p:grpSp>
      <p:pic>
        <p:nvPicPr>
          <p:cNvPr id="5124" name="Picture 4" descr="boty,obuv,pracovní boty,sportovní pot&amp;rcaron;eby,turistické bot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924944"/>
            <a:ext cx="1440160" cy="1440160"/>
          </a:xfrm>
          <a:prstGeom prst="rect">
            <a:avLst/>
          </a:prstGeom>
          <a:noFill/>
        </p:spPr>
      </p:pic>
      <p:pic>
        <p:nvPicPr>
          <p:cNvPr id="5126" name="Picture 6" descr="dny,klimata,léta,nebeská t&amp;ecaron;lesa,paprsky,po&amp;ccaron;así,p&amp;rcaron;íroda,ro&amp;ccaron;ní období,slunce,slune&amp;ccaron;ní paprsky,slune&amp;ccaron;ní svit,slune&amp;ccaron;ný,sv&amp;ecaron;tl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924944"/>
            <a:ext cx="1440160" cy="1440160"/>
          </a:xfrm>
          <a:prstGeom prst="rect">
            <a:avLst/>
          </a:prstGeom>
          <a:noFill/>
        </p:spPr>
      </p:pic>
      <p:pic>
        <p:nvPicPr>
          <p:cNvPr id="5128" name="Picture 8" descr="ochrana,ochrana p&amp;rcaron;írody,pavu&amp;ccaron;ina,kapky rosy,rosa,kapi&amp;ccaron;ky,ekologický,&amp;zcaron;ivotní prost&amp;rcaron;edí,ochrana &amp;zcaron;ivotního prost&amp;rcaron;edí,ekologie,prost&amp;rcaron;edí,zelená,listy,rostli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996952"/>
            <a:ext cx="1368152" cy="1368152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1187624" y="188640"/>
            <a:ext cx="87129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400" b="1" dirty="0" smtClean="0"/>
              <a:t>Pojmenujte obrázek a přiřaďte ho k počátečnímu písmenu.</a:t>
            </a:r>
            <a:endParaRPr lang="cs-CZ" sz="2400" b="1" dirty="0"/>
          </a:p>
        </p:txBody>
      </p:sp>
      <p:pic>
        <p:nvPicPr>
          <p:cNvPr id="5130" name="Picture 10" descr="deštníky,domácnost,po&amp;ccaron;as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068960"/>
            <a:ext cx="1512168" cy="1512168"/>
          </a:xfrm>
          <a:prstGeom prst="rect">
            <a:avLst/>
          </a:prstGeom>
          <a:noFill/>
        </p:spPr>
      </p:pic>
      <p:sp>
        <p:nvSpPr>
          <p:cNvPr id="19" name="Šipka doprava 18"/>
          <p:cNvSpPr/>
          <p:nvPr/>
        </p:nvSpPr>
        <p:spPr>
          <a:xfrm>
            <a:off x="251520" y="260648"/>
            <a:ext cx="792088" cy="36004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lačítko akce: Vlastní 4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Users\Pavla\Desktop\MH9000882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276872"/>
            <a:ext cx="2592288" cy="2592288"/>
          </a:xfrm>
          <a:prstGeom prst="rect">
            <a:avLst/>
          </a:prstGeom>
          <a:noFill/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57200" y="274638"/>
            <a:ext cx="3970784" cy="70609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JARNÍ KVĚTINY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4" name="Picture 2" descr="C:\Users\Pavla\Desktop\MH90035405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0"/>
            <a:ext cx="2667446" cy="2667446"/>
          </a:xfrm>
          <a:prstGeom prst="rect">
            <a:avLst/>
          </a:prstGeom>
          <a:noFill/>
        </p:spPr>
      </p:pic>
      <p:pic>
        <p:nvPicPr>
          <p:cNvPr id="3075" name="Picture 3" descr="C:\Users\Pavla\Desktop\MH90012285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356992"/>
            <a:ext cx="2664296" cy="2664296"/>
          </a:xfrm>
          <a:prstGeom prst="rect">
            <a:avLst/>
          </a:prstGeom>
          <a:noFill/>
        </p:spPr>
      </p:pic>
      <p:grpSp>
        <p:nvGrpSpPr>
          <p:cNvPr id="2" name="Skupina 28"/>
          <p:cNvGrpSpPr/>
          <p:nvPr/>
        </p:nvGrpSpPr>
        <p:grpSpPr>
          <a:xfrm>
            <a:off x="251520" y="6021288"/>
            <a:ext cx="5793874" cy="648072"/>
            <a:chOff x="539552" y="6021288"/>
            <a:chExt cx="5793874" cy="648072"/>
          </a:xfrm>
        </p:grpSpPr>
        <p:sp>
          <p:nvSpPr>
            <p:cNvPr id="18" name="Obdélník 17"/>
            <p:cNvSpPr/>
            <p:nvPr/>
          </p:nvSpPr>
          <p:spPr>
            <a:xfrm>
              <a:off x="3995936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3419872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2267744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P</a:t>
              </a:r>
              <a:endParaRPr lang="cs-CZ" sz="4000" dirty="0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843808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724128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39552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P</a:t>
              </a:r>
              <a:endParaRPr lang="cs-CZ" sz="4000" dirty="0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1115616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1691680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148064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572000" y="602128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Š</a:t>
              </a:r>
              <a:endParaRPr lang="cs-CZ" sz="4000" dirty="0"/>
            </a:p>
          </p:txBody>
        </p:sp>
      </p:grpSp>
      <p:grpSp>
        <p:nvGrpSpPr>
          <p:cNvPr id="3" name="Skupina 35"/>
          <p:cNvGrpSpPr/>
          <p:nvPr/>
        </p:nvGrpSpPr>
        <p:grpSpPr>
          <a:xfrm>
            <a:off x="2843808" y="2564904"/>
            <a:ext cx="3489618" cy="648072"/>
            <a:chOff x="5076056" y="4941168"/>
            <a:chExt cx="3489618" cy="648072"/>
          </a:xfrm>
        </p:grpSpPr>
        <p:sp>
          <p:nvSpPr>
            <p:cNvPr id="30" name="Obdélník 29"/>
            <p:cNvSpPr/>
            <p:nvPr/>
          </p:nvSpPr>
          <p:spPr>
            <a:xfrm>
              <a:off x="5076056" y="494116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N</a:t>
              </a:r>
              <a:endParaRPr lang="cs-CZ" sz="4000" dirty="0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6228184" y="494116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5652120" y="494116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804248" y="494116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C</a:t>
              </a:r>
              <a:endParaRPr lang="cs-CZ" sz="4000" dirty="0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380312" y="494116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956376" y="4941168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S</a:t>
              </a:r>
              <a:endParaRPr lang="cs-CZ" sz="4000" dirty="0"/>
            </a:p>
          </p:txBody>
        </p:sp>
      </p:grpSp>
      <p:grpSp>
        <p:nvGrpSpPr>
          <p:cNvPr id="4" name="Skupina 44"/>
          <p:cNvGrpSpPr/>
          <p:nvPr/>
        </p:nvGrpSpPr>
        <p:grpSpPr>
          <a:xfrm>
            <a:off x="4283968" y="4869160"/>
            <a:ext cx="4641746" cy="648072"/>
            <a:chOff x="2843808" y="2924944"/>
            <a:chExt cx="4641746" cy="648072"/>
          </a:xfrm>
        </p:grpSpPr>
        <p:sp>
          <p:nvSpPr>
            <p:cNvPr id="37" name="Obdélník 36"/>
            <p:cNvSpPr/>
            <p:nvPr/>
          </p:nvSpPr>
          <p:spPr>
            <a:xfrm>
              <a:off x="2843808" y="2924944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S</a:t>
              </a:r>
              <a:endParaRPr lang="cs-CZ" sz="4000" dirty="0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3995936" y="2924944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Ě</a:t>
              </a:r>
              <a:endParaRPr lang="cs-CZ" sz="4000" dirty="0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3419872" y="2924944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4572000" y="2924944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148064" y="2924944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5724128" y="2924944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6300192" y="2924944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6876256" y="2924944"/>
              <a:ext cx="609298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A</a:t>
              </a:r>
              <a:endParaRPr lang="cs-CZ" sz="4000" dirty="0"/>
            </a:p>
          </p:txBody>
        </p:sp>
      </p:grpSp>
      <p:sp>
        <p:nvSpPr>
          <p:cNvPr id="46" name="Nadpis 1"/>
          <p:cNvSpPr txBox="1">
            <a:spLocks/>
          </p:cNvSpPr>
          <p:nvPr/>
        </p:nvSpPr>
        <p:spPr>
          <a:xfrm>
            <a:off x="1043608" y="1124744"/>
            <a:ext cx="4104456" cy="792088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noProof="0" dirty="0" smtClean="0"/>
              <a:t>Dopište názvy jarních květin.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Ukažte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květ, stonek a list.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Šipka doprava 35"/>
          <p:cNvSpPr/>
          <p:nvPr/>
        </p:nvSpPr>
        <p:spPr>
          <a:xfrm>
            <a:off x="179512" y="1340768"/>
            <a:ext cx="792088" cy="36004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6707088" cy="72008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Zvířata a jejich mláďata</a:t>
            </a:r>
            <a:endParaRPr lang="cs-CZ" sz="31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640960" cy="331236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1. </a:t>
            </a:r>
            <a:r>
              <a:rPr lang="cs-CZ" sz="4400" dirty="0" smtClean="0"/>
              <a:t>Kocour a kočka mají ___________.</a:t>
            </a:r>
          </a:p>
          <a:p>
            <a:pPr>
              <a:buNone/>
            </a:pPr>
            <a:r>
              <a:rPr lang="cs-CZ" sz="4400" dirty="0" smtClean="0">
                <a:solidFill>
                  <a:srgbClr val="FFC000"/>
                </a:solidFill>
              </a:rPr>
              <a:t>2.</a:t>
            </a:r>
            <a:r>
              <a:rPr lang="cs-CZ" sz="4400" dirty="0" smtClean="0"/>
              <a:t> Kohout a slepice mají __________.</a:t>
            </a:r>
          </a:p>
          <a:p>
            <a:pPr>
              <a:buNone/>
            </a:pP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3. </a:t>
            </a:r>
            <a:r>
              <a:rPr lang="cs-CZ" sz="4400" dirty="0" smtClean="0"/>
              <a:t>Pes a fena mají _______________.</a:t>
            </a:r>
          </a:p>
          <a:p>
            <a:pPr>
              <a:buNone/>
            </a:pP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</a:rPr>
              <a:t>4. </a:t>
            </a:r>
            <a:r>
              <a:rPr lang="cs-CZ" sz="4400" dirty="0" smtClean="0"/>
              <a:t>Kůň a kobyla mají _____________.</a:t>
            </a:r>
            <a:endParaRPr lang="cs-CZ" sz="44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427984" y="6093296"/>
          <a:ext cx="216024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KOTĚ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971600" y="6093296"/>
          <a:ext cx="216024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STĚNĚ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427984" y="5373216"/>
          <a:ext cx="216024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 Narrow" pitchFamily="34" charset="0"/>
                        </a:rPr>
                        <a:t>HŘÍBĚ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chemeClr val="bg2">
                        <a:lumMod val="2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971600" y="5301208"/>
          <a:ext cx="2160240" cy="50405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6024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KUŘE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3" name="Nadpis 1"/>
          <p:cNvSpPr txBox="1">
            <a:spLocks/>
          </p:cNvSpPr>
          <p:nvPr/>
        </p:nvSpPr>
        <p:spPr>
          <a:xfrm>
            <a:off x="1331640" y="1052736"/>
            <a:ext cx="6120680" cy="432048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2800" b="1" dirty="0" smtClean="0"/>
              <a:t>Doplňte názvy mláďat slovy z nápovědy.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323528" y="1124744"/>
            <a:ext cx="792088" cy="36004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lačítko akce: Vlastní 7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70"/>
          <p:cNvGrpSpPr/>
          <p:nvPr/>
        </p:nvGrpSpPr>
        <p:grpSpPr>
          <a:xfrm>
            <a:off x="0" y="0"/>
            <a:ext cx="8894659" cy="6729174"/>
            <a:chOff x="0" y="0"/>
            <a:chExt cx="8894659" cy="6729174"/>
          </a:xfrm>
        </p:grpSpPr>
        <p:sp>
          <p:nvSpPr>
            <p:cNvPr id="102" name="Obdélník 101"/>
            <p:cNvSpPr/>
            <p:nvPr/>
          </p:nvSpPr>
          <p:spPr>
            <a:xfrm>
              <a:off x="0" y="3429000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+mj-lt"/>
                </a:rPr>
                <a:t>5.</a:t>
              </a:r>
              <a:endParaRPr lang="cs-CZ" sz="2800" b="1" dirty="0">
                <a:latin typeface="+mj-lt"/>
              </a:endParaRPr>
            </a:p>
          </p:txBody>
        </p:sp>
        <p:pic>
          <p:nvPicPr>
            <p:cNvPr id="1026" name="Picture 2" descr="C:\Users\Pavla\Desktop\TAJENKA\MH900088260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8865036">
              <a:off x="3256217" y="268393"/>
              <a:ext cx="1296144" cy="1296144"/>
            </a:xfrm>
            <a:prstGeom prst="rect">
              <a:avLst/>
            </a:prstGeom>
            <a:noFill/>
          </p:spPr>
        </p:pic>
        <p:pic>
          <p:nvPicPr>
            <p:cNvPr id="1029" name="Picture 5" descr="C:\Users\Pavla\Desktop\TAJENKA\MH900441719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596336" y="2348880"/>
              <a:ext cx="1259780" cy="1259780"/>
            </a:xfrm>
            <a:prstGeom prst="rect">
              <a:avLst/>
            </a:prstGeom>
            <a:noFill/>
          </p:spPr>
        </p:pic>
        <p:sp>
          <p:nvSpPr>
            <p:cNvPr id="2" name="TextovéPole 1"/>
            <p:cNvSpPr txBox="1"/>
            <p:nvPr/>
          </p:nvSpPr>
          <p:spPr>
            <a:xfrm>
              <a:off x="179512" y="0"/>
              <a:ext cx="197400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Křížovka</a:t>
              </a:r>
              <a:endParaRPr lang="cs-CZ" sz="40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4572000" y="6021288"/>
              <a:ext cx="432265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- za kamna </a:t>
              </a:r>
              <a:r>
                <a:rPr lang="cs-CZ" sz="4000" b="1" dirty="0" err="1" smtClean="0"/>
                <a:t>vlezem</a:t>
              </a:r>
              <a:r>
                <a:rPr lang="cs-CZ" sz="4000" b="1" dirty="0" smtClean="0"/>
                <a:t>.</a:t>
              </a:r>
              <a:endParaRPr lang="cs-CZ" sz="4000" b="1" dirty="0"/>
            </a:p>
          </p:txBody>
        </p:sp>
        <p:grpSp>
          <p:nvGrpSpPr>
            <p:cNvPr id="44" name="Skupina 9"/>
            <p:cNvGrpSpPr/>
            <p:nvPr/>
          </p:nvGrpSpPr>
          <p:grpSpPr>
            <a:xfrm>
              <a:off x="467544" y="5949280"/>
              <a:ext cx="4032448" cy="648072"/>
              <a:chOff x="1979712" y="2636912"/>
              <a:chExt cx="3888432" cy="648072"/>
            </a:xfrm>
            <a:solidFill>
              <a:schemeClr val="accent1">
                <a:lumMod val="20000"/>
                <a:lumOff val="80000"/>
              </a:schemeClr>
            </a:solidFill>
          </p:grpSpPr>
          <p:sp>
            <p:nvSpPr>
              <p:cNvPr id="4" name="Obdélník 3"/>
              <p:cNvSpPr/>
              <p:nvPr/>
            </p:nvSpPr>
            <p:spPr>
              <a:xfrm>
                <a:off x="1979712" y="2636912"/>
                <a:ext cx="648072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2627784" y="2636912"/>
                <a:ext cx="648072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3275856" y="2636912"/>
                <a:ext cx="648072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4572000" y="2636912"/>
                <a:ext cx="648072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3923928" y="2636912"/>
                <a:ext cx="648072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5220072" y="2636912"/>
                <a:ext cx="648072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323528" y="5301208"/>
              <a:ext cx="208823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Tajenka:</a:t>
              </a:r>
              <a:endParaRPr lang="cs-CZ" sz="4000" b="1" dirty="0"/>
            </a:p>
          </p:txBody>
        </p:sp>
        <p:pic>
          <p:nvPicPr>
            <p:cNvPr id="1027" name="Picture 3" descr="C:\Users\Pavla\Desktop\TAJENKA\MH90019218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07704" y="1700808"/>
              <a:ext cx="1296144" cy="1296144"/>
            </a:xfrm>
            <a:prstGeom prst="rect">
              <a:avLst/>
            </a:prstGeom>
            <a:noFill/>
          </p:spPr>
        </p:pic>
        <p:pic>
          <p:nvPicPr>
            <p:cNvPr id="1028" name="Picture 4" descr="C:\Users\Pavla\Desktop\TAJENKA\MH900296183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012160" y="4725144"/>
              <a:ext cx="1296144" cy="1296144"/>
            </a:xfrm>
            <a:prstGeom prst="rect">
              <a:avLst/>
            </a:prstGeom>
            <a:noFill/>
          </p:spPr>
        </p:pic>
        <p:grpSp>
          <p:nvGrpSpPr>
            <p:cNvPr id="45" name="Skupina 97"/>
            <p:cNvGrpSpPr/>
            <p:nvPr/>
          </p:nvGrpSpPr>
          <p:grpSpPr>
            <a:xfrm>
              <a:off x="683568" y="1124744"/>
              <a:ext cx="7920880" cy="3888432"/>
              <a:chOff x="179512" y="908720"/>
              <a:chExt cx="8424936" cy="3888432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4067944" y="1556792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4716016" y="3501008"/>
                <a:ext cx="648072" cy="648072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4716016" y="2852936"/>
                <a:ext cx="648072" cy="648072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4716016" y="2204864"/>
                <a:ext cx="648072" cy="648072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4716016" y="1556792"/>
                <a:ext cx="648072" cy="648072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4716016" y="4149080"/>
                <a:ext cx="648072" cy="648072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6012160" y="90872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5364088" y="90872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6660232" y="90872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Á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7308304" y="90872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4716016" y="908720"/>
                <a:ext cx="648072" cy="648072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5364088" y="1556792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E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6012160" y="1556792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délník 24"/>
              <p:cNvSpPr/>
              <p:nvPr/>
            </p:nvSpPr>
            <p:spPr>
              <a:xfrm>
                <a:off x="6660232" y="1556792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7308304" y="1556792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4067944" y="2204864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5364088" y="2204864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4067944" y="2852936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419872" y="2852936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5364088" y="2852936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5364088" y="3501008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6012160" y="3501008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6660232" y="3501008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R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7308304" y="3501008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7956376" y="3501008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4067944" y="3501008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3419872" y="414908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4067944" y="414908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Á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2771800" y="414908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2123728" y="414908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1475656" y="414908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827584" y="414908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délník 83"/>
              <p:cNvSpPr/>
              <p:nvPr/>
            </p:nvSpPr>
            <p:spPr>
              <a:xfrm>
                <a:off x="4067944" y="908720"/>
                <a:ext cx="648072" cy="648072"/>
              </a:xfrm>
              <a:prstGeom prst="rect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latin typeface="+mj-lt"/>
                  </a:rPr>
                  <a:t>1.</a:t>
                </a:r>
                <a:endParaRPr lang="cs-CZ" sz="3200" b="1" dirty="0">
                  <a:latin typeface="+mj-lt"/>
                </a:endParaRPr>
              </a:p>
            </p:txBody>
          </p:sp>
          <p:sp>
            <p:nvSpPr>
              <p:cNvPr id="85" name="Obdélník 84"/>
              <p:cNvSpPr/>
              <p:nvPr/>
            </p:nvSpPr>
            <p:spPr>
              <a:xfrm>
                <a:off x="3419872" y="1556792"/>
                <a:ext cx="648072" cy="648072"/>
              </a:xfrm>
              <a:prstGeom prst="rect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latin typeface="+mj-lt"/>
                  </a:rPr>
                  <a:t>2.</a:t>
                </a:r>
                <a:endParaRPr lang="cs-CZ" sz="3200" b="1" dirty="0">
                  <a:latin typeface="+mj-lt"/>
                </a:endParaRPr>
              </a:p>
            </p:txBody>
          </p:sp>
          <p:sp>
            <p:nvSpPr>
              <p:cNvPr id="86" name="Obdélník 85"/>
              <p:cNvSpPr/>
              <p:nvPr/>
            </p:nvSpPr>
            <p:spPr>
              <a:xfrm>
                <a:off x="4067944" y="1556792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T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87" name="Obdélník 86"/>
              <p:cNvSpPr/>
              <p:nvPr/>
            </p:nvSpPr>
            <p:spPr>
              <a:xfrm>
                <a:off x="4716016" y="908720"/>
                <a:ext cx="648072" cy="648072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/>
              <p:cNvSpPr/>
              <p:nvPr/>
            </p:nvSpPr>
            <p:spPr>
              <a:xfrm>
                <a:off x="3419872" y="2204864"/>
                <a:ext cx="648072" cy="648072"/>
              </a:xfrm>
              <a:prstGeom prst="rect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latin typeface="+mj-lt"/>
                  </a:rPr>
                  <a:t>3.</a:t>
                </a:r>
                <a:endParaRPr lang="cs-CZ" sz="3200" b="1" dirty="0">
                  <a:latin typeface="+mj-lt"/>
                </a:endParaRPr>
              </a:p>
            </p:txBody>
          </p:sp>
          <p:sp>
            <p:nvSpPr>
              <p:cNvPr id="89" name="Obdélník 88"/>
              <p:cNvSpPr/>
              <p:nvPr/>
            </p:nvSpPr>
            <p:spPr>
              <a:xfrm>
                <a:off x="2771800" y="2852936"/>
                <a:ext cx="648072" cy="648072"/>
              </a:xfrm>
              <a:prstGeom prst="rect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latin typeface="+mj-lt"/>
                  </a:rPr>
                  <a:t>4.</a:t>
                </a:r>
                <a:endParaRPr lang="cs-CZ" sz="3200" b="1" dirty="0">
                  <a:latin typeface="+mj-lt"/>
                </a:endParaRPr>
              </a:p>
            </p:txBody>
          </p:sp>
          <p:sp>
            <p:nvSpPr>
              <p:cNvPr id="90" name="Obdélník 89"/>
              <p:cNvSpPr/>
              <p:nvPr/>
            </p:nvSpPr>
            <p:spPr>
              <a:xfrm>
                <a:off x="3419872" y="3501008"/>
                <a:ext cx="648072" cy="648072"/>
              </a:xfrm>
              <a:prstGeom prst="rect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latin typeface="+mj-lt"/>
                  </a:rPr>
                  <a:t>5.</a:t>
                </a:r>
                <a:endParaRPr lang="cs-CZ" sz="3200" b="1" dirty="0">
                  <a:latin typeface="+mj-lt"/>
                </a:endParaRPr>
              </a:p>
            </p:txBody>
          </p:sp>
          <p:sp>
            <p:nvSpPr>
              <p:cNvPr id="91" name="Obdélník 90"/>
              <p:cNvSpPr/>
              <p:nvPr/>
            </p:nvSpPr>
            <p:spPr>
              <a:xfrm>
                <a:off x="179512" y="4149080"/>
                <a:ext cx="648072" cy="648072"/>
              </a:xfrm>
              <a:prstGeom prst="rect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latin typeface="+mj-lt"/>
                  </a:rPr>
                  <a:t>6.</a:t>
                </a:r>
                <a:endParaRPr lang="cs-CZ" sz="3200" b="1" dirty="0">
                  <a:latin typeface="+mj-lt"/>
                </a:endParaRPr>
              </a:p>
            </p:txBody>
          </p:sp>
          <p:sp>
            <p:nvSpPr>
              <p:cNvPr id="92" name="Obdélník 91"/>
              <p:cNvSpPr/>
              <p:nvPr/>
            </p:nvSpPr>
            <p:spPr>
              <a:xfrm>
                <a:off x="827584" y="414908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T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93" name="Obdélník 92"/>
              <p:cNvSpPr/>
              <p:nvPr/>
            </p:nvSpPr>
            <p:spPr>
              <a:xfrm>
                <a:off x="3419872" y="4149080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délník 93"/>
              <p:cNvSpPr/>
              <p:nvPr/>
            </p:nvSpPr>
            <p:spPr>
              <a:xfrm>
                <a:off x="4067944" y="3501008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V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95" name="Obdélník 94"/>
              <p:cNvSpPr/>
              <p:nvPr/>
            </p:nvSpPr>
            <p:spPr>
              <a:xfrm>
                <a:off x="4067944" y="2204864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P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96" name="Obdélník 95"/>
              <p:cNvSpPr/>
              <p:nvPr/>
            </p:nvSpPr>
            <p:spPr>
              <a:xfrm>
                <a:off x="3419872" y="2852936"/>
                <a:ext cx="648072" cy="648072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>K</a:t>
                </a:r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99" name="Obdélník 98"/>
            <p:cNvSpPr/>
            <p:nvPr/>
          </p:nvSpPr>
          <p:spPr>
            <a:xfrm>
              <a:off x="3275856" y="404664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+mj-lt"/>
                </a:rPr>
                <a:t>1.</a:t>
              </a:r>
              <a:endParaRPr lang="cs-CZ" sz="2800" b="1" dirty="0">
                <a:latin typeface="+mj-lt"/>
              </a:endParaRPr>
            </a:p>
          </p:txBody>
        </p:sp>
        <p:sp>
          <p:nvSpPr>
            <p:cNvPr id="100" name="Obdélník 99"/>
            <p:cNvSpPr/>
            <p:nvPr/>
          </p:nvSpPr>
          <p:spPr>
            <a:xfrm>
              <a:off x="5724128" y="5157192"/>
              <a:ext cx="576064" cy="504056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+mj-lt"/>
                </a:rPr>
                <a:t>6.</a:t>
              </a:r>
              <a:endParaRPr lang="cs-CZ" sz="2800" b="1" dirty="0">
                <a:latin typeface="+mj-lt"/>
              </a:endParaRPr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7020272" y="2780928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+mj-lt"/>
                </a:rPr>
                <a:t>2.</a:t>
              </a:r>
              <a:endParaRPr lang="cs-CZ" sz="2800" b="1" dirty="0">
                <a:latin typeface="+mj-lt"/>
              </a:endParaRPr>
            </a:p>
          </p:txBody>
        </p:sp>
        <p:pic>
          <p:nvPicPr>
            <p:cNvPr id="1031" name="Picture 7" descr="C:\Users\Pavla\Desktop\TAJENKA\MH900441413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67544" y="2996952"/>
              <a:ext cx="1187773" cy="1187773"/>
            </a:xfrm>
            <a:prstGeom prst="rect">
              <a:avLst/>
            </a:prstGeom>
            <a:noFill/>
          </p:spPr>
        </p:pic>
        <p:sp>
          <p:nvSpPr>
            <p:cNvPr id="103" name="Obdélník 102"/>
            <p:cNvSpPr/>
            <p:nvPr/>
          </p:nvSpPr>
          <p:spPr>
            <a:xfrm>
              <a:off x="323528" y="620688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+mj-lt"/>
                </a:rPr>
                <a:t>4.</a:t>
              </a:r>
              <a:endParaRPr lang="cs-CZ" sz="2800" b="1" dirty="0">
                <a:latin typeface="+mj-lt"/>
              </a:endParaRPr>
            </a:p>
          </p:txBody>
        </p:sp>
        <p:pic>
          <p:nvPicPr>
            <p:cNvPr id="1030" name="Picture 6" descr="C:\Users\Pavla\Desktop\TAJENKA\MH900324454.JP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755576" y="692696"/>
              <a:ext cx="1187773" cy="1187773"/>
            </a:xfrm>
            <a:prstGeom prst="rect">
              <a:avLst/>
            </a:prstGeom>
            <a:noFill/>
          </p:spPr>
        </p:pic>
        <p:sp>
          <p:nvSpPr>
            <p:cNvPr id="104" name="Obdélník 103"/>
            <p:cNvSpPr/>
            <p:nvPr/>
          </p:nvSpPr>
          <p:spPr>
            <a:xfrm>
              <a:off x="1403648" y="2348880"/>
              <a:ext cx="504056" cy="576064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+mj-lt"/>
                </a:rPr>
                <a:t>3.</a:t>
              </a:r>
              <a:endParaRPr lang="cs-CZ" sz="2800" b="1" dirty="0">
                <a:latin typeface="+mj-lt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lačítko akce: Vlastní 5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ŘEŠENÍ </a:t>
            </a:r>
          </a:p>
        </p:txBody>
      </p:sp>
      <p:sp>
        <p:nvSpPr>
          <p:cNvPr id="13314" name="TextovéPole 9"/>
          <p:cNvSpPr txBox="1">
            <a:spLocks noChangeArrowheads="1"/>
          </p:cNvSpPr>
          <p:nvPr/>
        </p:nvSpPr>
        <p:spPr bwMode="auto">
          <a:xfrm>
            <a:off x="539552" y="5013176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96752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29"/>
          <p:cNvGrpSpPr/>
          <p:nvPr/>
        </p:nvGrpSpPr>
        <p:grpSpPr>
          <a:xfrm>
            <a:off x="755576" y="692696"/>
            <a:ext cx="7920880" cy="3888432"/>
            <a:chOff x="179512" y="908720"/>
            <a:chExt cx="8424936" cy="3888432"/>
          </a:xfrm>
        </p:grpSpPr>
        <p:sp>
          <p:nvSpPr>
            <p:cNvPr id="31" name="Obdélník 30"/>
            <p:cNvSpPr/>
            <p:nvPr/>
          </p:nvSpPr>
          <p:spPr>
            <a:xfrm>
              <a:off x="4067944" y="1556792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716016" y="3501008"/>
              <a:ext cx="648072" cy="64807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4716016" y="2852936"/>
              <a:ext cx="648072" cy="64807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716016" y="2204864"/>
              <a:ext cx="648072" cy="64807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4716016" y="1556792"/>
              <a:ext cx="648072" cy="64807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4716016" y="4149080"/>
              <a:ext cx="648072" cy="64807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012160" y="90872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5364088" y="90872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6660232" y="90872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Á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7308304" y="90872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716016" y="908720"/>
              <a:ext cx="648072" cy="64807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5364088" y="1556792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6012160" y="1556792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6660232" y="1556792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7308304" y="1556792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Ň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4067944" y="2204864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5364088" y="2204864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067944" y="2852936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3419872" y="2852936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5364088" y="2852936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5364088" y="3501008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6012160" y="3501008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6660232" y="3501008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7308304" y="3501008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7956376" y="3501008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4067944" y="3501008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3419872" y="414908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4067944" y="414908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Á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71800" y="414908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2123728" y="414908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1475656" y="414908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827584" y="414908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1" name="Obdélník 80"/>
            <p:cNvSpPr/>
            <p:nvPr/>
          </p:nvSpPr>
          <p:spPr>
            <a:xfrm>
              <a:off x="4067944" y="908720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1.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3419872" y="1556792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2.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4" name="Obdélník 83"/>
            <p:cNvSpPr/>
            <p:nvPr/>
          </p:nvSpPr>
          <p:spPr>
            <a:xfrm>
              <a:off x="4067944" y="1556792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5" name="Obdélník 84"/>
            <p:cNvSpPr/>
            <p:nvPr/>
          </p:nvSpPr>
          <p:spPr>
            <a:xfrm>
              <a:off x="4716016" y="908720"/>
              <a:ext cx="648072" cy="64807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3419872" y="2204864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3.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7" name="Obdélník 86"/>
            <p:cNvSpPr/>
            <p:nvPr/>
          </p:nvSpPr>
          <p:spPr>
            <a:xfrm>
              <a:off x="2771800" y="2852936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4.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8" name="Obdélník 87"/>
            <p:cNvSpPr/>
            <p:nvPr/>
          </p:nvSpPr>
          <p:spPr>
            <a:xfrm>
              <a:off x="3419872" y="3501008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5.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" name="Obdélník 88"/>
            <p:cNvSpPr/>
            <p:nvPr/>
          </p:nvSpPr>
          <p:spPr>
            <a:xfrm>
              <a:off x="179512" y="4149080"/>
              <a:ext cx="648072" cy="648072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6.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827584" y="414908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5" name="Obdélník 94"/>
            <p:cNvSpPr/>
            <p:nvPr/>
          </p:nvSpPr>
          <p:spPr>
            <a:xfrm>
              <a:off x="3419872" y="4149080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6" name="Obdélník 95"/>
            <p:cNvSpPr/>
            <p:nvPr/>
          </p:nvSpPr>
          <p:spPr>
            <a:xfrm>
              <a:off x="4067944" y="3501008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7" name="Obdélník 96"/>
            <p:cNvSpPr/>
            <p:nvPr/>
          </p:nvSpPr>
          <p:spPr>
            <a:xfrm>
              <a:off x="4067944" y="2204864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3419872" y="2852936"/>
              <a:ext cx="648072" cy="64807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98"/>
          <p:cNvGrpSpPr/>
          <p:nvPr/>
        </p:nvGrpSpPr>
        <p:grpSpPr>
          <a:xfrm>
            <a:off x="467544" y="5949280"/>
            <a:ext cx="4032448" cy="648072"/>
            <a:chOff x="1979712" y="2636912"/>
            <a:chExt cx="3888432" cy="64807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00" name="Obdélník 99"/>
            <p:cNvSpPr/>
            <p:nvPr/>
          </p:nvSpPr>
          <p:spPr>
            <a:xfrm>
              <a:off x="1979712" y="2636912"/>
              <a:ext cx="648072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2627784" y="2636912"/>
              <a:ext cx="648072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3275856" y="2636912"/>
              <a:ext cx="648072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3" name="Obdélník 102"/>
            <p:cNvSpPr/>
            <p:nvPr/>
          </p:nvSpPr>
          <p:spPr>
            <a:xfrm>
              <a:off x="4572000" y="2636912"/>
              <a:ext cx="648072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4" name="Obdélník 103"/>
            <p:cNvSpPr/>
            <p:nvPr/>
          </p:nvSpPr>
          <p:spPr>
            <a:xfrm>
              <a:off x="3923928" y="2636912"/>
              <a:ext cx="648072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5220072" y="2636912"/>
              <a:ext cx="648072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06" name="TextovéPole 105"/>
          <p:cNvSpPr txBox="1"/>
          <p:nvPr/>
        </p:nvSpPr>
        <p:spPr>
          <a:xfrm>
            <a:off x="4572000" y="5877272"/>
            <a:ext cx="43226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- za kamna </a:t>
            </a:r>
            <a:r>
              <a:rPr lang="cs-CZ" sz="4000" b="1" dirty="0" err="1" smtClean="0"/>
              <a:t>vlezem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43528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ŠOTTNEROVÁ, Dagmar. </a:t>
            </a:r>
            <a:r>
              <a:rPr lang="cs-CZ" sz="2000" i="1" dirty="0" smtClean="0"/>
              <a:t>Lidové tradice: původ lidových tradic, zvyky, pověry,</a:t>
            </a:r>
          </a:p>
          <a:p>
            <a:pPr>
              <a:buNone/>
            </a:pPr>
            <a:r>
              <a:rPr lang="cs-CZ" sz="2000" i="1" dirty="0" smtClean="0"/>
              <a:t>pranostiky, říkadla a hry</a:t>
            </a:r>
            <a:r>
              <a:rPr lang="cs-CZ" sz="2000" dirty="0" smtClean="0"/>
              <a:t>. 1. vyd. Olomouc: </a:t>
            </a:r>
            <a:r>
              <a:rPr lang="cs-CZ" sz="2000" dirty="0" err="1" smtClean="0"/>
              <a:t>Rubico</a:t>
            </a:r>
            <a:r>
              <a:rPr lang="cs-CZ" sz="2000" dirty="0" smtClean="0"/>
              <a:t>, 2009, 253 s. ISBN 978-80</a:t>
            </a:r>
          </a:p>
          <a:p>
            <a:pPr>
              <a:buNone/>
            </a:pPr>
            <a:r>
              <a:rPr lang="cs-CZ" sz="2000" dirty="0" smtClean="0"/>
              <a:t>7346-096-9.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26.10.2011].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3063</TotalTime>
  <Words>543</Words>
  <Application>Microsoft Office PowerPoint</Application>
  <PresentationFormat>Předvádění na obrazovce (4:3)</PresentationFormat>
  <Paragraphs>155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ROK_BŘEZEN VY_32_INOVACE_4A_03 Číslo projektu: CZ.1.07/1.4.00/21.1101</vt:lpstr>
      <vt:lpstr>Prezentace aplikace PowerPoint</vt:lpstr>
      <vt:lpstr>BŘEZEN</vt:lpstr>
      <vt:lpstr>BŘEZEN</vt:lpstr>
      <vt:lpstr>Prezentace aplikace PowerPoint</vt:lpstr>
      <vt:lpstr>PRANOSTIKY</vt:lpstr>
      <vt:lpstr>Prezentace aplikace PowerPoint</vt:lpstr>
      <vt:lpstr>Prezentace aplikace PowerPoint</vt:lpstr>
      <vt:lpstr>Zvířata a jejich mláďata</vt:lpstr>
      <vt:lpstr>Prezentace aplikace PowerPoint</vt:lpstr>
      <vt:lpstr>ŘEŠENÍ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VY_32_INOVACE_4C_02 ROK - BREZEN Číslo projektu: CZ.1.07/1.5.00/34.1056</dc:title>
  <dc:creator>Pavla</dc:creator>
  <cp:lastModifiedBy>uzivatel</cp:lastModifiedBy>
  <cp:revision>8</cp:revision>
  <dcterms:created xsi:type="dcterms:W3CDTF">2011-10-26T17:34:23Z</dcterms:created>
  <dcterms:modified xsi:type="dcterms:W3CDTF">2013-02-02T08:19:01Z</dcterms:modified>
</cp:coreProperties>
</file>