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86" r:id="rId4"/>
    <p:sldId id="282" r:id="rId5"/>
    <p:sldId id="284" r:id="rId6"/>
    <p:sldId id="280" r:id="rId7"/>
    <p:sldId id="275" r:id="rId8"/>
    <p:sldId id="273" r:id="rId9"/>
    <p:sldId id="277" r:id="rId10"/>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99"/>
    <a:srgbClr val="66FF99"/>
    <a:srgbClr val="CC6600"/>
    <a:srgbClr val="99FF33"/>
    <a:srgbClr val="FF3300"/>
    <a:srgbClr val="FF3399"/>
    <a:srgbClr val="CC0099"/>
    <a:srgbClr val="FFCCCC"/>
    <a:srgbClr val="00CC00"/>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110"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6E8F12A5-F209-46ED-AD5A-FA3605E418F9}" type="datetimeFigureOut">
              <a:rPr lang="cs-CZ" smtClean="0"/>
              <a:t>28.12.2012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5DA999E-5E30-43E4-8BD7-FDA448C9A93F}" type="slidenum">
              <a:rPr lang="cs-CZ" smtClean="0"/>
              <a:t>‹#›</a:t>
            </a:fld>
            <a:endParaRPr lang="cs-CZ"/>
          </a:p>
        </p:txBody>
      </p:sp>
    </p:spTree>
    <p:extLst>
      <p:ext uri="{BB962C8B-B14F-4D97-AF65-F5344CB8AC3E}">
        <p14:creationId xmlns:p14="http://schemas.microsoft.com/office/powerpoint/2010/main" val="3756812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E8F12A5-F209-46ED-AD5A-FA3605E418F9}" type="datetimeFigureOut">
              <a:rPr lang="cs-CZ" smtClean="0"/>
              <a:t>28.12.2012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5DA999E-5E30-43E4-8BD7-FDA448C9A93F}" type="slidenum">
              <a:rPr lang="cs-CZ" smtClean="0"/>
              <a:t>‹#›</a:t>
            </a:fld>
            <a:endParaRPr lang="cs-CZ"/>
          </a:p>
        </p:txBody>
      </p:sp>
    </p:spTree>
    <p:extLst>
      <p:ext uri="{BB962C8B-B14F-4D97-AF65-F5344CB8AC3E}">
        <p14:creationId xmlns:p14="http://schemas.microsoft.com/office/powerpoint/2010/main" val="38318545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6E8F12A5-F209-46ED-AD5A-FA3605E418F9}" type="datetimeFigureOut">
              <a:rPr lang="cs-CZ" smtClean="0"/>
              <a:t>28.12.2012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5DA999E-5E30-43E4-8BD7-FDA448C9A93F}" type="slidenum">
              <a:rPr lang="cs-CZ" smtClean="0"/>
              <a:t>‹#›</a:t>
            </a:fld>
            <a:endParaRPr lang="cs-CZ"/>
          </a:p>
        </p:txBody>
      </p:sp>
    </p:spTree>
    <p:extLst>
      <p:ext uri="{BB962C8B-B14F-4D97-AF65-F5344CB8AC3E}">
        <p14:creationId xmlns:p14="http://schemas.microsoft.com/office/powerpoint/2010/main" val="1454887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6E8F12A5-F209-46ED-AD5A-FA3605E418F9}" type="datetimeFigureOut">
              <a:rPr lang="cs-CZ" smtClean="0"/>
              <a:t>28.12.2012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5DA999E-5E30-43E4-8BD7-FDA448C9A93F}" type="slidenum">
              <a:rPr lang="cs-CZ" smtClean="0"/>
              <a:t>‹#›</a:t>
            </a:fld>
            <a:endParaRPr lang="cs-CZ"/>
          </a:p>
        </p:txBody>
      </p:sp>
    </p:spTree>
    <p:extLst>
      <p:ext uri="{BB962C8B-B14F-4D97-AF65-F5344CB8AC3E}">
        <p14:creationId xmlns:p14="http://schemas.microsoft.com/office/powerpoint/2010/main" val="3333700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6E8F12A5-F209-46ED-AD5A-FA3605E418F9}" type="datetimeFigureOut">
              <a:rPr lang="cs-CZ" smtClean="0"/>
              <a:t>28.12.2012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95DA999E-5E30-43E4-8BD7-FDA448C9A93F}" type="slidenum">
              <a:rPr lang="cs-CZ" smtClean="0"/>
              <a:t>‹#›</a:t>
            </a:fld>
            <a:endParaRPr lang="cs-CZ"/>
          </a:p>
        </p:txBody>
      </p:sp>
    </p:spTree>
    <p:extLst>
      <p:ext uri="{BB962C8B-B14F-4D97-AF65-F5344CB8AC3E}">
        <p14:creationId xmlns:p14="http://schemas.microsoft.com/office/powerpoint/2010/main" val="20291041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6E8F12A5-F209-46ED-AD5A-FA3605E418F9}" type="datetimeFigureOut">
              <a:rPr lang="cs-CZ" smtClean="0"/>
              <a:t>28.12.2012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95DA999E-5E30-43E4-8BD7-FDA448C9A93F}" type="slidenum">
              <a:rPr lang="cs-CZ" smtClean="0"/>
              <a:t>‹#›</a:t>
            </a:fld>
            <a:endParaRPr lang="cs-CZ"/>
          </a:p>
        </p:txBody>
      </p:sp>
    </p:spTree>
    <p:extLst>
      <p:ext uri="{BB962C8B-B14F-4D97-AF65-F5344CB8AC3E}">
        <p14:creationId xmlns:p14="http://schemas.microsoft.com/office/powerpoint/2010/main" val="2023893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E8F12A5-F209-46ED-AD5A-FA3605E418F9}" type="datetimeFigureOut">
              <a:rPr lang="cs-CZ" smtClean="0"/>
              <a:t>28.12.2012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95DA999E-5E30-43E4-8BD7-FDA448C9A93F}" type="slidenum">
              <a:rPr lang="cs-CZ" smtClean="0"/>
              <a:t>‹#›</a:t>
            </a:fld>
            <a:endParaRPr lang="cs-CZ"/>
          </a:p>
        </p:txBody>
      </p:sp>
    </p:spTree>
    <p:extLst>
      <p:ext uri="{BB962C8B-B14F-4D97-AF65-F5344CB8AC3E}">
        <p14:creationId xmlns:p14="http://schemas.microsoft.com/office/powerpoint/2010/main" val="1256702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6E8F12A5-F209-46ED-AD5A-FA3605E418F9}" type="datetimeFigureOut">
              <a:rPr lang="cs-CZ" smtClean="0"/>
              <a:t>28.12.2012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5DA999E-5E30-43E4-8BD7-FDA448C9A93F}" type="slidenum">
              <a:rPr lang="cs-CZ" smtClean="0"/>
              <a:t>‹#›</a:t>
            </a:fld>
            <a:endParaRPr lang="cs-CZ"/>
          </a:p>
        </p:txBody>
      </p:sp>
    </p:spTree>
    <p:extLst>
      <p:ext uri="{BB962C8B-B14F-4D97-AF65-F5344CB8AC3E}">
        <p14:creationId xmlns:p14="http://schemas.microsoft.com/office/powerpoint/2010/main" val="9347086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6E8F12A5-F209-46ED-AD5A-FA3605E418F9}" type="datetimeFigureOut">
              <a:rPr lang="cs-CZ" smtClean="0"/>
              <a:t>28.12.2012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5DA999E-5E30-43E4-8BD7-FDA448C9A93F}" type="slidenum">
              <a:rPr lang="cs-CZ" smtClean="0"/>
              <a:t>‹#›</a:t>
            </a:fld>
            <a:endParaRPr lang="cs-CZ"/>
          </a:p>
        </p:txBody>
      </p:sp>
    </p:spTree>
    <p:extLst>
      <p:ext uri="{BB962C8B-B14F-4D97-AF65-F5344CB8AC3E}">
        <p14:creationId xmlns:p14="http://schemas.microsoft.com/office/powerpoint/2010/main" val="783188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E8F12A5-F209-46ED-AD5A-FA3605E418F9}" type="datetimeFigureOut">
              <a:rPr lang="cs-CZ" smtClean="0"/>
              <a:t>28.12.2012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5DA999E-5E30-43E4-8BD7-FDA448C9A93F}" type="slidenum">
              <a:rPr lang="cs-CZ" smtClean="0"/>
              <a:t>‹#›</a:t>
            </a:fld>
            <a:endParaRPr lang="cs-CZ"/>
          </a:p>
        </p:txBody>
      </p:sp>
    </p:spTree>
    <p:extLst>
      <p:ext uri="{BB962C8B-B14F-4D97-AF65-F5344CB8AC3E}">
        <p14:creationId xmlns:p14="http://schemas.microsoft.com/office/powerpoint/2010/main" val="3072543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E8F12A5-F209-46ED-AD5A-FA3605E418F9}" type="datetimeFigureOut">
              <a:rPr lang="cs-CZ" smtClean="0"/>
              <a:t>28.12.2012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5DA999E-5E30-43E4-8BD7-FDA448C9A93F}" type="slidenum">
              <a:rPr lang="cs-CZ" smtClean="0"/>
              <a:t>‹#›</a:t>
            </a:fld>
            <a:endParaRPr lang="cs-CZ"/>
          </a:p>
        </p:txBody>
      </p:sp>
    </p:spTree>
    <p:extLst>
      <p:ext uri="{BB962C8B-B14F-4D97-AF65-F5344CB8AC3E}">
        <p14:creationId xmlns:p14="http://schemas.microsoft.com/office/powerpoint/2010/main" val="3964962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8F12A5-F209-46ED-AD5A-FA3605E418F9}" type="datetimeFigureOut">
              <a:rPr lang="cs-CZ" smtClean="0"/>
              <a:t>28.12.2012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DA999E-5E30-43E4-8BD7-FDA448C9A93F}" type="slidenum">
              <a:rPr lang="cs-CZ" smtClean="0"/>
              <a:t>‹#›</a:t>
            </a:fld>
            <a:endParaRPr lang="cs-CZ"/>
          </a:p>
        </p:txBody>
      </p:sp>
    </p:spTree>
    <p:extLst>
      <p:ext uri="{BB962C8B-B14F-4D97-AF65-F5344CB8AC3E}">
        <p14:creationId xmlns:p14="http://schemas.microsoft.com/office/powerpoint/2010/main" val="14224953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0690" y="577483"/>
            <a:ext cx="6287928"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Nadpis 1"/>
          <p:cNvSpPr txBox="1">
            <a:spLocks/>
          </p:cNvSpPr>
          <p:nvPr/>
        </p:nvSpPr>
        <p:spPr>
          <a:xfrm>
            <a:off x="1047073" y="2392084"/>
            <a:ext cx="6995160" cy="1323023"/>
          </a:xfrm>
          <a:prstGeom prst="rect">
            <a:avLst/>
          </a:prstGeom>
        </p:spPr>
        <p:txBody>
          <a:bodyPr lIns="82296" tIns="41148" rIns="82296" bIns="41148"/>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4000" dirty="0" smtClean="0">
                <a:solidFill>
                  <a:prstClr val="black"/>
                </a:solidFill>
              </a:rPr>
              <a:t>Skládání obrázků z tvarů I</a:t>
            </a:r>
            <a:br>
              <a:rPr lang="cs-CZ" sz="4000" dirty="0" smtClean="0">
                <a:solidFill>
                  <a:prstClr val="black"/>
                </a:solidFill>
              </a:rPr>
            </a:br>
            <a:r>
              <a:rPr lang="cs-CZ" sz="4000" dirty="0" smtClean="0">
                <a:solidFill>
                  <a:prstClr val="black"/>
                </a:solidFill>
              </a:rPr>
              <a:t>VY_32_INOVACE_4C_01</a:t>
            </a:r>
          </a:p>
          <a:p>
            <a:pPr lvl="0">
              <a:spcBef>
                <a:spcPts val="0"/>
              </a:spcBef>
            </a:pPr>
            <a:r>
              <a:rPr lang="cs-CZ" sz="2800" dirty="0">
                <a:solidFill>
                  <a:prstClr val="black"/>
                </a:solidFill>
              </a:rPr>
              <a:t>Číslo projektu: </a:t>
            </a:r>
            <a:r>
              <a:rPr lang="cs-CZ" sz="2800" dirty="0">
                <a:solidFill>
                  <a:srgbClr val="000000"/>
                </a:solidFill>
                <a:ea typeface="+mn-ea"/>
                <a:cs typeface="+mn-cs"/>
              </a:rPr>
              <a:t>CZ.1.07/1.4.00/21.1101</a:t>
            </a:r>
            <a:endParaRPr lang="cs-CZ" sz="1800" dirty="0">
              <a:solidFill>
                <a:prstClr val="black"/>
              </a:solidFill>
              <a:ea typeface="+mn-ea"/>
              <a:cs typeface="+mn-cs"/>
            </a:endParaRPr>
          </a:p>
        </p:txBody>
      </p:sp>
      <p:sp>
        <p:nvSpPr>
          <p:cNvPr id="4" name="Podnadpis 2"/>
          <p:cNvSpPr txBox="1">
            <a:spLocks/>
          </p:cNvSpPr>
          <p:nvPr/>
        </p:nvSpPr>
        <p:spPr>
          <a:xfrm>
            <a:off x="971600" y="4581128"/>
            <a:ext cx="7272808" cy="1577340"/>
          </a:xfrm>
          <a:prstGeom prst="rect">
            <a:avLst/>
          </a:prstGeom>
        </p:spPr>
        <p:txBody>
          <a:bodyPr vert="horz" lIns="82296" tIns="41148" rIns="82296" bIns="41148" rtlCol="0">
            <a:normAutofit fontScale="70000" lnSpcReduction="2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nSpc>
                <a:spcPct val="120000"/>
              </a:lnSpc>
            </a:pPr>
            <a:endParaRPr lang="cs-CZ" dirty="0" smtClean="0">
              <a:solidFill>
                <a:prstClr val="black">
                  <a:tint val="75000"/>
                </a:prstClr>
              </a:solidFill>
            </a:endParaRPr>
          </a:p>
          <a:p>
            <a:pPr>
              <a:lnSpc>
                <a:spcPct val="120000"/>
              </a:lnSpc>
            </a:pPr>
            <a:r>
              <a:rPr lang="cs-CZ" sz="2900" dirty="0" smtClean="0">
                <a:solidFill>
                  <a:prstClr val="black">
                    <a:tint val="75000"/>
                  </a:prstClr>
                </a:solidFill>
              </a:rPr>
              <a:t>Sada 3</a:t>
            </a:r>
          </a:p>
          <a:p>
            <a:pPr>
              <a:lnSpc>
                <a:spcPct val="120000"/>
              </a:lnSpc>
            </a:pPr>
            <a:r>
              <a:rPr lang="cs-CZ" sz="2900" dirty="0" smtClean="0">
                <a:solidFill>
                  <a:prstClr val="black">
                    <a:tint val="75000"/>
                  </a:prstClr>
                </a:solidFill>
              </a:rPr>
              <a:t>Smyslová výchova</a:t>
            </a:r>
          </a:p>
          <a:p>
            <a:pPr>
              <a:lnSpc>
                <a:spcPct val="120000"/>
              </a:lnSpc>
            </a:pPr>
            <a:r>
              <a:rPr lang="cs-CZ" sz="2900" dirty="0" smtClean="0">
                <a:solidFill>
                  <a:prstClr val="black">
                    <a:tint val="75000"/>
                  </a:prstClr>
                </a:solidFill>
              </a:rPr>
              <a:t>Mateřská škola, Základní škola a Praktická škola Trhové Sviny</a:t>
            </a:r>
          </a:p>
          <a:p>
            <a:endParaRPr lang="cs-CZ" dirty="0">
              <a:solidFill>
                <a:prstClr val="black">
                  <a:tint val="75000"/>
                </a:prstClr>
              </a:solidFill>
            </a:endParaRPr>
          </a:p>
        </p:txBody>
      </p:sp>
    </p:spTree>
    <p:extLst>
      <p:ext uri="{BB962C8B-B14F-4D97-AF65-F5344CB8AC3E}">
        <p14:creationId xmlns:p14="http://schemas.microsoft.com/office/powerpoint/2010/main" val="7741891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ulka 5"/>
          <p:cNvGraphicFramePr>
            <a:graphicFrameLocks noGrp="1"/>
          </p:cNvGraphicFramePr>
          <p:nvPr>
            <p:extLst>
              <p:ext uri="{D42A27DB-BD31-4B8C-83A1-F6EECF244321}">
                <p14:modId xmlns:p14="http://schemas.microsoft.com/office/powerpoint/2010/main" val="3371018573"/>
              </p:ext>
            </p:extLst>
          </p:nvPr>
        </p:nvGraphicFramePr>
        <p:xfrm>
          <a:off x="251520" y="1196752"/>
          <a:ext cx="8641103" cy="4370100"/>
        </p:xfrm>
        <a:graphic>
          <a:graphicData uri="http://schemas.openxmlformats.org/drawingml/2006/table">
            <a:tbl>
              <a:tblPr firstRow="1" bandRow="1">
                <a:tableStyleId>{5940675A-B579-460E-94D1-54222C63F5DA}</a:tableStyleId>
              </a:tblPr>
              <a:tblGrid>
                <a:gridCol w="2115805"/>
                <a:gridCol w="6525298"/>
              </a:tblGrid>
              <a:tr h="1656184">
                <a:tc>
                  <a:txBody>
                    <a:bodyPr/>
                    <a:lstStyle/>
                    <a:p>
                      <a:r>
                        <a:rPr lang="cs-CZ" sz="1300" dirty="0" smtClean="0"/>
                        <a:t>Anotace</a:t>
                      </a:r>
                      <a:endParaRPr lang="cs-CZ" sz="1300" dirty="0"/>
                    </a:p>
                  </a:txBody>
                  <a:tcPr marL="82296" marR="82296" marT="41148" marB="41148"/>
                </a:tc>
                <a:tc>
                  <a:txBody>
                    <a:bodyPr/>
                    <a:lstStyle/>
                    <a:p>
                      <a:pPr algn="just"/>
                      <a:r>
                        <a:rPr lang="cs-CZ" sz="1300" dirty="0" smtClean="0"/>
                        <a:t>Tento digitální</a:t>
                      </a:r>
                      <a:r>
                        <a:rPr lang="cs-CZ" sz="1300" baseline="0" dirty="0" smtClean="0"/>
                        <a:t> učební materiál je zacílen primárně na rozvoj zrakového vnímání, sekundárně na rozvoj koordinace oko-ruka. První snímek je motivační a ukazuje žákům, jakým způsobem budou dále pracovat. Na tomto snímku je domeček, který se postupně prostřednictvím klikání „vybarví“. Dalších šest snímků obsahuje jednoduché černobílé obrázky, jež jsou poskládané ze základních geometrických tvarů (trojúhelník, obdélník, čtverec, kruh). Úkolem žáků je přiřadit k těmto obrázkům jednotlivé, předem připravené, geometrické tvary, jež jsou vyplněny barvou. Prezentaci je potřeba po prvním snímku vypnout – ostatní snímky musí zůstat v pracovním prostředí, aby bylo možné objekty přesouvat. </a:t>
                      </a:r>
                      <a:endParaRPr lang="cs-CZ" sz="1300" dirty="0"/>
                    </a:p>
                  </a:txBody>
                  <a:tcPr marL="82296" marR="82296" marT="41148" marB="41148"/>
                </a:tc>
              </a:tr>
              <a:tr h="479553">
                <a:tc>
                  <a:txBody>
                    <a:bodyPr/>
                    <a:lstStyle/>
                    <a:p>
                      <a:r>
                        <a:rPr lang="cs-CZ" sz="1300" dirty="0" smtClean="0"/>
                        <a:t>Autor</a:t>
                      </a:r>
                      <a:r>
                        <a:rPr lang="cs-CZ" sz="1300" baseline="0" dirty="0" smtClean="0"/>
                        <a:t> </a:t>
                      </a:r>
                    </a:p>
                    <a:p>
                      <a:r>
                        <a:rPr lang="cs-CZ" sz="1300" baseline="0" dirty="0" smtClean="0"/>
                        <a:t>Období vytvoření materiálu</a:t>
                      </a:r>
                      <a:endParaRPr lang="cs-CZ" sz="1600" dirty="0"/>
                    </a:p>
                  </a:txBody>
                  <a:tcPr marL="82296" marR="82296" marT="41148" marB="41148"/>
                </a:tc>
                <a:tc>
                  <a:txBody>
                    <a:bodyPr/>
                    <a:lstStyle/>
                    <a:p>
                      <a:r>
                        <a:rPr lang="cs-CZ" sz="1300" dirty="0" smtClean="0"/>
                        <a:t>Mgr.</a:t>
                      </a:r>
                      <a:r>
                        <a:rPr lang="cs-CZ" sz="1300" baseline="0" dirty="0" smtClean="0"/>
                        <a:t> Eliška  </a:t>
                      </a:r>
                      <a:r>
                        <a:rPr lang="cs-CZ" sz="1300" baseline="0" dirty="0" err="1" smtClean="0"/>
                        <a:t>Libánská</a:t>
                      </a:r>
                      <a:endParaRPr lang="cs-CZ" sz="1300" baseline="0" dirty="0" smtClean="0"/>
                    </a:p>
                    <a:p>
                      <a:r>
                        <a:rPr lang="cs-CZ" sz="1300" baseline="0" dirty="0" smtClean="0"/>
                        <a:t>Únor 2012</a:t>
                      </a:r>
                      <a:endParaRPr lang="cs-CZ" sz="1300" dirty="0"/>
                    </a:p>
                  </a:txBody>
                  <a:tcPr marL="82296" marR="82296" marT="41148" marB="41148"/>
                </a:tc>
              </a:tr>
              <a:tr h="317235">
                <a:tc>
                  <a:txBody>
                    <a:bodyPr/>
                    <a:lstStyle/>
                    <a:p>
                      <a:r>
                        <a:rPr lang="cs-CZ" sz="1300" dirty="0" smtClean="0"/>
                        <a:t>Speciální</a:t>
                      </a:r>
                      <a:r>
                        <a:rPr lang="cs-CZ" sz="1300" baseline="0" dirty="0" smtClean="0"/>
                        <a:t> vzdělávací potřeby</a:t>
                      </a:r>
                      <a:endParaRPr lang="cs-CZ" sz="1300" dirty="0"/>
                    </a:p>
                  </a:txBody>
                  <a:tcPr marL="82296" marR="82296" marT="41148" marB="41148"/>
                </a:tc>
                <a:tc>
                  <a:txBody>
                    <a:bodyPr/>
                    <a:lstStyle/>
                    <a:p>
                      <a:r>
                        <a:rPr lang="cs-CZ" sz="1300" smtClean="0"/>
                        <a:t>Mentální retardace,</a:t>
                      </a:r>
                      <a:r>
                        <a:rPr lang="cs-CZ" sz="1300" baseline="0" smtClean="0"/>
                        <a:t> </a:t>
                      </a:r>
                      <a:r>
                        <a:rPr lang="cs-CZ" sz="1300" baseline="0" dirty="0" smtClean="0"/>
                        <a:t>Poruchy </a:t>
                      </a:r>
                      <a:r>
                        <a:rPr lang="cs-CZ" sz="1300" baseline="0" smtClean="0"/>
                        <a:t>autistického spektra,  </a:t>
                      </a:r>
                      <a:r>
                        <a:rPr lang="cs-CZ" sz="1300" baseline="0" dirty="0" smtClean="0"/>
                        <a:t>ADHD</a:t>
                      </a:r>
                      <a:endParaRPr lang="cs-CZ" sz="1300" dirty="0"/>
                    </a:p>
                  </a:txBody>
                  <a:tcPr marL="82296" marR="82296" marT="41148" marB="41148"/>
                </a:tc>
              </a:tr>
              <a:tr h="304038">
                <a:tc>
                  <a:txBody>
                    <a:bodyPr/>
                    <a:lstStyle/>
                    <a:p>
                      <a:r>
                        <a:rPr lang="cs-CZ" sz="1300" baseline="0" dirty="0" smtClean="0"/>
                        <a:t>Vzdělávací obor</a:t>
                      </a:r>
                      <a:endParaRPr lang="cs-CZ" sz="1300" dirty="0"/>
                    </a:p>
                  </a:txBody>
                  <a:tcPr marL="82296" marR="82296" marT="41148" marB="41148"/>
                </a:tc>
                <a:tc>
                  <a:txBody>
                    <a:bodyPr/>
                    <a:lstStyle/>
                    <a:p>
                      <a:r>
                        <a:rPr lang="cs-CZ" sz="1300" dirty="0" smtClean="0"/>
                        <a:t>Smyslová  výchova</a:t>
                      </a:r>
                      <a:endParaRPr lang="cs-CZ" sz="1300" dirty="0"/>
                    </a:p>
                  </a:txBody>
                  <a:tcPr marL="82296" marR="82296" marT="41148" marB="41148"/>
                </a:tc>
              </a:tr>
              <a:tr h="326304">
                <a:tc>
                  <a:txBody>
                    <a:bodyPr/>
                    <a:lstStyle/>
                    <a:p>
                      <a:r>
                        <a:rPr lang="cs-CZ" sz="1300" dirty="0" smtClean="0"/>
                        <a:t>Druh</a:t>
                      </a:r>
                      <a:r>
                        <a:rPr lang="cs-CZ" sz="1300" baseline="0" dirty="0" smtClean="0"/>
                        <a:t> učebního materiálu</a:t>
                      </a:r>
                      <a:endParaRPr lang="cs-CZ" sz="1300" dirty="0"/>
                    </a:p>
                  </a:txBody>
                  <a:tcPr marL="82296" marR="82296" marT="41148" marB="41148"/>
                </a:tc>
                <a:tc>
                  <a:txBody>
                    <a:bodyPr/>
                    <a:lstStyle/>
                    <a:p>
                      <a:r>
                        <a:rPr lang="cs-CZ" sz="1300" dirty="0" smtClean="0"/>
                        <a:t>Interaktivní</a:t>
                      </a:r>
                      <a:r>
                        <a:rPr lang="cs-CZ" sz="1300" baseline="0" dirty="0" smtClean="0"/>
                        <a:t> DUM</a:t>
                      </a:r>
                      <a:endParaRPr lang="cs-CZ" sz="1300" dirty="0"/>
                    </a:p>
                  </a:txBody>
                  <a:tcPr marL="82296" marR="82296" marT="41148" marB="41148"/>
                </a:tc>
              </a:tr>
              <a:tr h="322626">
                <a:tc>
                  <a:txBody>
                    <a:bodyPr/>
                    <a:lstStyle/>
                    <a:p>
                      <a:r>
                        <a:rPr lang="cs-CZ" sz="1300" dirty="0" smtClean="0"/>
                        <a:t>Inovace</a:t>
                      </a:r>
                      <a:endParaRPr lang="cs-CZ" sz="1300" dirty="0"/>
                    </a:p>
                  </a:txBody>
                  <a:tcPr marL="82296" marR="82296" marT="41148" marB="41148"/>
                </a:tc>
                <a:tc>
                  <a:txBody>
                    <a:bodyPr/>
                    <a:lstStyle/>
                    <a:p>
                      <a:r>
                        <a:rPr lang="cs-CZ" sz="1300" dirty="0" smtClean="0"/>
                        <a:t>Díky novému</a:t>
                      </a:r>
                      <a:r>
                        <a:rPr lang="cs-CZ" sz="1300" baseline="0" dirty="0" smtClean="0"/>
                        <a:t> softwaru je možné využívat rozšířených </a:t>
                      </a:r>
                      <a:r>
                        <a:rPr lang="cs-CZ" sz="1300" baseline="0" smtClean="0"/>
                        <a:t>funkcí prezentace. </a:t>
                      </a:r>
                      <a:endParaRPr lang="cs-CZ" sz="1300" dirty="0"/>
                    </a:p>
                  </a:txBody>
                  <a:tcPr marL="82296" marR="82296" marT="41148" marB="41148"/>
                </a:tc>
              </a:tr>
              <a:tr h="312535">
                <a:tc>
                  <a:txBody>
                    <a:bodyPr/>
                    <a:lstStyle/>
                    <a:p>
                      <a:r>
                        <a:rPr lang="cs-CZ" sz="1300" dirty="0" smtClean="0"/>
                        <a:t>Cílová</a:t>
                      </a:r>
                      <a:r>
                        <a:rPr lang="cs-CZ" sz="1300" baseline="0" dirty="0" smtClean="0"/>
                        <a:t> skupina</a:t>
                      </a:r>
                      <a:endParaRPr lang="cs-CZ" sz="1300" dirty="0"/>
                    </a:p>
                  </a:txBody>
                  <a:tcPr marL="82296" marR="82296" marT="41148" marB="41148"/>
                </a:tc>
                <a:tc>
                  <a:txBody>
                    <a:bodyPr/>
                    <a:lstStyle/>
                    <a:p>
                      <a:r>
                        <a:rPr lang="cs-CZ" sz="1300" dirty="0" smtClean="0"/>
                        <a:t>Žák</a:t>
                      </a:r>
                      <a:r>
                        <a:rPr lang="cs-CZ" sz="1300" baseline="0" dirty="0" smtClean="0"/>
                        <a:t> – se souběžným postižením více vadami / s těžkým mentálním postižením</a:t>
                      </a:r>
                      <a:endParaRPr lang="cs-CZ" sz="1300" dirty="0"/>
                    </a:p>
                  </a:txBody>
                  <a:tcPr marL="82296" marR="82296" marT="41148" marB="41148"/>
                </a:tc>
              </a:tr>
              <a:tr h="307490">
                <a:tc>
                  <a:txBody>
                    <a:bodyPr/>
                    <a:lstStyle/>
                    <a:p>
                      <a:r>
                        <a:rPr lang="cs-CZ" sz="1300" dirty="0" smtClean="0"/>
                        <a:t>Stupeň a typ vzdělávání</a:t>
                      </a:r>
                      <a:r>
                        <a:rPr lang="cs-CZ" sz="1300" baseline="0" dirty="0" smtClean="0"/>
                        <a:t> </a:t>
                      </a:r>
                      <a:endParaRPr lang="cs-CZ" sz="1300" dirty="0"/>
                    </a:p>
                  </a:txBody>
                  <a:tcPr marL="82296" marR="82296" marT="41148" marB="41148"/>
                </a:tc>
                <a:tc>
                  <a:txBody>
                    <a:bodyPr/>
                    <a:lstStyle/>
                    <a:p>
                      <a:r>
                        <a:rPr lang="cs-CZ" sz="1300" dirty="0" smtClean="0"/>
                        <a:t>Základní škola speciální</a:t>
                      </a:r>
                      <a:endParaRPr lang="cs-CZ" sz="1300" dirty="0"/>
                    </a:p>
                  </a:txBody>
                  <a:tcPr marL="82296" marR="82296" marT="41148" marB="41148"/>
                </a:tc>
              </a:tr>
              <a:tr h="333063">
                <a:tc>
                  <a:txBody>
                    <a:bodyPr/>
                    <a:lstStyle/>
                    <a:p>
                      <a:r>
                        <a:rPr lang="cs-CZ" sz="1300" dirty="0" smtClean="0"/>
                        <a:t>Typická</a:t>
                      </a:r>
                      <a:r>
                        <a:rPr lang="cs-CZ" sz="1300" baseline="0" dirty="0" smtClean="0"/>
                        <a:t> věková skupina</a:t>
                      </a:r>
                      <a:endParaRPr lang="cs-CZ" sz="1300" dirty="0"/>
                    </a:p>
                  </a:txBody>
                  <a:tcPr marL="82296" marR="82296" marT="41148" marB="41148"/>
                </a:tc>
                <a:tc>
                  <a:txBody>
                    <a:bodyPr/>
                    <a:lstStyle/>
                    <a:p>
                      <a:r>
                        <a:rPr lang="cs-CZ" sz="1300" dirty="0" smtClean="0"/>
                        <a:t>1.</a:t>
                      </a:r>
                      <a:r>
                        <a:rPr lang="cs-CZ" sz="1300" baseline="0" dirty="0" smtClean="0"/>
                        <a:t> – 10. ročník </a:t>
                      </a:r>
                      <a:endParaRPr lang="cs-CZ" sz="1300" dirty="0"/>
                    </a:p>
                  </a:txBody>
                  <a:tcPr marL="82296" marR="82296" marT="41148" marB="41148"/>
                </a:tc>
              </a:tr>
            </a:tbl>
          </a:graphicData>
        </a:graphic>
      </p:graphicFrame>
    </p:spTree>
    <p:extLst>
      <p:ext uri="{BB962C8B-B14F-4D97-AF65-F5344CB8AC3E}">
        <p14:creationId xmlns:p14="http://schemas.microsoft.com/office/powerpoint/2010/main" val="22528638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9000" t="6000" r="2000" b="6000"/>
          </a:stretch>
        </a:blipFill>
        <a:effectLst/>
      </p:bgPr>
    </p:bg>
    <p:spTree>
      <p:nvGrpSpPr>
        <p:cNvPr id="1" name=""/>
        <p:cNvGrpSpPr/>
        <p:nvPr/>
      </p:nvGrpSpPr>
      <p:grpSpPr>
        <a:xfrm>
          <a:off x="0" y="0"/>
          <a:ext cx="0" cy="0"/>
          <a:chOff x="0" y="0"/>
          <a:chExt cx="0" cy="0"/>
        </a:xfrm>
      </p:grpSpPr>
      <p:sp>
        <p:nvSpPr>
          <p:cNvPr id="5" name="Obdélník 4"/>
          <p:cNvSpPr/>
          <p:nvPr/>
        </p:nvSpPr>
        <p:spPr>
          <a:xfrm>
            <a:off x="148677" y="135981"/>
            <a:ext cx="3456384" cy="325159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Rovnoramenný trojúhelník 2"/>
          <p:cNvSpPr/>
          <p:nvPr/>
        </p:nvSpPr>
        <p:spPr>
          <a:xfrm>
            <a:off x="239584" y="4054538"/>
            <a:ext cx="3600400" cy="2664296"/>
          </a:xfrm>
          <a:prstGeom prst="triangl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Ovál 1"/>
          <p:cNvSpPr/>
          <p:nvPr/>
        </p:nvSpPr>
        <p:spPr>
          <a:xfrm>
            <a:off x="539552" y="3508838"/>
            <a:ext cx="1152128" cy="1152128"/>
          </a:xfrm>
          <a:prstGeom prst="ellipse">
            <a:avLst/>
          </a:prstGeom>
          <a:solidFill>
            <a:srgbClr val="66FF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Obdélník 3"/>
          <p:cNvSpPr/>
          <p:nvPr/>
        </p:nvSpPr>
        <p:spPr>
          <a:xfrm>
            <a:off x="161594" y="4798735"/>
            <a:ext cx="504056" cy="792088"/>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Obdélník 5"/>
          <p:cNvSpPr/>
          <p:nvPr/>
        </p:nvSpPr>
        <p:spPr>
          <a:xfrm>
            <a:off x="3902787" y="5373216"/>
            <a:ext cx="1008112" cy="1224137"/>
          </a:xfrm>
          <a:prstGeom prst="rect">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Obdélník 6"/>
          <p:cNvSpPr/>
          <p:nvPr/>
        </p:nvSpPr>
        <p:spPr>
          <a:xfrm>
            <a:off x="3210174" y="3645024"/>
            <a:ext cx="1728192" cy="1224137"/>
          </a:xfrm>
          <a:prstGeom prst="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Obdélník 7"/>
          <p:cNvSpPr/>
          <p:nvPr/>
        </p:nvSpPr>
        <p:spPr>
          <a:xfrm>
            <a:off x="3934149" y="1988840"/>
            <a:ext cx="1004217" cy="1224136"/>
          </a:xfrm>
          <a:prstGeom prst="rect">
            <a:avLst/>
          </a:prstGeom>
          <a:solidFill>
            <a:srgbClr val="9900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70709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1.66667E-6 -4.44444E-6 L 0.58611 0.45301 " pathEditMode="relative" rAng="0" ptsTypes="AA">
                                      <p:cBhvr>
                                        <p:cTn id="6" dur="4000" fill="hold"/>
                                        <p:tgtEl>
                                          <p:spTgt spid="5"/>
                                        </p:tgtEl>
                                        <p:attrNameLst>
                                          <p:attrName>ppt_x</p:attrName>
                                          <p:attrName>ppt_y</p:attrName>
                                        </p:attrNameLst>
                                      </p:cBhvr>
                                      <p:rCtr x="29306" y="22639"/>
                                    </p:animMotion>
                                  </p:childTnLst>
                                </p:cTn>
                              </p:par>
                            </p:childTnLst>
                          </p:cTn>
                        </p:par>
                      </p:childTnLst>
                    </p:cTn>
                  </p:par>
                  <p:par>
                    <p:cTn id="7" fill="hold">
                      <p:stCondLst>
                        <p:cond delay="indefinite"/>
                      </p:stCondLst>
                      <p:childTnLst>
                        <p:par>
                          <p:cTn id="8" fill="hold">
                            <p:stCondLst>
                              <p:cond delay="0"/>
                            </p:stCondLst>
                            <p:childTnLst>
                              <p:par>
                                <p:cTn id="9" presetID="42" presetClass="path" presetSubtype="0" accel="50000" decel="50000" fill="hold" grpId="0" nodeType="clickEffect">
                                  <p:stCondLst>
                                    <p:cond delay="0"/>
                                  </p:stCondLst>
                                  <p:childTnLst>
                                    <p:animMotion origin="layout" path="M 0.00122 -0.03148 L 0.56163 -0.52686 " pathEditMode="relative" rAng="0" ptsTypes="AA">
                                      <p:cBhvr>
                                        <p:cTn id="10" dur="4000" fill="hold"/>
                                        <p:tgtEl>
                                          <p:spTgt spid="3"/>
                                        </p:tgtEl>
                                        <p:attrNameLst>
                                          <p:attrName>ppt_x</p:attrName>
                                          <p:attrName>ppt_y</p:attrName>
                                        </p:attrNameLst>
                                      </p:cBhvr>
                                      <p:rCtr x="28021" y="-24769"/>
                                    </p:animMotion>
                                  </p:childTnLst>
                                </p:cTn>
                              </p:par>
                            </p:childTnLst>
                          </p:cTn>
                        </p:par>
                      </p:childTnLst>
                    </p:cTn>
                  </p:par>
                  <p:par>
                    <p:cTn id="11" fill="hold">
                      <p:stCondLst>
                        <p:cond delay="indefinite"/>
                      </p:stCondLst>
                      <p:childTnLst>
                        <p:par>
                          <p:cTn id="12" fill="hold">
                            <p:stCondLst>
                              <p:cond delay="0"/>
                            </p:stCondLst>
                            <p:childTnLst>
                              <p:par>
                                <p:cTn id="13" presetID="42" presetClass="path" presetSubtype="0" accel="50000" decel="50000" fill="hold" grpId="0" nodeType="clickEffect">
                                  <p:stCondLst>
                                    <p:cond delay="0"/>
                                  </p:stCondLst>
                                  <p:childTnLst>
                                    <p:animMotion origin="layout" path="M 5.55556E-7 3.33333E-6 L 0.30625 0.45694 " pathEditMode="relative" rAng="0" ptsTypes="AA">
                                      <p:cBhvr>
                                        <p:cTn id="14" dur="4000" fill="hold"/>
                                        <p:tgtEl>
                                          <p:spTgt spid="8"/>
                                        </p:tgtEl>
                                        <p:attrNameLst>
                                          <p:attrName>ppt_x</p:attrName>
                                          <p:attrName>ppt_y</p:attrName>
                                        </p:attrNameLst>
                                      </p:cBhvr>
                                      <p:rCtr x="15313" y="22847"/>
                                    </p:animMotion>
                                  </p:childTnLst>
                                </p:cTn>
                              </p:par>
                            </p:childTnLst>
                          </p:cTn>
                        </p:par>
                      </p:childTnLst>
                    </p:cTn>
                  </p:par>
                  <p:par>
                    <p:cTn id="15" fill="hold">
                      <p:stCondLst>
                        <p:cond delay="indefinite"/>
                      </p:stCondLst>
                      <p:childTnLst>
                        <p:par>
                          <p:cTn id="16" fill="hold">
                            <p:stCondLst>
                              <p:cond delay="0"/>
                            </p:stCondLst>
                            <p:childTnLst>
                              <p:par>
                                <p:cTn id="17" presetID="42" presetClass="path" presetSubtype="0" accel="50000" decel="50000" fill="hold" grpId="0" nodeType="clickEffect">
                                  <p:stCondLst>
                                    <p:cond delay="0"/>
                                  </p:stCondLst>
                                  <p:childTnLst>
                                    <p:animMotion origin="layout" path="M -8.33333E-7 4.81481E-6 L 0.19931 -0.28866 " pathEditMode="relative" rAng="0" ptsTypes="AA">
                                      <p:cBhvr>
                                        <p:cTn id="18" dur="4000" fill="hold"/>
                                        <p:tgtEl>
                                          <p:spTgt spid="6"/>
                                        </p:tgtEl>
                                        <p:attrNameLst>
                                          <p:attrName>ppt_x</p:attrName>
                                          <p:attrName>ppt_y</p:attrName>
                                        </p:attrNameLst>
                                      </p:cBhvr>
                                      <p:rCtr x="9965" y="-14444"/>
                                    </p:animMotion>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grpId="0" nodeType="clickEffect">
                                  <p:stCondLst>
                                    <p:cond delay="0"/>
                                  </p:stCondLst>
                                  <p:childTnLst>
                                    <p:animMotion origin="layout" path="M -0.0007 -0.01041 L 0.41614 -0.03657 " pathEditMode="relative" rAng="0" ptsTypes="AA">
                                      <p:cBhvr>
                                        <p:cTn id="22" dur="4000" fill="hold"/>
                                        <p:tgtEl>
                                          <p:spTgt spid="7"/>
                                        </p:tgtEl>
                                        <p:attrNameLst>
                                          <p:attrName>ppt_x</p:attrName>
                                          <p:attrName>ppt_y</p:attrName>
                                        </p:attrNameLst>
                                      </p:cBhvr>
                                      <p:rCtr x="20833" y="-1319"/>
                                    </p:animMotion>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0" nodeType="clickEffect">
                                  <p:stCondLst>
                                    <p:cond delay="0"/>
                                  </p:stCondLst>
                                  <p:childTnLst>
                                    <p:animMotion origin="layout" path="M 1.11111E-6 2.59259E-6 L 0.59653 -0.56181 " pathEditMode="relative" rAng="0" ptsTypes="AA">
                                      <p:cBhvr>
                                        <p:cTn id="26" dur="4000" fill="hold"/>
                                        <p:tgtEl>
                                          <p:spTgt spid="4"/>
                                        </p:tgtEl>
                                        <p:attrNameLst>
                                          <p:attrName>ppt_x</p:attrName>
                                          <p:attrName>ppt_y</p:attrName>
                                        </p:attrNameLst>
                                      </p:cBhvr>
                                      <p:rCtr x="29826" y="-28102"/>
                                    </p:animMotion>
                                  </p:childTnLst>
                                </p:cTn>
                              </p:par>
                            </p:childTnLst>
                          </p:cTn>
                        </p:par>
                      </p:childTnLst>
                    </p:cTn>
                  </p:par>
                  <p:par>
                    <p:cTn id="27" fill="hold">
                      <p:stCondLst>
                        <p:cond delay="indefinite"/>
                      </p:stCondLst>
                      <p:childTnLst>
                        <p:par>
                          <p:cTn id="28" fill="hold">
                            <p:stCondLst>
                              <p:cond delay="0"/>
                            </p:stCondLst>
                            <p:childTnLst>
                              <p:par>
                                <p:cTn id="29" presetID="42" presetClass="path" presetSubtype="0" accel="50000" decel="50000" fill="hold" grpId="0" nodeType="clickEffect">
                                  <p:stCondLst>
                                    <p:cond delay="0"/>
                                  </p:stCondLst>
                                  <p:childTnLst>
                                    <p:animMotion origin="layout" path="M 1.38889E-6 -1.85185E-6 L 0.66146 -0.28449 " pathEditMode="relative" rAng="0" ptsTypes="AA">
                                      <p:cBhvr>
                                        <p:cTn id="30" dur="4000" fill="hold"/>
                                        <p:tgtEl>
                                          <p:spTgt spid="2"/>
                                        </p:tgtEl>
                                        <p:attrNameLst>
                                          <p:attrName>ppt_x</p:attrName>
                                          <p:attrName>ppt_y</p:attrName>
                                        </p:attrNameLst>
                                      </p:cBhvr>
                                      <p:rCtr x="33073" y="-1423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2" grpId="0" animBg="1"/>
      <p:bldP spid="4" grpId="0" animBg="1"/>
      <p:bldP spid="6"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2000" t="8000" r="2000" b="4000"/>
          </a:stretch>
        </a:blipFill>
        <a:effectLst/>
      </p:bgPr>
    </p:bg>
    <p:spTree>
      <p:nvGrpSpPr>
        <p:cNvPr id="1" name=""/>
        <p:cNvGrpSpPr/>
        <p:nvPr/>
      </p:nvGrpSpPr>
      <p:grpSpPr>
        <a:xfrm>
          <a:off x="0" y="0"/>
          <a:ext cx="0" cy="0"/>
          <a:chOff x="0" y="0"/>
          <a:chExt cx="0" cy="0"/>
        </a:xfrm>
      </p:grpSpPr>
      <p:sp>
        <p:nvSpPr>
          <p:cNvPr id="2" name="Ovál 1"/>
          <p:cNvSpPr/>
          <p:nvPr/>
        </p:nvSpPr>
        <p:spPr>
          <a:xfrm>
            <a:off x="323528" y="3425910"/>
            <a:ext cx="3233544" cy="3161688"/>
          </a:xfrm>
          <a:prstGeom prst="ellipse">
            <a:avLst/>
          </a:prstGeom>
          <a:solidFill>
            <a:srgbClr val="99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Obdélník 2"/>
          <p:cNvSpPr/>
          <p:nvPr/>
        </p:nvSpPr>
        <p:spPr>
          <a:xfrm>
            <a:off x="3851920" y="3720121"/>
            <a:ext cx="864096" cy="2867477"/>
          </a:xfrm>
          <a:prstGeom prst="rect">
            <a:avLst/>
          </a:prstGeom>
          <a:solidFill>
            <a:schemeClr val="accent6">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5451028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0" t="10000" r="3000" b="4000"/>
          </a:stretch>
        </a:blipFill>
        <a:effectLst/>
      </p:bgPr>
    </p:bg>
    <p:spTree>
      <p:nvGrpSpPr>
        <p:cNvPr id="1" name=""/>
        <p:cNvGrpSpPr/>
        <p:nvPr/>
      </p:nvGrpSpPr>
      <p:grpSpPr>
        <a:xfrm>
          <a:off x="0" y="0"/>
          <a:ext cx="0" cy="0"/>
          <a:chOff x="0" y="0"/>
          <a:chExt cx="0" cy="0"/>
        </a:xfrm>
      </p:grpSpPr>
      <p:sp>
        <p:nvSpPr>
          <p:cNvPr id="2" name="Obdélník 1"/>
          <p:cNvSpPr/>
          <p:nvPr/>
        </p:nvSpPr>
        <p:spPr>
          <a:xfrm>
            <a:off x="107504" y="404664"/>
            <a:ext cx="3312368" cy="331236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Rovnoramenný trojúhelník 2"/>
          <p:cNvSpPr/>
          <p:nvPr/>
        </p:nvSpPr>
        <p:spPr>
          <a:xfrm>
            <a:off x="107504" y="4077072"/>
            <a:ext cx="3312368" cy="2520280"/>
          </a:xfrm>
          <a:prstGeom prst="triangl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Obdélník 3"/>
          <p:cNvSpPr/>
          <p:nvPr/>
        </p:nvSpPr>
        <p:spPr>
          <a:xfrm>
            <a:off x="3851920" y="5780498"/>
            <a:ext cx="432048" cy="787118"/>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15776061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3000" t="33000" r="3000" b="5000"/>
          </a:stretch>
        </a:blipFill>
        <a:effectLst/>
      </p:bgPr>
    </p:bg>
    <p:spTree>
      <p:nvGrpSpPr>
        <p:cNvPr id="1" name=""/>
        <p:cNvGrpSpPr/>
        <p:nvPr/>
      </p:nvGrpSpPr>
      <p:grpSpPr>
        <a:xfrm>
          <a:off x="0" y="0"/>
          <a:ext cx="0" cy="0"/>
          <a:chOff x="0" y="0"/>
          <a:chExt cx="0" cy="0"/>
        </a:xfrm>
      </p:grpSpPr>
      <p:sp>
        <p:nvSpPr>
          <p:cNvPr id="2" name="Pravoúhlý trojúhelník 1"/>
          <p:cNvSpPr/>
          <p:nvPr/>
        </p:nvSpPr>
        <p:spPr>
          <a:xfrm>
            <a:off x="323528" y="2276872"/>
            <a:ext cx="2592288" cy="2592288"/>
          </a:xfrm>
          <a:prstGeom prst="rtTriangl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Pravoúhlý trojúhelník 2"/>
          <p:cNvSpPr/>
          <p:nvPr/>
        </p:nvSpPr>
        <p:spPr>
          <a:xfrm flipH="1">
            <a:off x="1907704" y="1299307"/>
            <a:ext cx="2273709" cy="2273709"/>
          </a:xfrm>
          <a:prstGeom prst="rtTriangl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Obdélník 4"/>
          <p:cNvSpPr/>
          <p:nvPr/>
        </p:nvSpPr>
        <p:spPr>
          <a:xfrm>
            <a:off x="191601" y="5875934"/>
            <a:ext cx="3888432" cy="864096"/>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Obdélník 5"/>
          <p:cNvSpPr/>
          <p:nvPr/>
        </p:nvSpPr>
        <p:spPr>
          <a:xfrm>
            <a:off x="191601" y="5157192"/>
            <a:ext cx="3168352" cy="504056"/>
          </a:xfrm>
          <a:prstGeom prst="rect">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1830004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8000" t="49000" r="3000" b="6000"/>
          </a:stretch>
        </a:blipFill>
        <a:effectLst/>
      </p:bgPr>
    </p:bg>
    <p:spTree>
      <p:nvGrpSpPr>
        <p:cNvPr id="1" name=""/>
        <p:cNvGrpSpPr/>
        <p:nvPr/>
      </p:nvGrpSpPr>
      <p:grpSpPr>
        <a:xfrm>
          <a:off x="0" y="0"/>
          <a:ext cx="0" cy="0"/>
          <a:chOff x="0" y="0"/>
          <a:chExt cx="0" cy="0"/>
        </a:xfrm>
      </p:grpSpPr>
      <p:sp>
        <p:nvSpPr>
          <p:cNvPr id="6" name="Ovál 5"/>
          <p:cNvSpPr/>
          <p:nvPr/>
        </p:nvSpPr>
        <p:spPr>
          <a:xfrm>
            <a:off x="1979712" y="5517232"/>
            <a:ext cx="1080120" cy="1080120"/>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Ovál 6"/>
          <p:cNvSpPr/>
          <p:nvPr/>
        </p:nvSpPr>
        <p:spPr>
          <a:xfrm>
            <a:off x="539552" y="5517232"/>
            <a:ext cx="1080120" cy="1080120"/>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Ovál 7"/>
          <p:cNvSpPr/>
          <p:nvPr/>
        </p:nvSpPr>
        <p:spPr>
          <a:xfrm>
            <a:off x="1250361" y="4293096"/>
            <a:ext cx="1080120" cy="1080120"/>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Obdélník 8"/>
          <p:cNvSpPr/>
          <p:nvPr/>
        </p:nvSpPr>
        <p:spPr>
          <a:xfrm>
            <a:off x="5118551" y="784988"/>
            <a:ext cx="3672408" cy="1991883"/>
          </a:xfrm>
          <a:prstGeom prst="rect">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Obdélník 10"/>
          <p:cNvSpPr/>
          <p:nvPr/>
        </p:nvSpPr>
        <p:spPr>
          <a:xfrm>
            <a:off x="3333178" y="1484784"/>
            <a:ext cx="1584176" cy="1296144"/>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5912815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2000" t="18000" r="3000" b="5000"/>
          </a:stretch>
        </a:blipFill>
        <a:effectLst/>
      </p:bgPr>
    </p:bg>
    <p:spTree>
      <p:nvGrpSpPr>
        <p:cNvPr id="1" name=""/>
        <p:cNvGrpSpPr/>
        <p:nvPr/>
      </p:nvGrpSpPr>
      <p:grpSpPr>
        <a:xfrm>
          <a:off x="0" y="0"/>
          <a:ext cx="0" cy="0"/>
          <a:chOff x="0" y="0"/>
          <a:chExt cx="0" cy="0"/>
        </a:xfrm>
      </p:grpSpPr>
      <p:sp>
        <p:nvSpPr>
          <p:cNvPr id="2" name="Vývojový diagram: spojnice 1"/>
          <p:cNvSpPr/>
          <p:nvPr/>
        </p:nvSpPr>
        <p:spPr>
          <a:xfrm>
            <a:off x="251520" y="3068960"/>
            <a:ext cx="1368152" cy="1368152"/>
          </a:xfrm>
          <a:prstGeom prst="flowChartConnector">
            <a:avLst/>
          </a:prstGeom>
          <a:solidFill>
            <a:srgbClr val="FF33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Obdélník 2"/>
          <p:cNvSpPr/>
          <p:nvPr/>
        </p:nvSpPr>
        <p:spPr>
          <a:xfrm>
            <a:off x="1331640" y="4725144"/>
            <a:ext cx="1512168" cy="1872208"/>
          </a:xfrm>
          <a:prstGeom prst="rect">
            <a:avLst/>
          </a:prstGeom>
          <a:solidFill>
            <a:srgbClr val="00CC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Obdélník 3"/>
          <p:cNvSpPr/>
          <p:nvPr/>
        </p:nvSpPr>
        <p:spPr>
          <a:xfrm>
            <a:off x="2444123" y="4013016"/>
            <a:ext cx="1152128" cy="432048"/>
          </a:xfrm>
          <a:prstGeom prst="rect">
            <a:avLst/>
          </a:prstGeom>
          <a:solidFill>
            <a:srgbClr val="9900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Obdélník 4"/>
          <p:cNvSpPr/>
          <p:nvPr/>
        </p:nvSpPr>
        <p:spPr>
          <a:xfrm>
            <a:off x="2444123" y="3212976"/>
            <a:ext cx="1152128" cy="432048"/>
          </a:xfrm>
          <a:prstGeom prst="rect">
            <a:avLst/>
          </a:prstGeom>
          <a:solidFill>
            <a:srgbClr val="9900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Obdélník 5"/>
          <p:cNvSpPr/>
          <p:nvPr/>
        </p:nvSpPr>
        <p:spPr>
          <a:xfrm>
            <a:off x="323528" y="4725144"/>
            <a:ext cx="684076" cy="1800200"/>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Obdélník 6"/>
          <p:cNvSpPr/>
          <p:nvPr/>
        </p:nvSpPr>
        <p:spPr>
          <a:xfrm>
            <a:off x="3254213" y="4725144"/>
            <a:ext cx="684076" cy="1800200"/>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38616905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0" t="18000" r="3000" b="6000"/>
          </a:stretch>
        </a:blipFill>
        <a:effectLst/>
      </p:bgPr>
    </p:bg>
    <p:spTree>
      <p:nvGrpSpPr>
        <p:cNvPr id="1" name=""/>
        <p:cNvGrpSpPr/>
        <p:nvPr/>
      </p:nvGrpSpPr>
      <p:grpSpPr>
        <a:xfrm>
          <a:off x="0" y="0"/>
          <a:ext cx="0" cy="0"/>
          <a:chOff x="0" y="0"/>
          <a:chExt cx="0" cy="0"/>
        </a:xfrm>
      </p:grpSpPr>
      <p:sp>
        <p:nvSpPr>
          <p:cNvPr id="2" name="Ovál 1"/>
          <p:cNvSpPr/>
          <p:nvPr/>
        </p:nvSpPr>
        <p:spPr>
          <a:xfrm>
            <a:off x="2843808" y="5379261"/>
            <a:ext cx="1224136" cy="1224136"/>
          </a:xfrm>
          <a:prstGeom prst="ellipse">
            <a:avLst/>
          </a:prstGeom>
          <a:solidFill>
            <a:srgbClr val="FFCCCC"/>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Rovnoramenný trojúhelník 2"/>
          <p:cNvSpPr/>
          <p:nvPr/>
        </p:nvSpPr>
        <p:spPr>
          <a:xfrm>
            <a:off x="179512" y="3573016"/>
            <a:ext cx="2520280" cy="3047176"/>
          </a:xfrm>
          <a:prstGeom prst="triangl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Pravoúhlý trojúhelník 3"/>
          <p:cNvSpPr/>
          <p:nvPr/>
        </p:nvSpPr>
        <p:spPr>
          <a:xfrm rot="17592913">
            <a:off x="2455694" y="3684480"/>
            <a:ext cx="1481150" cy="1049376"/>
          </a:xfrm>
          <a:prstGeom prst="rtTriangle">
            <a:avLst/>
          </a:prstGeom>
          <a:solidFill>
            <a:srgbClr val="CC00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Pravoúhlý trojúhelník 4"/>
          <p:cNvSpPr/>
          <p:nvPr/>
        </p:nvSpPr>
        <p:spPr>
          <a:xfrm rot="4007087" flipH="1">
            <a:off x="3957482" y="4681172"/>
            <a:ext cx="1481150" cy="1049376"/>
          </a:xfrm>
          <a:prstGeom prst="rtTriangle">
            <a:avLst/>
          </a:prstGeom>
          <a:solidFill>
            <a:srgbClr val="CC009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Pravoúhlý trojúhelník 5"/>
          <p:cNvSpPr/>
          <p:nvPr/>
        </p:nvSpPr>
        <p:spPr>
          <a:xfrm>
            <a:off x="179512" y="3140968"/>
            <a:ext cx="972108" cy="720080"/>
          </a:xfrm>
          <a:prstGeom prst="rtTriangle">
            <a:avLst/>
          </a:prstGeom>
          <a:solidFill>
            <a:srgbClr val="99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Pravoúhlý trojúhelník 6"/>
          <p:cNvSpPr/>
          <p:nvPr/>
        </p:nvSpPr>
        <p:spPr>
          <a:xfrm flipH="1">
            <a:off x="1871700" y="3140968"/>
            <a:ext cx="972108" cy="720080"/>
          </a:xfrm>
          <a:prstGeom prst="rtTriangle">
            <a:avLst/>
          </a:prstGeom>
          <a:solidFill>
            <a:srgbClr val="99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081213571"/>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272</TotalTime>
  <Words>203</Words>
  <Application>Microsoft Office PowerPoint</Application>
  <PresentationFormat>Předvádění na obrazovce (4:3)</PresentationFormat>
  <Paragraphs>26</Paragraphs>
  <Slides>9</Slides>
  <Notes>0</Notes>
  <HiddenSlides>0</HiddenSlides>
  <MMClips>0</MMClips>
  <ScaleCrop>false</ScaleCrop>
  <HeadingPairs>
    <vt:vector size="4" baseType="variant">
      <vt:variant>
        <vt:lpstr>Motiv</vt:lpstr>
      </vt:variant>
      <vt:variant>
        <vt:i4>1</vt:i4>
      </vt:variant>
      <vt:variant>
        <vt:lpstr>Nadpisy snímků</vt:lpstr>
      </vt:variant>
      <vt:variant>
        <vt:i4>9</vt:i4>
      </vt:variant>
    </vt:vector>
  </HeadingPairs>
  <TitlesOfParts>
    <vt:vector size="10" baseType="lpstr">
      <vt:lpstr>Motiv systému Office</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Kata-Repa</dc:creator>
  <cp:lastModifiedBy>Kata-Repa</cp:lastModifiedBy>
  <cp:revision>46</cp:revision>
  <dcterms:created xsi:type="dcterms:W3CDTF">2012-02-11T09:21:44Z</dcterms:created>
  <dcterms:modified xsi:type="dcterms:W3CDTF">2012-12-28T20:21:03Z</dcterms:modified>
</cp:coreProperties>
</file>