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sldIdLst>
    <p:sldId id="257" r:id="rId5"/>
    <p:sldId id="258" r:id="rId6"/>
    <p:sldId id="269" r:id="rId7"/>
    <p:sldId id="259" r:id="rId8"/>
    <p:sldId id="260" r:id="rId9"/>
    <p:sldId id="265" r:id="rId10"/>
    <p:sldId id="267" r:id="rId11"/>
    <p:sldId id="263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993300"/>
    <a:srgbClr val="CC6600"/>
    <a:srgbClr val="99FF33"/>
    <a:srgbClr val="006600"/>
    <a:srgbClr val="00FF00"/>
    <a:srgbClr val="FF0066"/>
    <a:srgbClr val="800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78356-D10B-404E-9849-8B19EBF621ED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A48AD-61FA-46B9-86F5-BD50DD847B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941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78356-D10B-404E-9849-8B19EBF621ED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A48AD-61FA-46B9-86F5-BD50DD847B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71155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78356-D10B-404E-9849-8B19EBF621ED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A48AD-61FA-46B9-86F5-BD50DD847B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7859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78356-D10B-404E-9849-8B19EBF621ED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A48AD-61FA-46B9-86F5-BD50DD847B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751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78356-D10B-404E-9849-8B19EBF621ED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A48AD-61FA-46B9-86F5-BD50DD847B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6949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78356-D10B-404E-9849-8B19EBF621ED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A48AD-61FA-46B9-86F5-BD50DD847B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73639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78356-D10B-404E-9849-8B19EBF621ED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A48AD-61FA-46B9-86F5-BD50DD847B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01165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78356-D10B-404E-9849-8B19EBF621ED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A48AD-61FA-46B9-86F5-BD50DD847B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00610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78356-D10B-404E-9849-8B19EBF621ED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A48AD-61FA-46B9-86F5-BD50DD847B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2859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78356-D10B-404E-9849-8B19EBF621ED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A48AD-61FA-46B9-86F5-BD50DD847B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79527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78356-D10B-404E-9849-8B19EBF621ED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A48AD-61FA-46B9-86F5-BD50DD847B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4600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29043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4161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95803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94869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32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7945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9246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97441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57996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250260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281976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66374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342858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04609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433365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47701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29440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91933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838555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092773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11328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203390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953664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831884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157156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095078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251684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853808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249917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63569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648653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85955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33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78356-D10B-404E-9849-8B19EBF621ED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A48AD-61FA-46B9-86F5-BD50DD847B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702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3811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7939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8F12A5-F209-46ED-AD5A-FA3605E418F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DA999E-5E30-43E4-8BD7-FDA448C9A9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4800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690" y="577483"/>
            <a:ext cx="628792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047073" y="2392084"/>
            <a:ext cx="6995160" cy="1323023"/>
          </a:xfrm>
          <a:prstGeom prst="rect">
            <a:avLst/>
          </a:prstGeom>
        </p:spPr>
        <p:txBody>
          <a:bodyPr lIns="82296" tIns="41148" rIns="82296" bIns="41148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>
                <a:solidFill>
                  <a:prstClr val="black"/>
                </a:solidFill>
              </a:rPr>
              <a:t>Skládání obrázků z tvarů II</a:t>
            </a:r>
            <a:br>
              <a:rPr lang="cs-CZ" sz="4000" dirty="0" smtClean="0">
                <a:solidFill>
                  <a:prstClr val="black"/>
                </a:solidFill>
              </a:rPr>
            </a:br>
            <a:r>
              <a:rPr lang="cs-CZ" sz="4000" dirty="0" smtClean="0">
                <a:solidFill>
                  <a:prstClr val="black"/>
                </a:solidFill>
              </a:rPr>
              <a:t>VY_32_INOVACE_4C_02</a:t>
            </a:r>
          </a:p>
          <a:p>
            <a:pPr lvl="0">
              <a:spcBef>
                <a:spcPts val="0"/>
              </a:spcBef>
            </a:pPr>
            <a:r>
              <a:rPr lang="cs-CZ" sz="2800" dirty="0">
                <a:solidFill>
                  <a:prstClr val="black"/>
                </a:solidFill>
              </a:rPr>
              <a:t>Číslo projektu: </a:t>
            </a:r>
            <a:r>
              <a:rPr lang="cs-CZ" sz="2800" dirty="0">
                <a:solidFill>
                  <a:srgbClr val="000000"/>
                </a:solidFill>
                <a:ea typeface="+mn-ea"/>
                <a:cs typeface="+mn-cs"/>
              </a:rPr>
              <a:t>CZ.1.07/1.4.00/21.1101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971600" y="4581128"/>
            <a:ext cx="7272808" cy="1577340"/>
          </a:xfrm>
          <a:prstGeom prst="rect">
            <a:avLst/>
          </a:prstGeom>
        </p:spPr>
        <p:txBody>
          <a:bodyPr vert="horz" lIns="82296" tIns="41148" rIns="82296" bIns="41148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cs-CZ" dirty="0" smtClean="0">
              <a:solidFill>
                <a:prstClr val="black">
                  <a:tint val="75000"/>
                </a:prstClr>
              </a:solidFill>
            </a:endParaRPr>
          </a:p>
          <a:p>
            <a:pPr>
              <a:lnSpc>
                <a:spcPct val="120000"/>
              </a:lnSpc>
            </a:pPr>
            <a:r>
              <a:rPr lang="cs-CZ" sz="2900" dirty="0" smtClean="0">
                <a:solidFill>
                  <a:prstClr val="black">
                    <a:tint val="75000"/>
                  </a:prstClr>
                </a:solidFill>
              </a:rPr>
              <a:t>Sada 3</a:t>
            </a:r>
          </a:p>
          <a:p>
            <a:pPr>
              <a:lnSpc>
                <a:spcPct val="120000"/>
              </a:lnSpc>
            </a:pPr>
            <a:r>
              <a:rPr lang="cs-CZ" sz="2900" dirty="0" smtClean="0">
                <a:solidFill>
                  <a:prstClr val="black">
                    <a:tint val="75000"/>
                  </a:prstClr>
                </a:solidFill>
              </a:rPr>
              <a:t>Smyslová výchova</a:t>
            </a:r>
          </a:p>
          <a:p>
            <a:pPr>
              <a:lnSpc>
                <a:spcPct val="120000"/>
              </a:lnSpc>
            </a:pPr>
            <a:r>
              <a:rPr lang="cs-CZ" sz="2900" dirty="0" smtClean="0">
                <a:solidFill>
                  <a:prstClr val="black">
                    <a:tint val="75000"/>
                  </a:prstClr>
                </a:solidFill>
              </a:rPr>
              <a:t>Mateřská škola, Základní škola a Praktická škola Trhové Sviny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3883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7721041"/>
              </p:ext>
            </p:extLst>
          </p:nvPr>
        </p:nvGraphicFramePr>
        <p:xfrm>
          <a:off x="251520" y="1268760"/>
          <a:ext cx="8641103" cy="47641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202729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Anotace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3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Tento digitální učební materiál je zacílen primárně na rozvoj zrakového vnímání, sekundárně na rozvoj koordinace oko-ruka. První snímek je motivační a ukazuje žákům, jakým způsobem budou dále pracovat. Na tomto snímku je zobrazen velbloud, který se postupně prostřednictvím klikání „vybarví“. Dalších šest snímků obsahuje jednoduché černobílé obrázky, jež jsou poskládané z různých geometrických tvarů. Úkolem žáků je přiřadit k těmto obrázkům jednotlivé, předem připravené, geometrické tvary, jež jsou vyplněny barvou. Prezentaci je potřeba po prvním snímku vypnout – ostatní snímky musí zůstat v pracovním prostředí, aby bylo možné objekty přesouvat.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486737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Autor</a:t>
                      </a:r>
                      <a:r>
                        <a:rPr lang="cs-CZ" sz="1300" baseline="0" dirty="0" smtClean="0"/>
                        <a:t> </a:t>
                      </a:r>
                    </a:p>
                    <a:p>
                      <a:r>
                        <a:rPr lang="cs-CZ" sz="1300" baseline="0" dirty="0" smtClean="0"/>
                        <a:t>Období vytvoření materiálu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Mgr.</a:t>
                      </a:r>
                      <a:r>
                        <a:rPr lang="cs-CZ" sz="1300" baseline="0" dirty="0" smtClean="0"/>
                        <a:t> Eliška  </a:t>
                      </a:r>
                      <a:r>
                        <a:rPr lang="cs-CZ" sz="1300" baseline="0" dirty="0" err="1" smtClean="0"/>
                        <a:t>Libánská</a:t>
                      </a:r>
                      <a:endParaRPr lang="cs-CZ" sz="1300" baseline="0" dirty="0" smtClean="0"/>
                    </a:p>
                    <a:p>
                      <a:r>
                        <a:rPr lang="cs-CZ" sz="1300" baseline="0" dirty="0" smtClean="0"/>
                        <a:t>Únor 2012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Speciální</a:t>
                      </a:r>
                      <a:r>
                        <a:rPr lang="cs-CZ" sz="1300" baseline="0" dirty="0" smtClean="0"/>
                        <a:t> vzdělávací potřeby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smtClean="0"/>
                        <a:t>Mentální retardace,</a:t>
                      </a:r>
                      <a:r>
                        <a:rPr lang="cs-CZ" sz="1300" baseline="0" smtClean="0"/>
                        <a:t> </a:t>
                      </a:r>
                      <a:r>
                        <a:rPr lang="cs-CZ" sz="1300" baseline="0" dirty="0" smtClean="0"/>
                        <a:t>Poruchy </a:t>
                      </a:r>
                      <a:r>
                        <a:rPr lang="cs-CZ" sz="1300" baseline="0" smtClean="0"/>
                        <a:t>autistického spektra,  </a:t>
                      </a:r>
                      <a:r>
                        <a:rPr lang="cs-CZ" sz="1300" baseline="0" dirty="0" smtClean="0"/>
                        <a:t>ADHD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30837">
                <a:tc>
                  <a:txBody>
                    <a:bodyPr/>
                    <a:lstStyle/>
                    <a:p>
                      <a:r>
                        <a:rPr lang="cs-CZ" sz="1300" baseline="0" dirty="0" smtClean="0"/>
                        <a:t>Vzdělávací obor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Smyslová  výchova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Druh</a:t>
                      </a:r>
                      <a:r>
                        <a:rPr lang="cs-CZ" sz="1300" baseline="0" dirty="0" smtClean="0"/>
                        <a:t> učebního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Interaktivní</a:t>
                      </a:r>
                      <a:r>
                        <a:rPr lang="cs-CZ" sz="1300" baseline="0" dirty="0" smtClean="0"/>
                        <a:t> DUM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Inovace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Díky novému</a:t>
                      </a:r>
                      <a:r>
                        <a:rPr lang="cs-CZ" sz="1300" baseline="0" dirty="0" smtClean="0"/>
                        <a:t> softwaru je možné využívat rozšířených </a:t>
                      </a:r>
                      <a:r>
                        <a:rPr lang="cs-CZ" sz="1300" baseline="0" smtClean="0"/>
                        <a:t>funkcí prezentace.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Cílová</a:t>
                      </a:r>
                      <a:r>
                        <a:rPr lang="cs-CZ" sz="1300" baseline="0" dirty="0" smtClean="0"/>
                        <a:t>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Žák</a:t>
                      </a:r>
                      <a:r>
                        <a:rPr lang="cs-CZ" sz="1300" baseline="0" dirty="0" smtClean="0"/>
                        <a:t> – se souběžným postižením více vadami / s těžkým mentálním postižením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0749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Stupeň a typ vzdělávání</a:t>
                      </a:r>
                      <a:r>
                        <a:rPr lang="cs-CZ" sz="1300" baseline="0" dirty="0" smtClean="0"/>
                        <a:t>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Základní škola speciální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Typická</a:t>
                      </a:r>
                      <a:r>
                        <a:rPr lang="cs-CZ" sz="1300" baseline="0" dirty="0" smtClean="0"/>
                        <a:t> věková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1.</a:t>
                      </a:r>
                      <a:r>
                        <a:rPr lang="cs-CZ" sz="1300" baseline="0" dirty="0" smtClean="0"/>
                        <a:t> – 10. ročník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3098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04942" y="5805264"/>
            <a:ext cx="3250173" cy="709129"/>
          </a:xfrm>
          <a:prstGeom prst="rect">
            <a:avLst/>
          </a:prstGeom>
          <a:solidFill>
            <a:srgbClr val="CC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Lichoběžník 3"/>
          <p:cNvSpPr/>
          <p:nvPr/>
        </p:nvSpPr>
        <p:spPr>
          <a:xfrm>
            <a:off x="416896" y="2852973"/>
            <a:ext cx="1122787" cy="945505"/>
          </a:xfrm>
          <a:prstGeom prst="trapezoid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Lichoběžník 4"/>
          <p:cNvSpPr/>
          <p:nvPr/>
        </p:nvSpPr>
        <p:spPr>
          <a:xfrm>
            <a:off x="1809030" y="2852972"/>
            <a:ext cx="1122787" cy="945505"/>
          </a:xfrm>
          <a:prstGeom prst="trapezoid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 rot="20692919">
            <a:off x="1878025" y="1875589"/>
            <a:ext cx="827317" cy="295470"/>
          </a:xfrm>
          <a:prstGeom prst="parallelogram">
            <a:avLst/>
          </a:prstGeom>
          <a:solidFill>
            <a:srgbClr val="9933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5906" y="4237368"/>
            <a:ext cx="354564" cy="1300069"/>
          </a:xfrm>
          <a:prstGeom prst="rect">
            <a:avLst/>
          </a:prstGeom>
          <a:solidFill>
            <a:srgbClr val="9933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105835" y="4237368"/>
            <a:ext cx="354564" cy="1300069"/>
          </a:xfrm>
          <a:prstGeom prst="rect">
            <a:avLst/>
          </a:prstGeom>
          <a:solidFill>
            <a:srgbClr val="9933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52274" y="4237368"/>
            <a:ext cx="354564" cy="1300069"/>
          </a:xfrm>
          <a:prstGeom prst="rect">
            <a:avLst/>
          </a:prstGeom>
          <a:solidFill>
            <a:srgbClr val="9933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809030" y="4237368"/>
            <a:ext cx="354564" cy="1300069"/>
          </a:xfrm>
          <a:prstGeom prst="rect">
            <a:avLst/>
          </a:prstGeom>
          <a:solidFill>
            <a:srgbClr val="9933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 rot="17830249">
            <a:off x="422328" y="1440527"/>
            <a:ext cx="1235558" cy="871857"/>
          </a:xfrm>
          <a:prstGeom prst="ellipse">
            <a:avLst/>
          </a:prstGeom>
          <a:solidFill>
            <a:srgbClr val="FF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630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26 0.01041 L 0.47587 -0.21968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906" y="-11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7 0.0081 L 0.47223 0.13171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611" y="6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61 0.0081 L 0.45955 0.13171 " pathEditMode="relative" rAng="0" ptsTypes="AA">
                                      <p:cBhvr>
                                        <p:cTn id="1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108" y="6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7 0.0081 L 0.54982 0.13171 " pathEditMode="relative" rAng="0" ptsTypes="AA">
                                      <p:cBhvr>
                                        <p:cTn id="1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517" y="6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13 0.0081 L 0.52916 0.13171 " pathEditMode="relative" rAng="0" ptsTypes="AA">
                                      <p:cBhvr>
                                        <p:cTn id="2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615" y="6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34 0.01644 L 0.80399 0.29537 " pathEditMode="relative" rAng="0" ptsTypes="AA">
                                      <p:cBhvr>
                                        <p:cTn id="2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174" y="139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7037E-6 L 0.4875 0.03611 " pathEditMode="relative" rAng="0" ptsTypes="AA">
                                      <p:cBhvr>
                                        <p:cTn id="3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375" y="1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3.7037E-6 L 0.49288 0.03611 " pathEditMode="relative" rAng="0" ptsTypes="AA">
                                      <p:cBhvr>
                                        <p:cTn id="3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635" y="1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59259E-6 L 0.19427 0.39398 " pathEditMode="relative" rAng="0" ptsTypes="AA">
                                      <p:cBhvr>
                                        <p:cTn id="3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705" y="19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46000" t="20000" r="-1000" b="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ichoběžník 1"/>
          <p:cNvSpPr/>
          <p:nvPr/>
        </p:nvSpPr>
        <p:spPr>
          <a:xfrm>
            <a:off x="304816" y="2204864"/>
            <a:ext cx="770022" cy="2952328"/>
          </a:xfrm>
          <a:prstGeom prst="trapezoid">
            <a:avLst/>
          </a:prstGeom>
          <a:solidFill>
            <a:srgbClr val="CC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73748" y="5392222"/>
            <a:ext cx="1232159" cy="1274476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Pravoúhlý trojúhelník 11"/>
          <p:cNvSpPr/>
          <p:nvPr/>
        </p:nvSpPr>
        <p:spPr>
          <a:xfrm flipV="1">
            <a:off x="1691680" y="4793150"/>
            <a:ext cx="1867418" cy="1873548"/>
          </a:xfrm>
          <a:prstGeom prst="rtTriangle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Pravoúhlý trojúhelník 12"/>
          <p:cNvSpPr/>
          <p:nvPr/>
        </p:nvSpPr>
        <p:spPr>
          <a:xfrm>
            <a:off x="1611755" y="2708920"/>
            <a:ext cx="1867418" cy="1873548"/>
          </a:xfrm>
          <a:prstGeom prst="rtTriangl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Pravoúhlý trojúhelník 13"/>
          <p:cNvSpPr/>
          <p:nvPr/>
        </p:nvSpPr>
        <p:spPr>
          <a:xfrm flipH="1">
            <a:off x="1979712" y="4813069"/>
            <a:ext cx="1867418" cy="1873548"/>
          </a:xfrm>
          <a:prstGeom prst="rtTriangl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Pravoúhlý trojúhelník 14"/>
          <p:cNvSpPr/>
          <p:nvPr/>
        </p:nvSpPr>
        <p:spPr>
          <a:xfrm flipH="1" flipV="1">
            <a:off x="1962025" y="2708920"/>
            <a:ext cx="1860724" cy="1944216"/>
          </a:xfrm>
          <a:prstGeom prst="rtTriangle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0555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62000" t="15000" r="4000" b="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spojnice 1"/>
          <p:cNvSpPr/>
          <p:nvPr/>
        </p:nvSpPr>
        <p:spPr>
          <a:xfrm>
            <a:off x="1079611" y="4412350"/>
            <a:ext cx="1512168" cy="1512168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Pravoúhlý trojúhelník 2"/>
          <p:cNvSpPr/>
          <p:nvPr/>
        </p:nvSpPr>
        <p:spPr>
          <a:xfrm>
            <a:off x="107504" y="4221088"/>
            <a:ext cx="1512168" cy="2476654"/>
          </a:xfrm>
          <a:prstGeom prst="rtTriangle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Vývojový diagram: zpoždění 3"/>
          <p:cNvSpPr/>
          <p:nvPr/>
        </p:nvSpPr>
        <p:spPr>
          <a:xfrm flipH="1">
            <a:off x="3275856" y="3994420"/>
            <a:ext cx="1440160" cy="2703322"/>
          </a:xfrm>
          <a:prstGeom prst="flowChartDelay">
            <a:avLst/>
          </a:prstGeom>
          <a:solidFill>
            <a:srgbClr val="FF33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Pravoúhlý trojúhelník 6"/>
          <p:cNvSpPr/>
          <p:nvPr/>
        </p:nvSpPr>
        <p:spPr>
          <a:xfrm rot="8159607">
            <a:off x="2080103" y="6107389"/>
            <a:ext cx="1180708" cy="1180708"/>
          </a:xfrm>
          <a:prstGeom prst="rtTriangle">
            <a:avLst/>
          </a:prstGeom>
          <a:solidFill>
            <a:srgbClr val="99F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15394717">
            <a:off x="2671042" y="4237683"/>
            <a:ext cx="432048" cy="504056"/>
          </a:xfrm>
          <a:prstGeom prst="triangle">
            <a:avLst/>
          </a:prstGeom>
          <a:solidFill>
            <a:srgbClr val="9900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2935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ýseč 2"/>
          <p:cNvSpPr/>
          <p:nvPr/>
        </p:nvSpPr>
        <p:spPr>
          <a:xfrm rot="16200000">
            <a:off x="88255" y="3419811"/>
            <a:ext cx="2196504" cy="2065388"/>
          </a:xfrm>
          <a:prstGeom prst="pie">
            <a:avLst>
              <a:gd name="adj1" fmla="val 5382694"/>
              <a:gd name="adj2" fmla="val 16200000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Lichoběžník 3"/>
          <p:cNvSpPr/>
          <p:nvPr/>
        </p:nvSpPr>
        <p:spPr>
          <a:xfrm>
            <a:off x="153813" y="5808808"/>
            <a:ext cx="2065387" cy="993656"/>
          </a:xfrm>
          <a:prstGeom prst="trapezoid">
            <a:avLst/>
          </a:prstGeom>
          <a:solidFill>
            <a:srgbClr val="80008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seč 4"/>
          <p:cNvSpPr/>
          <p:nvPr/>
        </p:nvSpPr>
        <p:spPr>
          <a:xfrm rot="1024341">
            <a:off x="1269873" y="1587691"/>
            <a:ext cx="745834" cy="679870"/>
          </a:xfrm>
          <a:prstGeom prst="pie">
            <a:avLst>
              <a:gd name="adj1" fmla="val 5495038"/>
              <a:gd name="adj2" fmla="val 1620000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Výseč 5"/>
          <p:cNvSpPr/>
          <p:nvPr/>
        </p:nvSpPr>
        <p:spPr>
          <a:xfrm rot="20708608" flipH="1">
            <a:off x="2465595" y="3945300"/>
            <a:ext cx="745834" cy="679870"/>
          </a:xfrm>
          <a:prstGeom prst="pie">
            <a:avLst>
              <a:gd name="adj1" fmla="val 5495038"/>
              <a:gd name="adj2" fmla="val 16200000"/>
            </a:avLst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3813" y="1584708"/>
            <a:ext cx="2322446" cy="2395786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91880" y="4901763"/>
            <a:ext cx="729703" cy="1814087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73659" y="4901764"/>
            <a:ext cx="729703" cy="1814087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621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za 1"/>
          <p:cNvSpPr/>
          <p:nvPr/>
        </p:nvSpPr>
        <p:spPr>
          <a:xfrm>
            <a:off x="330520" y="466251"/>
            <a:ext cx="1947373" cy="1947373"/>
          </a:xfrm>
          <a:prstGeom prst="teardrop">
            <a:avLst/>
          </a:prstGeom>
          <a:solidFill>
            <a:srgbClr val="99F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Slza 2"/>
          <p:cNvSpPr/>
          <p:nvPr/>
        </p:nvSpPr>
        <p:spPr>
          <a:xfrm flipH="1">
            <a:off x="1540014" y="2924944"/>
            <a:ext cx="1428073" cy="1428073"/>
          </a:xfrm>
          <a:prstGeom prst="teardrop">
            <a:avLst/>
          </a:prstGeom>
          <a:solidFill>
            <a:srgbClr val="00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3528" y="2848007"/>
            <a:ext cx="584212" cy="3829833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seč 4"/>
          <p:cNvSpPr/>
          <p:nvPr/>
        </p:nvSpPr>
        <p:spPr>
          <a:xfrm rot="20388566">
            <a:off x="1307412" y="4619911"/>
            <a:ext cx="1893279" cy="1947373"/>
          </a:xfrm>
          <a:prstGeom prst="pie">
            <a:avLst>
              <a:gd name="adj1" fmla="val 19116079"/>
              <a:gd name="adj2" fmla="val 16200000"/>
            </a:avLst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7124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 rot="5400000">
            <a:off x="16828" y="2205461"/>
            <a:ext cx="3995868" cy="3804456"/>
          </a:xfrm>
          <a:prstGeom prst="pie">
            <a:avLst>
              <a:gd name="adj1" fmla="val 5392670"/>
              <a:gd name="adj2" fmla="val 16200000"/>
            </a:avLst>
          </a:prstGeom>
          <a:solidFill>
            <a:srgbClr val="CC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1855" y="5812023"/>
            <a:ext cx="981795" cy="744992"/>
          </a:xfrm>
          <a:prstGeom prst="rect">
            <a:avLst/>
          </a:prstGeom>
          <a:solidFill>
            <a:srgbClr val="00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 rot="20317774">
            <a:off x="1798340" y="5545608"/>
            <a:ext cx="1414639" cy="112003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71855" y="4813572"/>
            <a:ext cx="981795" cy="744992"/>
          </a:xfrm>
          <a:prstGeom prst="rect">
            <a:avLst/>
          </a:prstGeom>
          <a:solidFill>
            <a:srgbClr val="00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 rot="17319597">
            <a:off x="1755398" y="4365658"/>
            <a:ext cx="609539" cy="674984"/>
          </a:xfrm>
          <a:prstGeom prst="triangl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613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60000" t="15000" r="6000" b="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spojnice 1"/>
          <p:cNvSpPr/>
          <p:nvPr/>
        </p:nvSpPr>
        <p:spPr>
          <a:xfrm>
            <a:off x="2699792" y="5489443"/>
            <a:ext cx="1080120" cy="1080120"/>
          </a:xfrm>
          <a:prstGeom prst="flowChartConnector">
            <a:avLst/>
          </a:prstGeom>
          <a:solidFill>
            <a:srgbClr val="FF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Vývojový diagram: spojnice 2"/>
          <p:cNvSpPr/>
          <p:nvPr/>
        </p:nvSpPr>
        <p:spPr>
          <a:xfrm>
            <a:off x="3668288" y="4615368"/>
            <a:ext cx="223245" cy="223245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Vývojový diagram: spojnice 3"/>
          <p:cNvSpPr/>
          <p:nvPr/>
        </p:nvSpPr>
        <p:spPr>
          <a:xfrm>
            <a:off x="3668289" y="5017780"/>
            <a:ext cx="223245" cy="223245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 rot="5400000">
            <a:off x="2748705" y="2303423"/>
            <a:ext cx="432048" cy="792088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 rot="16200000" flipH="1">
            <a:off x="2660451" y="2824099"/>
            <a:ext cx="432048" cy="792088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Rovnoramenný trojúhelník 6"/>
          <p:cNvSpPr/>
          <p:nvPr/>
        </p:nvSpPr>
        <p:spPr>
          <a:xfrm>
            <a:off x="179512" y="3703929"/>
            <a:ext cx="2300919" cy="2850948"/>
          </a:xfrm>
          <a:prstGeom prst="triangle">
            <a:avLst/>
          </a:prstGeom>
          <a:solidFill>
            <a:srgbClr val="FF33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06674" y="4938955"/>
            <a:ext cx="1202107" cy="288032"/>
          </a:xfrm>
          <a:prstGeom prst="rect">
            <a:avLst/>
          </a:prstGeom>
          <a:solidFill>
            <a:srgbClr val="FF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06673" y="4365104"/>
            <a:ext cx="1202107" cy="288032"/>
          </a:xfrm>
          <a:prstGeom prst="rect">
            <a:avLst/>
          </a:prstGeom>
          <a:solidFill>
            <a:srgbClr val="FF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Pravoúhlý trojúhelník 10"/>
          <p:cNvSpPr/>
          <p:nvPr/>
        </p:nvSpPr>
        <p:spPr>
          <a:xfrm>
            <a:off x="2208645" y="3343889"/>
            <a:ext cx="720080" cy="720080"/>
          </a:xfrm>
          <a:prstGeom prst="rtTriangle">
            <a:avLst/>
          </a:prstGeom>
          <a:solidFill>
            <a:srgbClr val="99F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Pravoúhlý trojúhelník 11"/>
          <p:cNvSpPr/>
          <p:nvPr/>
        </p:nvSpPr>
        <p:spPr>
          <a:xfrm flipH="1">
            <a:off x="3071998" y="3343889"/>
            <a:ext cx="720080" cy="720080"/>
          </a:xfrm>
          <a:prstGeom prst="rtTriangle">
            <a:avLst/>
          </a:prstGeom>
          <a:solidFill>
            <a:srgbClr val="99F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2567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196</Words>
  <Application>Microsoft Office PowerPoint</Application>
  <PresentationFormat>Předvádění na obrazovce (4:3)</PresentationFormat>
  <Paragraphs>26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Motiv systému Office</vt:lpstr>
      <vt:lpstr>1_Motiv systému Office</vt:lpstr>
      <vt:lpstr>2_Motiv systému Office</vt:lpstr>
      <vt:lpstr>3_Motiv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Kata-Repa</dc:creator>
  <cp:lastModifiedBy>uzivatel</cp:lastModifiedBy>
  <cp:revision>21</cp:revision>
  <dcterms:created xsi:type="dcterms:W3CDTF">2012-02-11T14:29:11Z</dcterms:created>
  <dcterms:modified xsi:type="dcterms:W3CDTF">2013-01-21T22:57:16Z</dcterms:modified>
</cp:coreProperties>
</file>