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4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58" r:id="rId12"/>
    <p:sldId id="260" r:id="rId13"/>
    <p:sldId id="261" r:id="rId14"/>
    <p:sldId id="263" r:id="rId15"/>
    <p:sldId id="264" r:id="rId16"/>
    <p:sldId id="265" r:id="rId17"/>
    <p:sldId id="26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B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382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69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0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525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369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365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083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8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8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1242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08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D4EF4-E3B4-4A5E-8B98-9CE1DA3E388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C8B38-65AA-4D9C-B44E-D95EB55639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2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4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mp3"/><Relationship Id="rId7" Type="http://schemas.openxmlformats.org/officeDocument/2006/relationships/image" Target="../media/image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3.mp3"/><Relationship Id="rId7" Type="http://schemas.openxmlformats.org/officeDocument/2006/relationships/image" Target="../media/image7.emf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3.mp3"/><Relationship Id="rId7" Type="http://schemas.openxmlformats.org/officeDocument/2006/relationships/image" Target="../media/image9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1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media" Target="../media/media3.mp3"/><Relationship Id="rId7" Type="http://schemas.openxmlformats.org/officeDocument/2006/relationships/image" Target="../media/image1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media" Target="../media/media3.mp3"/><Relationship Id="rId7" Type="http://schemas.openxmlformats.org/officeDocument/2006/relationships/image" Target="../media/image14.wmf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3.mp3"/><Relationship Id="rId7" Type="http://schemas.openxmlformats.org/officeDocument/2006/relationships/image" Target="../media/image16.emf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media" Target="../media/media3.mp3"/><Relationship Id="rId7" Type="http://schemas.openxmlformats.org/officeDocument/2006/relationships/image" Target="../media/image18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media" Target="../media/media3.mp3"/><Relationship Id="rId7" Type="http://schemas.openxmlformats.org/officeDocument/2006/relationships/image" Target="../media/image20.emf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media" Target="../media/media3.mp3"/><Relationship Id="rId7" Type="http://schemas.openxmlformats.org/officeDocument/2006/relationships/image" Target="../media/image2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microsoft.com/office/2007/relationships/media" Target="../media/media3.mp3"/><Relationship Id="rId7" Type="http://schemas.openxmlformats.org/officeDocument/2006/relationships/image" Target="../media/image24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1047073" y="2392084"/>
            <a:ext cx="6995160" cy="1323023"/>
          </a:xfrm>
          <a:prstGeom prst="rect">
            <a:avLst/>
          </a:prstGeom>
        </p:spPr>
        <p:txBody>
          <a:bodyPr lIns="82296" tIns="41148" rIns="82296" bIns="41148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solidFill>
                  <a:prstClr val="black"/>
                </a:solidFill>
              </a:rPr>
              <a:t>Směrování barevných obrázků</a:t>
            </a:r>
            <a:br>
              <a:rPr lang="cs-CZ" sz="4000" dirty="0" smtClean="0">
                <a:solidFill>
                  <a:prstClr val="black"/>
                </a:solidFill>
              </a:rPr>
            </a:br>
            <a:r>
              <a:rPr lang="cs-CZ" sz="4000" dirty="0" smtClean="0">
                <a:solidFill>
                  <a:prstClr val="black"/>
                </a:solidFill>
              </a:rPr>
              <a:t>VY_32_INOVACE_4C_07</a:t>
            </a:r>
          </a:p>
          <a:p>
            <a:pPr lvl="0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Číslo projektu: </a:t>
            </a:r>
            <a:r>
              <a:rPr lang="cs-CZ" sz="2800" dirty="0">
                <a:solidFill>
                  <a:srgbClr val="000000"/>
                </a:solidFill>
                <a:ea typeface="+mn-ea"/>
                <a:cs typeface="+mn-cs"/>
              </a:rPr>
              <a:t>CZ.1.07/1.4.00/21.1101</a:t>
            </a:r>
            <a:endParaRPr lang="cs-CZ" sz="18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971600" y="4581128"/>
            <a:ext cx="7272808" cy="1577340"/>
          </a:xfrm>
          <a:prstGeom prst="rect">
            <a:avLst/>
          </a:prstGeom>
        </p:spPr>
        <p:txBody>
          <a:bodyPr vert="horz" lIns="82296" tIns="41148" rIns="82296" bIns="41148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Sada 3</a:t>
            </a: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Smyslová výchova</a:t>
            </a: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Mateřská škola, Základní škola a Praktická škola Trhové Sviny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83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267752"/>
              </p:ext>
            </p:extLst>
          </p:nvPr>
        </p:nvGraphicFramePr>
        <p:xfrm>
          <a:off x="251520" y="1628800"/>
          <a:ext cx="8641103" cy="46263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5805"/>
                <a:gridCol w="6525298"/>
              </a:tblGrid>
              <a:tr h="1881077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Anotace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00" dirty="0" smtClean="0"/>
                        <a:t>Žáci</a:t>
                      </a:r>
                      <a:r>
                        <a:rPr lang="cs-CZ" sz="1300" baseline="0" dirty="0" smtClean="0"/>
                        <a:t> si prostřednictvím tohoto digitálního učebního materiálu procvičují směrování obrázků dle vzoru. Ve všech případech jde o obrázky </a:t>
                      </a:r>
                      <a:r>
                        <a:rPr lang="cs-CZ" sz="1300" baseline="0" dirty="0" smtClean="0"/>
                        <a:t>barevné</a:t>
                      </a:r>
                      <a:r>
                        <a:rPr lang="cs-CZ" sz="1300" baseline="0" dirty="0" smtClean="0"/>
                        <a:t>. Po spuštění prezentace se nejprve objeví snímek se zadáním a to jak ve formě textu, tak ve formě audio nahrávky.  Na následujících  sedmi snímcích mají žáci dle vzoru vybrat z nabídky dvou obrázků právě ten, který je nasměrován stejně. Žáci svůj výběr potvrdí kliknutím na příslušný obrázek. V případě, že vybrali ten správný, se obrázek zvýrazní a ozve se komentář: „Ano, výborně!“. Pakliže zvolí nesprávnou variantu, ozve se komentář: „Ne, ne. Zkus to ještě jednou.“ Na stejném principu funguje i dalších šest snímků, ovšem s tím rozdílem, že žáci v nich vybírají z nabídky již tří různě směrovaných obrázků.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495187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Autor</a:t>
                      </a:r>
                      <a:r>
                        <a:rPr lang="cs-CZ" sz="1300" baseline="0" dirty="0" smtClean="0"/>
                        <a:t> </a:t>
                      </a:r>
                    </a:p>
                    <a:p>
                      <a:r>
                        <a:rPr lang="cs-CZ" sz="1300" baseline="0" dirty="0" smtClean="0"/>
                        <a:t>Období vytvoření materiálu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Mgr.</a:t>
                      </a:r>
                      <a:r>
                        <a:rPr lang="cs-CZ" sz="1300" baseline="0" dirty="0" smtClean="0"/>
                        <a:t> Eliška  </a:t>
                      </a:r>
                      <a:r>
                        <a:rPr lang="cs-CZ" sz="1300" baseline="0" dirty="0" err="1" smtClean="0"/>
                        <a:t>Libánská</a:t>
                      </a:r>
                      <a:endParaRPr lang="cs-CZ" sz="1300" baseline="0" dirty="0" smtClean="0"/>
                    </a:p>
                    <a:p>
                      <a:r>
                        <a:rPr lang="cs-CZ" sz="1300" baseline="0" dirty="0" smtClean="0"/>
                        <a:t>Prosinec 2011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Speciální</a:t>
                      </a:r>
                      <a:r>
                        <a:rPr lang="cs-CZ" sz="1300" baseline="0" dirty="0" smtClean="0"/>
                        <a:t> vzdělávací potřeby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smtClean="0"/>
                        <a:t>Mentální retardace,</a:t>
                      </a:r>
                      <a:r>
                        <a:rPr lang="cs-CZ" sz="1300" baseline="0" smtClean="0"/>
                        <a:t> </a:t>
                      </a:r>
                      <a:r>
                        <a:rPr lang="cs-CZ" sz="1300" baseline="0" dirty="0" smtClean="0"/>
                        <a:t>Poruchy </a:t>
                      </a:r>
                      <a:r>
                        <a:rPr lang="cs-CZ" sz="1300" baseline="0" smtClean="0"/>
                        <a:t>autistického spektra,  </a:t>
                      </a:r>
                      <a:r>
                        <a:rPr lang="cs-CZ" sz="1300" baseline="0" dirty="0" smtClean="0"/>
                        <a:t>ADHD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30837"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Vzdělávací obor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Smyslová  výchova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Druh</a:t>
                      </a:r>
                      <a:r>
                        <a:rPr lang="cs-CZ" sz="1300" baseline="0" dirty="0" smtClean="0"/>
                        <a:t> učebního materiálu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Interaktivní</a:t>
                      </a:r>
                      <a:r>
                        <a:rPr lang="cs-CZ" sz="1300" baseline="0" dirty="0" smtClean="0"/>
                        <a:t> DUM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Inovace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Díky novému</a:t>
                      </a:r>
                      <a:r>
                        <a:rPr lang="cs-CZ" sz="1300" baseline="0" dirty="0" smtClean="0"/>
                        <a:t> softwaru je možné využívat rozšířených </a:t>
                      </a:r>
                      <a:r>
                        <a:rPr lang="cs-CZ" sz="1300" baseline="0" smtClean="0"/>
                        <a:t>funkcí prezentace.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25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Cílová</a:t>
                      </a:r>
                      <a:r>
                        <a:rPr lang="cs-CZ" sz="1300" baseline="0" dirty="0" smtClean="0"/>
                        <a:t>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Žák</a:t>
                      </a:r>
                      <a:r>
                        <a:rPr lang="cs-CZ" sz="1300" baseline="0" dirty="0" smtClean="0"/>
                        <a:t> – se souběžným postižením více vadami / s těžkým mentálním postižením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0749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Stupeň a typ vzdělávání</a:t>
                      </a:r>
                      <a:r>
                        <a:rPr lang="cs-CZ" sz="1300" baseline="0" dirty="0" smtClean="0"/>
                        <a:t>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Základní škola speciální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3306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Typická</a:t>
                      </a:r>
                      <a:r>
                        <a:rPr lang="cs-CZ" sz="1300" baseline="0" dirty="0" smtClean="0"/>
                        <a:t> věková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r>
                        <a:rPr lang="cs-CZ" sz="1300" baseline="0" dirty="0" smtClean="0"/>
                        <a:t> – 10. ročník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75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1" y="1844824"/>
            <a:ext cx="6624736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600" dirty="0" smtClean="0"/>
              <a:t>VYBER PODLE VZORU</a:t>
            </a:r>
          </a:p>
          <a:p>
            <a:pPr algn="ctr">
              <a:lnSpc>
                <a:spcPct val="150000"/>
              </a:lnSpc>
            </a:pPr>
            <a:r>
              <a:rPr lang="cs-CZ" sz="3600" dirty="0" smtClean="0"/>
              <a:t>Z NABÍDKY OBRÁZKŮ PRÁVĚ TEN,</a:t>
            </a:r>
          </a:p>
          <a:p>
            <a:pPr algn="ctr">
              <a:lnSpc>
                <a:spcPct val="150000"/>
              </a:lnSpc>
            </a:pPr>
            <a:r>
              <a:rPr lang="cs-CZ" sz="3600" dirty="0" smtClean="0"/>
              <a:t>KTERÝ JE NASMĚROVÁN STEJNĚ. </a:t>
            </a:r>
          </a:p>
        </p:txBody>
      </p:sp>
      <p:pic>
        <p:nvPicPr>
          <p:cNvPr id="3" name="vyber obrázek nasměrovaný stejn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44408" y="260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4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91036" y="5147678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82666" y="5147678"/>
            <a:ext cx="609600" cy="6096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3499642" cy="349964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-2483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350" y="4408362"/>
            <a:ext cx="2088232" cy="2088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51720" y="4408362"/>
            <a:ext cx="2088232" cy="2088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17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1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75412" y="5111347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61746" y="5104420"/>
            <a:ext cx="609600" cy="6096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546" y="332655"/>
            <a:ext cx="3450015" cy="345001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088" y="4293096"/>
            <a:ext cx="2232248" cy="22322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22" y="4293096"/>
            <a:ext cx="2232248" cy="22322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90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2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90341" y="5154885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95922" y="5154885"/>
            <a:ext cx="609600" cy="6096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277" y="188641"/>
            <a:ext cx="3672408" cy="367240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00559" y="4365104"/>
            <a:ext cx="2189163" cy="21891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141" y="4365104"/>
            <a:ext cx="2189163" cy="21891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665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2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17765" y="4984632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60453" y="5014043"/>
            <a:ext cx="609600" cy="6096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4664"/>
            <a:ext cx="2664296" cy="326981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/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20072" y="4221087"/>
            <a:ext cx="1804987" cy="21955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60" y="4191676"/>
            <a:ext cx="1804987" cy="21955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3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12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95724" y="4984481"/>
            <a:ext cx="609600" cy="609600"/>
          </a:xfrm>
          <a:prstGeom prst="rect">
            <a:avLst/>
          </a:prstGeom>
        </p:spPr>
      </p:pic>
      <p:pic>
        <p:nvPicPr>
          <p:cNvPr id="3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24641" y="5032972"/>
            <a:ext cx="609600" cy="609600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4664"/>
            <a:ext cx="3247256" cy="324725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63688" y="4152446"/>
            <a:ext cx="2273672" cy="2273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605" y="4155083"/>
            <a:ext cx="2273672" cy="2273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61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6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no. výborn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29672" y="4924400"/>
            <a:ext cx="609600" cy="609600"/>
          </a:xfrm>
          <a:prstGeom prst="rect">
            <a:avLst/>
          </a:prstGeom>
        </p:spPr>
      </p:pic>
      <p:pic>
        <p:nvPicPr>
          <p:cNvPr id="2" name="nene.zkus to ještě jednou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55032" y="4924400"/>
            <a:ext cx="609600" cy="6096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92696"/>
            <a:ext cx="3002632" cy="300263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979712" y="4149080"/>
            <a:ext cx="2160240" cy="21602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352" y="4149080"/>
            <a:ext cx="2160240" cy="21602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63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33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6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5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02288" y="5047222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77854" y="5047222"/>
            <a:ext cx="609600" cy="609600"/>
          </a:xfrm>
          <a:prstGeom prst="rect">
            <a:avLst/>
          </a:prstGeom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4664"/>
            <a:ext cx="3175248" cy="317524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8164" y="4293097"/>
            <a:ext cx="2117848" cy="21178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30" y="4293098"/>
            <a:ext cx="2117848" cy="21178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668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2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41571" y="5335333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7581" y="5335333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38304" y="5349413"/>
            <a:ext cx="609600" cy="609600"/>
          </a:xfrm>
          <a:prstGeom prst="rect">
            <a:avLst/>
          </a:prstGeom>
        </p:spPr>
      </p:pic>
      <p:pic>
        <p:nvPicPr>
          <p:cNvPr id="1039" name="Picture 15" descr="C:\Users\Kata-Repa\AppData\Local\Microsoft\Windows\Temporary Internet Files\Content.IE5\KIPIUDL3\MC9003354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341" y="490700"/>
            <a:ext cx="3626061" cy="350146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4018" y="4785851"/>
            <a:ext cx="1736726" cy="173672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611" y="4771771"/>
            <a:ext cx="1804987" cy="173672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33502" y="4785848"/>
            <a:ext cx="1804987" cy="173672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4302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59357" y="5516825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0406" y="5520668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35021" y="5520668"/>
            <a:ext cx="609600" cy="60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043" y="1196752"/>
            <a:ext cx="5348593" cy="252028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5213400"/>
            <a:ext cx="2527930" cy="122413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220518"/>
            <a:ext cx="2527930" cy="121645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31241" y="5213400"/>
            <a:ext cx="2527930" cy="121645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2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17338" y="5227240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3656" y="5227240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351" y="5231622"/>
            <a:ext cx="609600" cy="6096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6672"/>
            <a:ext cx="3269123" cy="326912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771226" y="4585510"/>
            <a:ext cx="1901825" cy="19018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26239" y="4581128"/>
            <a:ext cx="1901825" cy="19018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1128"/>
            <a:ext cx="1901825" cy="19018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43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5155944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36798" y="5155944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55532" y="5160001"/>
            <a:ext cx="609600" cy="6096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6672"/>
            <a:ext cx="3175248" cy="317524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/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482" y="4420685"/>
            <a:ext cx="2088232" cy="2088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27884" y="4416628"/>
            <a:ext cx="2088232" cy="2088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51435"/>
            <a:ext cx="2088232" cy="2088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504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86436" y="5134767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9632" y="5161898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66955" y="5141116"/>
            <a:ext cx="609600" cy="6096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048" y="332656"/>
            <a:ext cx="3384376" cy="338437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074" y="4437060"/>
            <a:ext cx="2011363" cy="20177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66318" y="4430711"/>
            <a:ext cx="2011363" cy="20177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5612" y="4433886"/>
            <a:ext cx="2011363" cy="20177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79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B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13848" y="5046712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37184" y="5046712"/>
            <a:ext cx="609600" cy="609600"/>
          </a:xfrm>
          <a:prstGeom prst="rect">
            <a:avLst/>
          </a:prstGeom>
        </p:spPr>
      </p:pic>
      <p:pic>
        <p:nvPicPr>
          <p:cNvPr id="2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47220" y="4941168"/>
            <a:ext cx="609600" cy="609600"/>
          </a:xfrm>
          <a:prstGeom prst="rect">
            <a:avLst/>
          </a:prstGeom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32656"/>
            <a:ext cx="3240360" cy="324036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584" y="4437112"/>
            <a:ext cx="1828800" cy="18288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620" y="4437112"/>
            <a:ext cx="1828800" cy="18288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04248" y="4437112"/>
            <a:ext cx="1828800" cy="18288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30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Microsoft Office – Klipart</a:t>
            </a:r>
          </a:p>
          <a:p>
            <a:r>
              <a:rPr lang="cs-CZ" dirty="0" smtClean="0"/>
              <a:t>Nahrávky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736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251</Words>
  <Application>Microsoft Office PowerPoint</Application>
  <PresentationFormat>Předvádění na obrazovce (4:3)</PresentationFormat>
  <Paragraphs>32</Paragraphs>
  <Slides>17</Slides>
  <Notes>0</Notes>
  <HiddenSlides>0</HiddenSlides>
  <MMClips>33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Kata-Repa</dc:creator>
  <cp:lastModifiedBy>Kata-Repa</cp:lastModifiedBy>
  <cp:revision>41</cp:revision>
  <dcterms:created xsi:type="dcterms:W3CDTF">2011-12-10T16:36:01Z</dcterms:created>
  <dcterms:modified xsi:type="dcterms:W3CDTF">2012-12-28T20:43:49Z</dcterms:modified>
</cp:coreProperties>
</file>