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5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224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8922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042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0211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63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777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86941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232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5102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673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405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CF73B-1808-4CE0-AACE-74B437B5FD49}" type="datetimeFigureOut">
              <a:rPr lang="cs-CZ" smtClean="0"/>
              <a:t>28.12.2012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62AC80-D2DF-41DE-AE8E-BDF0FCCDDB4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52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microsoft.com/office/2007/relationships/hdphoto" Target="../media/hdphoto3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3.png"/><Relationship Id="rId5" Type="http://schemas.microsoft.com/office/2007/relationships/hdphoto" Target="../media/hdphoto4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1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microsoft.com/office/2007/relationships/hdphoto" Target="../media/hdphoto5.wdp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11.png"/><Relationship Id="rId4" Type="http://schemas.openxmlformats.org/officeDocument/2006/relationships/image" Target="../media/image14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10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audio" Target="../media/media1.mp3"/><Relationship Id="rId5" Type="http://schemas.microsoft.com/office/2007/relationships/media" Target="../media/media1.mp3"/><Relationship Id="rId10" Type="http://schemas.openxmlformats.org/officeDocument/2006/relationships/image" Target="../media/image16.png"/><Relationship Id="rId4" Type="http://schemas.openxmlformats.org/officeDocument/2006/relationships/audio" Target="../media/media10.mp3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media" Target="../media/media9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audio" Target="../media/media5.mp3"/><Relationship Id="rId5" Type="http://schemas.microsoft.com/office/2007/relationships/media" Target="../media/media5.mp3"/><Relationship Id="rId10" Type="http://schemas.openxmlformats.org/officeDocument/2006/relationships/image" Target="../media/image18.png"/><Relationship Id="rId4" Type="http://schemas.openxmlformats.org/officeDocument/2006/relationships/audio" Target="../media/media9.mp3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9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audio" Target="../media/media2.mp3"/><Relationship Id="rId5" Type="http://schemas.microsoft.com/office/2007/relationships/media" Target="../media/media2.mp3"/><Relationship Id="rId10" Type="http://schemas.openxmlformats.org/officeDocument/2006/relationships/image" Target="../media/image20.png"/><Relationship Id="rId4" Type="http://schemas.openxmlformats.org/officeDocument/2006/relationships/audio" Target="../media/media9.mp3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9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audio" Target="../media/media8.mp3"/><Relationship Id="rId5" Type="http://schemas.microsoft.com/office/2007/relationships/media" Target="../media/media8.mp3"/><Relationship Id="rId10" Type="http://schemas.openxmlformats.org/officeDocument/2006/relationships/image" Target="../media/image22.png"/><Relationship Id="rId4" Type="http://schemas.openxmlformats.org/officeDocument/2006/relationships/audio" Target="../media/media9.mp3"/><Relationship Id="rId9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10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audio" Target="../media/media4.mp3"/><Relationship Id="rId5" Type="http://schemas.microsoft.com/office/2007/relationships/media" Target="../media/media4.mp3"/><Relationship Id="rId10" Type="http://schemas.openxmlformats.org/officeDocument/2006/relationships/image" Target="../media/image24.png"/><Relationship Id="rId4" Type="http://schemas.openxmlformats.org/officeDocument/2006/relationships/audio" Target="../media/media10.mp3"/><Relationship Id="rId9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media" Target="../media/media10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audio" Target="../media/media3.mp3"/><Relationship Id="rId5" Type="http://schemas.microsoft.com/office/2007/relationships/media" Target="../media/media3.mp3"/><Relationship Id="rId10" Type="http://schemas.openxmlformats.org/officeDocument/2006/relationships/image" Target="../media/image26.png"/><Relationship Id="rId4" Type="http://schemas.openxmlformats.org/officeDocument/2006/relationships/audio" Target="../media/media10.mp3"/><Relationship Id="rId9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690" y="577483"/>
            <a:ext cx="6287928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1047073" y="2392084"/>
            <a:ext cx="6995160" cy="1323023"/>
          </a:xfrm>
          <a:prstGeom prst="rect">
            <a:avLst/>
          </a:prstGeom>
        </p:spPr>
        <p:txBody>
          <a:bodyPr lIns="82296" tIns="41148" rIns="82296" bIns="41148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dirty="0" smtClean="0">
                <a:solidFill>
                  <a:prstClr val="black"/>
                </a:solidFill>
              </a:rPr>
              <a:t>Zvuky domova</a:t>
            </a:r>
            <a:br>
              <a:rPr lang="cs-CZ" sz="4000" dirty="0" smtClean="0">
                <a:solidFill>
                  <a:prstClr val="black"/>
                </a:solidFill>
              </a:rPr>
            </a:br>
            <a:r>
              <a:rPr lang="cs-CZ" sz="4000" dirty="0" smtClean="0">
                <a:solidFill>
                  <a:prstClr val="black"/>
                </a:solidFill>
              </a:rPr>
              <a:t>VY_32_INOVACE_4C_12</a:t>
            </a:r>
          </a:p>
          <a:p>
            <a:r>
              <a:rPr lang="cs-CZ" sz="2800" dirty="0">
                <a:solidFill>
                  <a:prstClr val="black"/>
                </a:solidFill>
              </a:rPr>
              <a:t>Číslo projektu: </a:t>
            </a:r>
            <a:r>
              <a:rPr lang="cs-CZ" sz="2800" dirty="0">
                <a:solidFill>
                  <a:srgbClr val="000000"/>
                </a:solidFill>
              </a:rPr>
              <a:t>CZ.1.07/1.4.00/21.1101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971600" y="4581128"/>
            <a:ext cx="7272808" cy="1577340"/>
          </a:xfrm>
          <a:prstGeom prst="rect">
            <a:avLst/>
          </a:prstGeom>
        </p:spPr>
        <p:txBody>
          <a:bodyPr vert="horz" lIns="82296" tIns="41148" rIns="82296" bIns="41148" rtlCol="0">
            <a:normAutofit fontScale="70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cs-CZ" dirty="0" smtClean="0">
              <a:solidFill>
                <a:prstClr val="black">
                  <a:tint val="75000"/>
                </a:prstClr>
              </a:solidFill>
            </a:endParaRPr>
          </a:p>
          <a:p>
            <a:pPr>
              <a:lnSpc>
                <a:spcPct val="120000"/>
              </a:lnSpc>
            </a:pPr>
            <a:r>
              <a:rPr lang="cs-CZ" sz="2900" dirty="0" smtClean="0">
                <a:solidFill>
                  <a:prstClr val="black">
                    <a:tint val="75000"/>
                  </a:prstClr>
                </a:solidFill>
              </a:rPr>
              <a:t>Sada 3</a:t>
            </a:r>
          </a:p>
          <a:p>
            <a:pPr>
              <a:lnSpc>
                <a:spcPct val="120000"/>
              </a:lnSpc>
            </a:pPr>
            <a:r>
              <a:rPr lang="cs-CZ" sz="2900" dirty="0" smtClean="0">
                <a:solidFill>
                  <a:prstClr val="black">
                    <a:tint val="75000"/>
                  </a:prstClr>
                </a:solidFill>
              </a:rPr>
              <a:t>Smyslová výchova</a:t>
            </a:r>
          </a:p>
          <a:p>
            <a:pPr>
              <a:lnSpc>
                <a:spcPct val="120000"/>
              </a:lnSpc>
            </a:pPr>
            <a:r>
              <a:rPr lang="cs-CZ" sz="2900" dirty="0" smtClean="0">
                <a:solidFill>
                  <a:prstClr val="black">
                    <a:tint val="75000"/>
                  </a:prstClr>
                </a:solidFill>
              </a:rPr>
              <a:t>Mateřská škola, Základní škola a Praktická škola Trhové Sviny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027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782897"/>
              </p:ext>
            </p:extLst>
          </p:nvPr>
        </p:nvGraphicFramePr>
        <p:xfrm>
          <a:off x="251520" y="1556792"/>
          <a:ext cx="8641103" cy="43844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5805"/>
                <a:gridCol w="6525298"/>
              </a:tblGrid>
              <a:tr h="1656184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Anotace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300" dirty="0" smtClean="0"/>
                        <a:t>Tento</a:t>
                      </a:r>
                      <a:r>
                        <a:rPr lang="cs-CZ" sz="1300" baseline="0" dirty="0" smtClean="0"/>
                        <a:t> digitální učební materiál je zacílen na rozvoj sluchového vnímání, potažmo myšlení a řeči. Na prvních osmi snímcích jsou zobrazeny různé předměty, které vydávají typické zvuky, a které mohou znát žáci především z domova. U každého ze zobrazených předmětů je vložen zvukový záznam, který se po kliknutí automaticky spustí. Žáci se s těmito zvuky nejprve seznámí.  Další snímky pak obsahují aktivity, při nichž je úkolem žáků přiřadit zvuk, který zazní, k předmětu, který jej znázorňuje. Na výběr mají vždy ze dvou možností. Pakliže  kliknou na správný objekt, ozve se komentář: „Ano, výborně!“ a dojde k jeho zvýraznění. V opačném případě zazní komentář: „Ne, ne. Zkus to ještě jednou.“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486737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Autor</a:t>
                      </a:r>
                      <a:r>
                        <a:rPr lang="cs-CZ" sz="1300" baseline="0" dirty="0" smtClean="0"/>
                        <a:t> </a:t>
                      </a:r>
                    </a:p>
                    <a:p>
                      <a:r>
                        <a:rPr lang="cs-CZ" sz="1300" baseline="0" dirty="0" smtClean="0"/>
                        <a:t>Období vytvoření materiálu</a:t>
                      </a:r>
                      <a:endParaRPr lang="cs-CZ" sz="16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Mgr.</a:t>
                      </a:r>
                      <a:r>
                        <a:rPr lang="cs-CZ" sz="1300" baseline="0" dirty="0" smtClean="0"/>
                        <a:t> Eliška  </a:t>
                      </a:r>
                      <a:r>
                        <a:rPr lang="cs-CZ" sz="1300" baseline="0" dirty="0" err="1" smtClean="0"/>
                        <a:t>Libánská</a:t>
                      </a:r>
                      <a:endParaRPr lang="cs-CZ" sz="1300" baseline="0" dirty="0" smtClean="0"/>
                    </a:p>
                    <a:p>
                      <a:r>
                        <a:rPr lang="cs-CZ" sz="1300" baseline="0" dirty="0" smtClean="0"/>
                        <a:t>Prosinec 2011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7235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Speciální</a:t>
                      </a:r>
                      <a:r>
                        <a:rPr lang="cs-CZ" sz="1300" baseline="0" dirty="0" smtClean="0"/>
                        <a:t> vzdělávací potřeby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smtClean="0"/>
                        <a:t>Mentální retardace,</a:t>
                      </a:r>
                      <a:r>
                        <a:rPr lang="cs-CZ" sz="1300" baseline="0" smtClean="0"/>
                        <a:t> </a:t>
                      </a:r>
                      <a:r>
                        <a:rPr lang="cs-CZ" sz="1300" baseline="0" dirty="0" smtClean="0"/>
                        <a:t>Poruchy </a:t>
                      </a:r>
                      <a:r>
                        <a:rPr lang="cs-CZ" sz="1300" baseline="0" smtClean="0"/>
                        <a:t>autistického spektra,  </a:t>
                      </a:r>
                      <a:r>
                        <a:rPr lang="cs-CZ" sz="1300" baseline="0" dirty="0" smtClean="0"/>
                        <a:t>ADHD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1222">
                <a:tc>
                  <a:txBody>
                    <a:bodyPr/>
                    <a:lstStyle/>
                    <a:p>
                      <a:r>
                        <a:rPr lang="cs-CZ" sz="1300" baseline="0" dirty="0" smtClean="0"/>
                        <a:t>Vzdělávací obor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Smyslová  výchova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26304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Druh</a:t>
                      </a:r>
                      <a:r>
                        <a:rPr lang="cs-CZ" sz="1300" baseline="0" dirty="0" smtClean="0"/>
                        <a:t> učebního materiálu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Interaktivní</a:t>
                      </a:r>
                      <a:r>
                        <a:rPr lang="cs-CZ" sz="1300" baseline="0" dirty="0" smtClean="0"/>
                        <a:t> DUM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22626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Inovace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Díky novému</a:t>
                      </a:r>
                      <a:r>
                        <a:rPr lang="cs-CZ" sz="1300" baseline="0" dirty="0" smtClean="0"/>
                        <a:t> softwaru je možné využívat rozšířených </a:t>
                      </a:r>
                      <a:r>
                        <a:rPr lang="cs-CZ" sz="1300" baseline="0" smtClean="0"/>
                        <a:t>funkcí prezentace.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12535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Cílová</a:t>
                      </a:r>
                      <a:r>
                        <a:rPr lang="cs-CZ" sz="1300" baseline="0" dirty="0" smtClean="0"/>
                        <a:t> skupina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Žák</a:t>
                      </a:r>
                      <a:r>
                        <a:rPr lang="cs-CZ" sz="1300" baseline="0" dirty="0" smtClean="0"/>
                        <a:t> – se souběžným postižením více vadami / </a:t>
                      </a:r>
                      <a:r>
                        <a:rPr kumimoji="0" lang="cs-CZ" sz="1300" b="0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s těžkým mentálním postižením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07490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Stupeň a typ vzdělávání</a:t>
                      </a:r>
                      <a:r>
                        <a:rPr lang="cs-CZ" sz="1300" baseline="0" dirty="0" smtClean="0"/>
                        <a:t>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Základní škola speciální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  <a:tr h="333063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Typická</a:t>
                      </a:r>
                      <a:r>
                        <a:rPr lang="cs-CZ" sz="1300" baseline="0" dirty="0" smtClean="0"/>
                        <a:t> věková skupina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1.</a:t>
                      </a:r>
                      <a:r>
                        <a:rPr lang="cs-CZ" sz="1300" baseline="0" dirty="0" smtClean="0"/>
                        <a:t> – 10. ročník </a:t>
                      </a:r>
                      <a:endParaRPr lang="cs-CZ" sz="1300" dirty="0"/>
                    </a:p>
                  </a:txBody>
                  <a:tcPr marL="82296" marR="82296" marT="41148" marB="4114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1836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896" r="911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265" y="2041345"/>
            <a:ext cx="4343010" cy="4343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811801" y="462964"/>
            <a:ext cx="1503938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/>
              <a:t>BUDÍK</a:t>
            </a:r>
            <a:endParaRPr lang="cs-CZ" sz="4000" dirty="0"/>
          </a:p>
        </p:txBody>
      </p:sp>
      <p:pic>
        <p:nvPicPr>
          <p:cNvPr id="3" name="budík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65440" y="5121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33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05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42" b="89063" l="3646" r="100000">
                        <a14:foregroundMark x1="15104" y1="59375" x2="15104" y2="59375"/>
                        <a14:foregroundMark x1="57813" y1="86458" x2="57813" y2="86458"/>
                        <a14:foregroundMark x1="54688" y1="80729" x2="54688" y2="80729"/>
                        <a14:foregroundMark x1="54167" y1="86458" x2="54167" y2="864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023" y="2117545"/>
            <a:ext cx="3794720" cy="379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917776" y="548680"/>
            <a:ext cx="3344121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/>
              <a:t>TEKOUCÍ VODA</a:t>
            </a:r>
            <a:endParaRPr lang="cs-CZ" sz="4000" dirty="0"/>
          </a:p>
        </p:txBody>
      </p:sp>
      <p:pic>
        <p:nvPicPr>
          <p:cNvPr id="3" name="vodovodní kohoutek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516216" y="5978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60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05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96" b="89063" l="0" r="994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132856"/>
            <a:ext cx="403244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19872" y="476672"/>
            <a:ext cx="2062937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/>
              <a:t>VYSAVAČ</a:t>
            </a:r>
            <a:endParaRPr lang="cs-CZ" sz="4000" dirty="0"/>
          </a:p>
        </p:txBody>
      </p:sp>
      <p:pic>
        <p:nvPicPr>
          <p:cNvPr id="3" name="vysavač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68144" y="5188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270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7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896" r="890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3" y="1862692"/>
            <a:ext cx="446449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843142" y="548680"/>
            <a:ext cx="5313699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/>
              <a:t>ZÁCHOD - SPLACHOVÁNÍ</a:t>
            </a:r>
            <a:endParaRPr lang="cs-CZ" sz="4000" dirty="0"/>
          </a:p>
        </p:txBody>
      </p:sp>
      <p:pic>
        <p:nvPicPr>
          <p:cNvPr id="3" name="zácho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80312" y="64003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259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0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661" y="2204864"/>
            <a:ext cx="3960440" cy="396044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707532" y="604067"/>
            <a:ext cx="3772699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cs-CZ" sz="4000" dirty="0" smtClean="0"/>
              <a:t>TALÍŘ A PŘÍBORY</a:t>
            </a:r>
            <a:endParaRPr lang="cs-CZ" sz="4000" dirty="0"/>
          </a:p>
        </p:txBody>
      </p:sp>
      <p:pic>
        <p:nvPicPr>
          <p:cNvPr id="3" name="talíř a příbor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32240" y="6677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6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8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8880"/>
            <a:ext cx="3146648" cy="314664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958" l="0" r="100000">
                        <a14:foregroundMark x1="75000" y1="28646" x2="75000" y2="28646"/>
                        <a14:foregroundMark x1="92708" y1="33854" x2="92708" y2="33854"/>
                        <a14:foregroundMark x1="82292" y1="30208" x2="82292" y2="30208"/>
                        <a14:foregroundMark x1="80729" y1="34896" x2="80729" y2="34896"/>
                        <a14:foregroundMark x1="83854" y1="36458" x2="83854" y2="36458"/>
                        <a14:foregroundMark x1="85938" y1="36458" x2="85938" y2="36458"/>
                        <a14:foregroundMark x1="82813" y1="23438" x2="82813" y2="23438"/>
                        <a14:foregroundMark x1="82292" y1="23438" x2="77083" y2="23438"/>
                        <a14:foregroundMark x1="59375" y1="18750" x2="59375" y2="18750"/>
                        <a14:foregroundMark x1="60417" y1="19271" x2="60417" y2="1927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022" r="19968"/>
          <a:stretch/>
        </p:blipFill>
        <p:spPr bwMode="auto">
          <a:xfrm>
            <a:off x="5029200" y="1572379"/>
            <a:ext cx="3431232" cy="46996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08904" y="404664"/>
            <a:ext cx="4098879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/>
              <a:t>LISTOVÁNÍ V KNIZE</a:t>
            </a:r>
            <a:endParaRPr lang="cs-CZ" sz="4000" dirty="0"/>
          </a:p>
        </p:txBody>
      </p:sp>
      <p:pic>
        <p:nvPicPr>
          <p:cNvPr id="3" name="listování v kniz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948264" y="4538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38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2449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613" y="2348880"/>
            <a:ext cx="259228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88840"/>
            <a:ext cx="3722712" cy="3722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070901" y="404664"/>
            <a:ext cx="1002197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/>
              <a:t>FÉN</a:t>
            </a:r>
            <a:endParaRPr lang="cs-CZ" sz="4000" dirty="0"/>
          </a:p>
        </p:txBody>
      </p:sp>
      <p:pic>
        <p:nvPicPr>
          <p:cNvPr id="3" name="fén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364088" y="502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82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276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Zobrazit podrobnosti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228" y="629397"/>
            <a:ext cx="6228603" cy="6228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779912" y="548680"/>
            <a:ext cx="1565237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4000" dirty="0" smtClean="0"/>
              <a:t>DVEŘE</a:t>
            </a:r>
            <a:endParaRPr lang="cs-CZ" sz="4000" dirty="0"/>
          </a:p>
        </p:txBody>
      </p:sp>
      <p:pic>
        <p:nvPicPr>
          <p:cNvPr id="3" name="dveře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1520" y="2438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817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44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lačítko akce: Vlastní 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ano. výborně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139408" y="3733800"/>
            <a:ext cx="609600" cy="609600"/>
          </a:xfrm>
          <a:prstGeom prst="rect">
            <a:avLst/>
          </a:prstGeom>
        </p:spPr>
      </p:pic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35760" y="3721406"/>
            <a:ext cx="609600" cy="609600"/>
          </a:xfrm>
          <a:prstGeom prst="rect">
            <a:avLst/>
          </a:prstGeom>
        </p:spPr>
      </p:pic>
      <p:pic>
        <p:nvPicPr>
          <p:cNvPr id="2" name="budík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95536" y="188640"/>
            <a:ext cx="609600" cy="60960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8" t="8954" r="108" b="8954"/>
          <a:stretch/>
        </p:blipFill>
        <p:spPr bwMode="auto">
          <a:xfrm>
            <a:off x="4499992" y="2651393"/>
            <a:ext cx="3888432" cy="2749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43030"/>
            <a:ext cx="2740185" cy="27315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279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2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2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92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82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218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47420" y="3628256"/>
            <a:ext cx="609600" cy="609600"/>
          </a:xfrm>
          <a:prstGeom prst="rect">
            <a:avLst/>
          </a:prstGeom>
        </p:spPr>
      </p:pic>
      <p:pic>
        <p:nvPicPr>
          <p:cNvPr id="3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178968" y="3628256"/>
            <a:ext cx="609600" cy="609600"/>
          </a:xfrm>
          <a:prstGeom prst="rect">
            <a:avLst/>
          </a:prstGeom>
        </p:spPr>
      </p:pic>
      <p:pic>
        <p:nvPicPr>
          <p:cNvPr id="2" name="talíř a příbory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7783" y="260648"/>
            <a:ext cx="609600" cy="60960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492896"/>
            <a:ext cx="288032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530087"/>
            <a:ext cx="3384376" cy="280593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682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88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8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2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2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647020" y="3860670"/>
            <a:ext cx="609600" cy="609600"/>
          </a:xfrm>
          <a:prstGeom prst="rect">
            <a:avLst/>
          </a:prstGeom>
        </p:spPr>
      </p:pic>
      <p:pic>
        <p:nvPicPr>
          <p:cNvPr id="3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369446" y="3798325"/>
            <a:ext cx="609600" cy="609600"/>
          </a:xfrm>
          <a:prstGeom prst="rect">
            <a:avLst/>
          </a:prstGeom>
        </p:spPr>
      </p:pic>
      <p:pic>
        <p:nvPicPr>
          <p:cNvPr id="2" name="vodovodní kohoutek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95536" y="260648"/>
            <a:ext cx="609600" cy="609600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48951"/>
            <a:ext cx="2908349" cy="2908349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0" b="15873"/>
          <a:stretch/>
        </p:blipFill>
        <p:spPr bwMode="auto">
          <a:xfrm>
            <a:off x="1619672" y="2648950"/>
            <a:ext cx="2664296" cy="2908349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5792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8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6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6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nene.zkus to ještě jednou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555776" y="3619228"/>
            <a:ext cx="609600" cy="609600"/>
          </a:xfrm>
          <a:prstGeom prst="rect">
            <a:avLst/>
          </a:prstGeom>
        </p:spPr>
      </p:pic>
      <p:pic>
        <p:nvPicPr>
          <p:cNvPr id="3" name="ano. výborně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427440" y="3619229"/>
            <a:ext cx="609600" cy="609600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0" t="26206" r="26498" b="27101"/>
          <a:stretch/>
        </p:blipFill>
        <p:spPr bwMode="auto">
          <a:xfrm>
            <a:off x="5004048" y="2195836"/>
            <a:ext cx="3456384" cy="3456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dveře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395536" y="260648"/>
            <a:ext cx="609600" cy="609600"/>
          </a:xfrm>
          <a:prstGeom prst="rect">
            <a:avLst/>
          </a:prstGeom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282056"/>
            <a:ext cx="3283947" cy="3283947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4401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 tmFilter="0, 0; .2, .5; .8, .5; 1, 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000" autoRev="1" fill="hold"/>
                                        <p:tgtEl>
                                          <p:spTgt spid="122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8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0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22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568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9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ano. výborně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91184" y="3457720"/>
            <a:ext cx="609600" cy="609600"/>
          </a:xfrm>
          <a:prstGeom prst="rect">
            <a:avLst/>
          </a:prstGeom>
        </p:spPr>
      </p:pic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03357" y="3429000"/>
            <a:ext cx="609600" cy="609600"/>
          </a:xfrm>
          <a:prstGeom prst="rect">
            <a:avLst/>
          </a:prstGeom>
        </p:spPr>
      </p:pic>
      <p:pic>
        <p:nvPicPr>
          <p:cNvPr id="2" name="záchod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24817" y="260648"/>
            <a:ext cx="609600" cy="609600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668" y="2276872"/>
            <a:ext cx="3002632" cy="300263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0512" y="2261204"/>
            <a:ext cx="2995291" cy="300263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357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3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8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14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ano. výborně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2485963" y="3429000"/>
            <a:ext cx="609600" cy="609600"/>
          </a:xfrm>
          <a:prstGeom prst="rect">
            <a:avLst/>
          </a:prstGeom>
        </p:spPr>
      </p:pic>
      <p:pic>
        <p:nvPicPr>
          <p:cNvPr id="3" name="nene.zkus to ještě jednou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411067" y="3429000"/>
            <a:ext cx="609600" cy="609600"/>
          </a:xfrm>
          <a:prstGeom prst="rect">
            <a:avLst/>
          </a:prstGeom>
        </p:spPr>
      </p:pic>
      <p:pic>
        <p:nvPicPr>
          <p:cNvPr id="2" name="vysavač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67544" y="332656"/>
            <a:ext cx="609600" cy="609600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550" y="2204864"/>
            <a:ext cx="3130426" cy="3130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204864"/>
            <a:ext cx="3135607" cy="3130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1119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43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568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3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82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38"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Microsoft Office - Klipart</a:t>
            </a:r>
          </a:p>
          <a:p>
            <a:r>
              <a:rPr lang="cs-CZ" dirty="0" smtClean="0"/>
              <a:t>Nahrávky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066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244</Words>
  <Application>Microsoft Office PowerPoint</Application>
  <PresentationFormat>Předvádění na obrazovce (4:3)</PresentationFormat>
  <Paragraphs>37</Paragraphs>
  <Slides>17</Slides>
  <Notes>0</Notes>
  <HiddenSlides>0</HiddenSlides>
  <MMClips>26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Kata-Repa</dc:creator>
  <cp:lastModifiedBy>Kata-Repa</cp:lastModifiedBy>
  <cp:revision>35</cp:revision>
  <dcterms:created xsi:type="dcterms:W3CDTF">2011-12-27T21:19:06Z</dcterms:created>
  <dcterms:modified xsi:type="dcterms:W3CDTF">2012-12-28T20:59:26Z</dcterms:modified>
</cp:coreProperties>
</file>