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7"/>
  </p:notesMasterIdLst>
  <p:sldIdLst>
    <p:sldId id="283" r:id="rId4"/>
    <p:sldId id="286" r:id="rId5"/>
    <p:sldId id="279" r:id="rId6"/>
    <p:sldId id="268" r:id="rId7"/>
    <p:sldId id="269" r:id="rId8"/>
    <p:sldId id="276" r:id="rId9"/>
    <p:sldId id="270" r:id="rId10"/>
    <p:sldId id="272" r:id="rId11"/>
    <p:sldId id="271" r:id="rId12"/>
    <p:sldId id="274" r:id="rId13"/>
    <p:sldId id="277" r:id="rId14"/>
    <p:sldId id="278" r:id="rId15"/>
    <p:sldId id="260" r:id="rId16"/>
  </p:sldIdLst>
  <p:sldSz cx="9144000" cy="6858000" type="screen4x3"/>
  <p:notesSz cx="6858000" cy="9144000"/>
  <p:custShowLst>
    <p:custShow name="Vlastní prezentace _ ukázka" id="0">
      <p:sldLst>
        <p:sld r:id="rId16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Hláska </a:t>
            </a:r>
            <a:r>
              <a:rPr lang="cs-CZ" dirty="0"/>
              <a:t>Š</a:t>
            </a:r>
            <a:br>
              <a:rPr lang="cs-CZ" dirty="0"/>
            </a:br>
            <a:r>
              <a:rPr lang="cs-CZ" dirty="0" smtClean="0"/>
              <a:t>VY_32_INOVACE_3B_10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3B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Hláska Š.  Na prvním pracovním  listu jsou obrázky: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šála, šaty, šije, šel. U každého obrázku je písmeno Š. Žáci čtou obrázky – co slyšíš na začátku?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Další list je určen k procvičení slabik– žáci tvoří dvojice slabik. Následně pak žáci tvoří dvojice slov. Za dokončený úkol si  mohou pustit „potlesk“.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 žáci čtou věty a  do rámečku přesouvají jednotlivá slova tak, aby byla vytvořena stejná věta.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opět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Leden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92696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836712"/>
            <a:ext cx="7665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7233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ŠÁLA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5370843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400816" y="3759869"/>
            <a:ext cx="7665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Š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471958" y="5129474"/>
            <a:ext cx="5405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ŠEL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5399951" y="669557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471959" y="813573"/>
            <a:ext cx="7665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Š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1959" y="2253733"/>
            <a:ext cx="6984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ŠATY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467544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3573016"/>
            <a:ext cx="7665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Š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83568" y="4941168"/>
            <a:ext cx="5854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ŠIJE</a:t>
            </a:r>
            <a:endParaRPr lang="cs-CZ" sz="2000" b="1" dirty="0"/>
          </a:p>
        </p:txBody>
      </p:sp>
      <p:pic>
        <p:nvPicPr>
          <p:cNvPr id="1126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822310"/>
            <a:ext cx="1512168" cy="1814602"/>
          </a:xfrm>
          <a:prstGeom prst="rect">
            <a:avLst/>
          </a:prstGeom>
          <a:noFill/>
        </p:spPr>
      </p:pic>
      <p:pic>
        <p:nvPicPr>
          <p:cNvPr id="1126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836712"/>
            <a:ext cx="1656184" cy="1800200"/>
          </a:xfrm>
          <a:prstGeom prst="rect">
            <a:avLst/>
          </a:prstGeom>
          <a:noFill/>
        </p:spPr>
      </p:pic>
      <p:pic>
        <p:nvPicPr>
          <p:cNvPr id="1127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3717032"/>
            <a:ext cx="1512168" cy="1656184"/>
          </a:xfrm>
          <a:prstGeom prst="rect">
            <a:avLst/>
          </a:prstGeom>
          <a:noFill/>
        </p:spPr>
      </p:pic>
      <p:pic>
        <p:nvPicPr>
          <p:cNvPr id="1127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3573016"/>
            <a:ext cx="1728192" cy="19442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23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ŠA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L</a:t>
            </a:r>
            <a:r>
              <a:rPr lang="cs-CZ" sz="5400" b="1" dirty="0" smtClean="0">
                <a:solidFill>
                  <a:schemeClr val="tx1"/>
                </a:solidFill>
              </a:rPr>
              <a:t>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Š</a:t>
            </a:r>
            <a:r>
              <a:rPr lang="cs-CZ" sz="5400" b="1" dirty="0" smtClean="0">
                <a:solidFill>
                  <a:schemeClr val="tx1"/>
                </a:solidFill>
              </a:rPr>
              <a:t>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SO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62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T</a:t>
            </a:r>
            <a:r>
              <a:rPr lang="cs-CZ" sz="5400" b="1" dirty="0" smtClean="0">
                <a:solidFill>
                  <a:schemeClr val="tx1"/>
                </a:solidFill>
              </a:rPr>
              <a:t>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32656"/>
            <a:ext cx="1944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slabiky: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Š</a:t>
            </a:r>
            <a:r>
              <a:rPr lang="cs-CZ" sz="5400" b="1" dirty="0" smtClean="0">
                <a:solidFill>
                  <a:srgbClr val="FF0000"/>
                </a:solidFill>
              </a:rPr>
              <a:t>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52629" y="4581128"/>
            <a:ext cx="81624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L</a:t>
            </a:r>
            <a:r>
              <a:rPr lang="cs-CZ" sz="5400" b="1" dirty="0" smtClean="0">
                <a:solidFill>
                  <a:srgbClr val="FF0000"/>
                </a:solidFill>
              </a:rPr>
              <a:t>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Š</a:t>
            </a:r>
            <a:r>
              <a:rPr lang="cs-CZ" sz="5400" b="1" dirty="0" smtClean="0">
                <a:solidFill>
                  <a:srgbClr val="FF0000"/>
                </a:solidFill>
              </a:rPr>
              <a:t>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35597" y="4581128"/>
            <a:ext cx="97975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S</a:t>
            </a:r>
            <a:r>
              <a:rPr lang="cs-CZ" sz="5400" b="1" dirty="0" smtClean="0">
                <a:solidFill>
                  <a:srgbClr val="FF0000"/>
                </a:solidFill>
              </a:rPr>
              <a:t>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199390" y="4581128"/>
            <a:ext cx="97975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T</a:t>
            </a:r>
            <a:r>
              <a:rPr lang="cs-CZ" sz="5400" b="1" dirty="0" smtClean="0">
                <a:solidFill>
                  <a:srgbClr val="FF0000"/>
                </a:solidFill>
              </a:rPr>
              <a:t>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51520" y="4365104"/>
            <a:ext cx="84969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1835696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34918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2920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7092280" y="2132856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5805264"/>
            <a:ext cx="592832" cy="5928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276872"/>
            <a:ext cx="115448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šije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0" y="2348880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šije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797152"/>
            <a:ext cx="13644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šaty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šaty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124744"/>
            <a:ext cx="11721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solí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300192" y="4581128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solí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573016"/>
            <a:ext cx="11416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síla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1649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síla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028384" y="5894040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276872"/>
            <a:ext cx="125835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Oto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156176" y="5085184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Oto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941168"/>
            <a:ext cx="12039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Evu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Evu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124744"/>
            <a:ext cx="1334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myš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084168" y="2348880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myš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573016"/>
            <a:ext cx="15215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naše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naše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6038056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8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Teta ušila šaty.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25144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šaty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1840" y="4869160"/>
            <a:ext cx="15121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ušila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5" y="4737093"/>
            <a:ext cx="1386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Teta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94040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Naše Míša má šálu.                 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4797152"/>
            <a:ext cx="4320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44208" y="4581128"/>
            <a:ext cx="16561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Míša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4941168"/>
            <a:ext cx="108876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5589240"/>
            <a:ext cx="16065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Naše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4941168"/>
            <a:ext cx="13436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šálu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021288"/>
            <a:ext cx="448816" cy="4488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63123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Náš                  je malý.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5" y="4797152"/>
            <a:ext cx="214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malý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6136" y="4869160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.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1721" y="4797152"/>
            <a:ext cx="12586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Náš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869160"/>
            <a:ext cx="7088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je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3" name="Picture 2" descr="Dům s červenou střecho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692696"/>
            <a:ext cx="1584176" cy="1584176"/>
          </a:xfrm>
          <a:prstGeom prst="rect">
            <a:avLst/>
          </a:prstGeom>
          <a:noFill/>
        </p:spPr>
      </p:pic>
      <p:pic>
        <p:nvPicPr>
          <p:cNvPr id="14" name="Picture 2" descr="Dům s červenou střecho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653136"/>
            <a:ext cx="1584176" cy="1584176"/>
          </a:xfrm>
          <a:prstGeom prst="rect">
            <a:avLst/>
          </a:prstGeom>
          <a:noFill/>
        </p:spPr>
      </p:pic>
      <p:pic>
        <p:nvPicPr>
          <p:cNvPr id="1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16416" y="6165304"/>
            <a:ext cx="448816" cy="4488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52966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Jé!  Máme sešity</a:t>
            </a:r>
            <a:r>
              <a:rPr lang="cs-CZ" sz="5400" dirty="0" smtClean="0">
                <a:solidFill>
                  <a:srgbClr val="FF0000"/>
                </a:solidFill>
              </a:rPr>
              <a:t> </a:t>
            </a:r>
            <a:r>
              <a:rPr lang="cs-CZ" sz="5400" b="1" dirty="0" smtClean="0">
                <a:solidFill>
                  <a:srgbClr val="FF0000"/>
                </a:solidFill>
              </a:rPr>
              <a:t>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653136"/>
            <a:ext cx="214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Máme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15816" y="5157192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.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4509120"/>
            <a:ext cx="9877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Jé!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1916832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23929" y="5229200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sešity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949280"/>
            <a:ext cx="520824" cy="520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Máš šálu?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44208" y="5013176"/>
            <a:ext cx="5329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?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šálu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1880" y="4869160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Máš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05264"/>
            <a:ext cx="592832" cy="59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2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36515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12776"/>
            <a:ext cx="8856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Míšo! Napiješ se              ?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8123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?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4581128"/>
            <a:ext cx="23397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Napiješ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4797152"/>
            <a:ext cx="199125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Míšo! 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5349" y="4967537"/>
            <a:ext cx="8082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se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764704"/>
            <a:ext cx="1584176" cy="1584176"/>
          </a:xfrm>
          <a:prstGeom prst="rect">
            <a:avLst/>
          </a:prstGeom>
          <a:noFill/>
        </p:spPr>
      </p:pic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157192"/>
            <a:ext cx="1224136" cy="1224136"/>
          </a:xfrm>
          <a:prstGeom prst="rect">
            <a:avLst/>
          </a:prstGeom>
          <a:noFill/>
        </p:spPr>
      </p:pic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5966048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1135</TotalTime>
  <Words>330</Words>
  <Application>Microsoft Office PowerPoint</Application>
  <PresentationFormat>Předvádění na obrazovce (4:3)</PresentationFormat>
  <Paragraphs>107</Paragraphs>
  <Slides>13</Slides>
  <Notes>2</Notes>
  <HiddenSlides>1</HiddenSlides>
  <MMClips>9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  <vt:variant>
        <vt:lpstr>Vlastní prezentace</vt:lpstr>
      </vt:variant>
      <vt:variant>
        <vt:i4>2</vt:i4>
      </vt:variant>
    </vt:vector>
  </HeadingPairs>
  <TitlesOfParts>
    <vt:vector size="16" baseType="lpstr">
      <vt:lpstr>Motiv systému Office</vt:lpstr>
      <vt:lpstr>Hláska Š VY_32_INOVACE_3B_10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114</cp:revision>
  <dcterms:created xsi:type="dcterms:W3CDTF">2011-02-01T19:13:05Z</dcterms:created>
  <dcterms:modified xsi:type="dcterms:W3CDTF">2013-01-21T12:24:02Z</dcterms:modified>
</cp:coreProperties>
</file>