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7"/>
  </p:notesMasterIdLst>
  <p:sldIdLst>
    <p:sldId id="283" r:id="rId4"/>
    <p:sldId id="286" r:id="rId5"/>
    <p:sldId id="279" r:id="rId6"/>
    <p:sldId id="268" r:id="rId7"/>
    <p:sldId id="269" r:id="rId8"/>
    <p:sldId id="276" r:id="rId9"/>
    <p:sldId id="270" r:id="rId10"/>
    <p:sldId id="272" r:id="rId11"/>
    <p:sldId id="271" r:id="rId12"/>
    <p:sldId id="274" r:id="rId13"/>
    <p:sldId id="277" r:id="rId14"/>
    <p:sldId id="278" r:id="rId15"/>
    <p:sldId id="260" r:id="rId16"/>
  </p:sldIdLst>
  <p:sldSz cx="9144000" cy="6858000" type="screen4x3"/>
  <p:notesSz cx="6858000" cy="9144000"/>
  <p:custShowLst>
    <p:custShow name="Vlastní prezentace _ ukázka" id="0">
      <p:sldLst>
        <p:sld r:id="rId16"/>
      </p:sldLst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D4A687-3886-421A-9E0C-DF61D8E443E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24891B-6729-412C-9586-292DEBD5448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1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2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12.pn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Hláska </a:t>
            </a:r>
            <a:r>
              <a:rPr lang="cs-CZ" dirty="0"/>
              <a:t>Z</a:t>
            </a:r>
            <a:br>
              <a:rPr lang="cs-CZ" dirty="0"/>
            </a:br>
            <a:r>
              <a:rPr lang="cs-CZ" dirty="0" smtClean="0"/>
              <a:t>VY_32_INOVACE_3B_12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/>
              <a:t>Sada </a:t>
            </a:r>
            <a:r>
              <a:rPr lang="cs-CZ" smtClean="0"/>
              <a:t>3B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Čtení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30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758527"/>
              </p:ext>
            </p:extLst>
          </p:nvPr>
        </p:nvGraphicFramePr>
        <p:xfrm>
          <a:off x="539750" y="1052513"/>
          <a:ext cx="8280920" cy="530105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učivo: Hláska Z.  Na prvním pracovním  listu jsou obrázky: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zip, zelí, zajíc, zima.  U každého obrázku je písmeno Z. Žáci čtou obrázky – co slyšíš na začátku?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Další list je určen k procvičení slabik– žáci tvoří dvojice slabik. Následně pak žáci tvoří dvojice slov. Za dokončený úkol si  mohou pustit „potlesk“.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 poslední části  žáci čtou věty a  do rámečku přesouvají jednotlivá slova tak, aby byla vytvořena stejná věta.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 dokončený úkol si žáci opět mohou pustit „potlesk“.</a:t>
                      </a: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Leden 2012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Jazyková komunikace</a:t>
                      </a:r>
                      <a:endParaRPr lang="cs-CZ" sz="1400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Čtení</a:t>
                      </a: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stupeň,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17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692696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67544" y="836712"/>
            <a:ext cx="77296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7544" y="2276872"/>
            <a:ext cx="5116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ZIP</a:t>
            </a:r>
            <a:endParaRPr lang="cs-CZ" sz="2000" b="1" dirty="0"/>
          </a:p>
        </p:txBody>
      </p:sp>
      <p:sp>
        <p:nvSpPr>
          <p:cNvPr id="14" name="Obdélník 13"/>
          <p:cNvSpPr/>
          <p:nvPr/>
        </p:nvSpPr>
        <p:spPr>
          <a:xfrm>
            <a:off x="5370843" y="3501008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400816" y="3759869"/>
            <a:ext cx="77296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471958" y="5129474"/>
            <a:ext cx="7553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ZIMA</a:t>
            </a:r>
            <a:endParaRPr lang="cs-CZ" sz="2000" b="1" dirty="0"/>
          </a:p>
        </p:txBody>
      </p:sp>
      <p:sp>
        <p:nvSpPr>
          <p:cNvPr id="18" name="Obdélník 17"/>
          <p:cNvSpPr/>
          <p:nvPr/>
        </p:nvSpPr>
        <p:spPr>
          <a:xfrm>
            <a:off x="5399951" y="669557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5471959" y="813573"/>
            <a:ext cx="77296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Z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471959" y="2253733"/>
            <a:ext cx="6094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ZELÍ</a:t>
            </a:r>
            <a:endParaRPr lang="cs-CZ" sz="2000" b="1" dirty="0"/>
          </a:p>
        </p:txBody>
      </p:sp>
      <p:sp>
        <p:nvSpPr>
          <p:cNvPr id="22" name="Obdélník 21"/>
          <p:cNvSpPr/>
          <p:nvPr/>
        </p:nvSpPr>
        <p:spPr>
          <a:xfrm>
            <a:off x="467544" y="3501008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611560" y="3573016"/>
            <a:ext cx="77296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683568" y="4941168"/>
            <a:ext cx="7539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ZAJÍC</a:t>
            </a:r>
            <a:endParaRPr lang="cs-CZ" sz="2000" b="1" dirty="0"/>
          </a:p>
        </p:txBody>
      </p:sp>
      <p:pic>
        <p:nvPicPr>
          <p:cNvPr id="1126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908720"/>
            <a:ext cx="1656184" cy="1656184"/>
          </a:xfrm>
          <a:prstGeom prst="rect">
            <a:avLst/>
          </a:prstGeom>
          <a:noFill/>
        </p:spPr>
      </p:pic>
      <p:pic>
        <p:nvPicPr>
          <p:cNvPr id="11268" name="Picture 4" descr="potraviny,stolování,zelenina,zel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836712"/>
            <a:ext cx="1628800" cy="1628800"/>
          </a:xfrm>
          <a:prstGeom prst="rect">
            <a:avLst/>
          </a:prstGeom>
          <a:noFill/>
        </p:spPr>
      </p:pic>
      <p:pic>
        <p:nvPicPr>
          <p:cNvPr id="1127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3717032"/>
            <a:ext cx="1584176" cy="1584176"/>
          </a:xfrm>
          <a:prstGeom prst="rect">
            <a:avLst/>
          </a:prstGeom>
          <a:noFill/>
        </p:spPr>
      </p:pic>
      <p:pic>
        <p:nvPicPr>
          <p:cNvPr id="11272" name="Picture 8" descr="venkov,zasněžená krajina,úsvit,vysněné,ploty,pole,fotolia,klid,jednoduchost,ojíněné stromy,zim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3645024"/>
            <a:ext cx="1728192" cy="17281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23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ZA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979712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</a:rPr>
              <a:t>Z</a:t>
            </a:r>
            <a:r>
              <a:rPr lang="cs-CZ" sz="5400" b="1" dirty="0" smtClean="0">
                <a:solidFill>
                  <a:schemeClr val="tx1"/>
                </a:solidFill>
              </a:rPr>
              <a:t>E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6358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</a:rPr>
              <a:t>V</a:t>
            </a:r>
            <a:r>
              <a:rPr lang="cs-CZ" sz="5400" b="1" dirty="0" smtClean="0">
                <a:solidFill>
                  <a:schemeClr val="tx1"/>
                </a:solidFill>
              </a:rPr>
              <a:t>I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360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SO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2362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</a:rPr>
              <a:t>Z</a:t>
            </a:r>
            <a:r>
              <a:rPr lang="cs-CZ" sz="5400" b="1" dirty="0" smtClean="0">
                <a:solidFill>
                  <a:schemeClr val="tx1"/>
                </a:solidFill>
              </a:rPr>
              <a:t>U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332656"/>
            <a:ext cx="19448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Přiřaď slabiky: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1979712" y="4581128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Z</a:t>
            </a:r>
            <a:r>
              <a:rPr lang="cs-CZ" sz="5400" b="1" dirty="0" smtClean="0">
                <a:solidFill>
                  <a:srgbClr val="FF0000"/>
                </a:solidFill>
              </a:rPr>
              <a:t>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733393" y="4581128"/>
            <a:ext cx="85472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Z</a:t>
            </a:r>
            <a:r>
              <a:rPr lang="cs-CZ" sz="5400" b="1" dirty="0" smtClean="0">
                <a:solidFill>
                  <a:srgbClr val="FF0000"/>
                </a:solidFill>
              </a:rPr>
              <a:t>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3528" y="4581128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V</a:t>
            </a:r>
            <a:r>
              <a:rPr lang="cs-CZ" sz="5400" b="1" dirty="0" smtClean="0">
                <a:solidFill>
                  <a:srgbClr val="FF0000"/>
                </a:solidFill>
              </a:rPr>
              <a:t>I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935597" y="4581128"/>
            <a:ext cx="9797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S</a:t>
            </a:r>
            <a:r>
              <a:rPr lang="cs-CZ" sz="5400" b="1" dirty="0" smtClean="0">
                <a:solidFill>
                  <a:srgbClr val="FF0000"/>
                </a:solidFill>
              </a:rPr>
              <a:t>O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205000" y="4581128"/>
            <a:ext cx="96853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Z</a:t>
            </a:r>
            <a:r>
              <a:rPr lang="cs-CZ" sz="5400" b="1" dirty="0" smtClean="0">
                <a:solidFill>
                  <a:srgbClr val="FF0000"/>
                </a:solidFill>
              </a:rPr>
              <a:t>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251520" y="4365104"/>
            <a:ext cx="849694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1835696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flipV="1">
            <a:off x="3491880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5292080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flipV="1">
            <a:off x="7092280" y="2132856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16416" y="6093296"/>
            <a:ext cx="520824" cy="520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2276872"/>
            <a:ext cx="1965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zalévá</a:t>
            </a:r>
            <a:endParaRPr lang="cs-CZ" sz="5400" b="1" dirty="0"/>
          </a:p>
        </p:txBody>
      </p:sp>
      <p:sp>
        <p:nvSpPr>
          <p:cNvPr id="4" name="Obdélník 3"/>
          <p:cNvSpPr/>
          <p:nvPr/>
        </p:nvSpPr>
        <p:spPr>
          <a:xfrm>
            <a:off x="6372200" y="2348880"/>
            <a:ext cx="22152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zalévá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4797152"/>
            <a:ext cx="21762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závody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3501008"/>
            <a:ext cx="2280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závody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1124744"/>
            <a:ext cx="22739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zametá</a:t>
            </a:r>
            <a:endParaRPr lang="cs-CZ" sz="5400" b="1" dirty="0"/>
          </a:p>
        </p:txBody>
      </p:sp>
      <p:sp>
        <p:nvSpPr>
          <p:cNvPr id="8" name="Obdélník 7"/>
          <p:cNvSpPr/>
          <p:nvPr/>
        </p:nvSpPr>
        <p:spPr>
          <a:xfrm>
            <a:off x="6300192" y="4581128"/>
            <a:ext cx="23353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zametá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3501008"/>
            <a:ext cx="15063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záda</a:t>
            </a:r>
            <a:endParaRPr lang="cs-CZ" sz="5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44208" y="908720"/>
            <a:ext cx="16491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záda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04664"/>
            <a:ext cx="1781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Přiřaď slova: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flipH="1">
            <a:off x="755576" y="3429000"/>
            <a:ext cx="756084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32512" y="917104"/>
            <a:ext cx="0" cy="511256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755576" y="4653136"/>
            <a:ext cx="7488832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683568" y="2060848"/>
            <a:ext cx="7632848" cy="7200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740352" y="5822032"/>
            <a:ext cx="648072" cy="648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2348880"/>
            <a:ext cx="13156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vozí</a:t>
            </a:r>
            <a:endParaRPr lang="cs-CZ" sz="5400" b="1" dirty="0"/>
          </a:p>
        </p:txBody>
      </p:sp>
      <p:sp>
        <p:nvSpPr>
          <p:cNvPr id="4" name="Obdélník 3"/>
          <p:cNvSpPr/>
          <p:nvPr/>
        </p:nvSpPr>
        <p:spPr>
          <a:xfrm>
            <a:off x="6156176" y="5085184"/>
            <a:ext cx="22152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vozí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4797152"/>
            <a:ext cx="20891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zavezu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84168" y="3573016"/>
            <a:ext cx="2280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zavezu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1124744"/>
            <a:ext cx="12886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zívá</a:t>
            </a:r>
            <a:endParaRPr lang="cs-CZ" sz="5400" b="1" dirty="0"/>
          </a:p>
        </p:txBody>
      </p:sp>
      <p:sp>
        <p:nvSpPr>
          <p:cNvPr id="8" name="Obdélník 7"/>
          <p:cNvSpPr/>
          <p:nvPr/>
        </p:nvSpPr>
        <p:spPr>
          <a:xfrm>
            <a:off x="6084168" y="2348880"/>
            <a:ext cx="23353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zívá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3645024"/>
            <a:ext cx="21988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poveze</a:t>
            </a:r>
            <a:endParaRPr lang="cs-CZ" sz="5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12160" y="908720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poveze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04664"/>
            <a:ext cx="1781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Přiřaď slova: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flipH="1">
            <a:off x="755576" y="3429000"/>
            <a:ext cx="756084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32512" y="917104"/>
            <a:ext cx="0" cy="511256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755576" y="4653136"/>
            <a:ext cx="7488832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683568" y="2060848"/>
            <a:ext cx="7632848" cy="7200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00392" y="6038056"/>
            <a:ext cx="504056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78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Zuzana zašije zip.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12160" y="4725144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4797152"/>
            <a:ext cx="19442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zašije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131840" y="4869160"/>
            <a:ext cx="2520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Zuzana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76255" y="4737093"/>
            <a:ext cx="10021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zip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00392" y="5949280"/>
            <a:ext cx="520824" cy="520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412776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Zita sází a zalévá zelí.                   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1560" y="4797152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572000" y="4725144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Zita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259632" y="4653136"/>
            <a:ext cx="113524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zelí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24328" y="4871249"/>
            <a:ext cx="12474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sází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83768" y="5445224"/>
            <a:ext cx="1965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zalévá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300192" y="5157192"/>
            <a:ext cx="5261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a</a:t>
            </a:r>
            <a:endParaRPr lang="cs-CZ" sz="5400" dirty="0">
              <a:solidFill>
                <a:schemeClr val="tx2"/>
              </a:solidFill>
            </a:endParaRPr>
          </a:p>
        </p:txBody>
      </p:sp>
      <p:pic>
        <p:nvPicPr>
          <p:cNvPr id="14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668344" y="6165304"/>
            <a:ext cx="520824" cy="520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04664"/>
            <a:ext cx="2830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Zkus to ještě jednou.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52813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Táta doma zatopí.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492896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16215" y="4797152"/>
            <a:ext cx="15841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Táta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4797152"/>
            <a:ext cx="5034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.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21721" y="4797152"/>
            <a:ext cx="18325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doma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067944" y="5301208"/>
            <a:ext cx="1934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zatopí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956376" y="6038056"/>
            <a:ext cx="504056" cy="5040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04664"/>
            <a:ext cx="2830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Zkus to ještě jednou.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79488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Nad lesem zapadá               .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492896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569456" y="4828895"/>
            <a:ext cx="5034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tx2"/>
                </a:solidFill>
              </a:rPr>
              <a:t>.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87624" y="5013176"/>
            <a:ext cx="22197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zapadá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04248" y="1916832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668617" y="5237584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Nad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796136" y="4365104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lesem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7" name="Picture 4" descr="C:\Documents and Settings\fixa\Local Settings\Temporary Internet Files\Content.IE5\WWP252NF\MC90023218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4725144"/>
            <a:ext cx="1590268" cy="1512168"/>
          </a:xfrm>
          <a:prstGeom prst="rect">
            <a:avLst/>
          </a:prstGeom>
          <a:noFill/>
        </p:spPr>
      </p:pic>
      <p:pic>
        <p:nvPicPr>
          <p:cNvPr id="18" name="Picture 4" descr="C:\Documents and Settings\fixa\Local Settings\Temporary Internet Files\Content.IE5\WWP252NF\MC90023218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764704"/>
            <a:ext cx="1590268" cy="1512168"/>
          </a:xfrm>
          <a:prstGeom prst="rect">
            <a:avLst/>
          </a:prstGeom>
          <a:noFill/>
        </p:spPr>
      </p:pic>
      <p:pic>
        <p:nvPicPr>
          <p:cNvPr id="1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172400" y="6038056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Líza zametá pod               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279435" y="4925649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652120" y="5445224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pod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491880" y="4869160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zametá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67544" y="4941168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Líza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3" name="Picture 19" descr="C:\Users\pc\AppData\Local\Microsoft\Windows\Temporary Internet Files\Content.IE5\XNEPO9ZQ\MP90034147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373216"/>
            <a:ext cx="1368152" cy="975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9" descr="C:\Users\pc\AppData\Local\Microsoft\Windows\Temporary Internet Files\Content.IE5\XNEPO9ZQ\MP90034147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268760"/>
            <a:ext cx="1575573" cy="112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 cstate="print"/>
          <a:stretch>
            <a:fillRect/>
          </a:stretch>
        </p:blipFill>
        <p:spPr>
          <a:xfrm>
            <a:off x="8100392" y="5894040"/>
            <a:ext cx="576064" cy="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622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636515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5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412776"/>
            <a:ext cx="88569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 Aleš a Míša mají závody.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812360" y="4797152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0" y="4576236"/>
            <a:ext cx="1547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mají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372200" y="4653136"/>
            <a:ext cx="139814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Aleš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16016" y="5445224"/>
            <a:ext cx="15776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Míša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123728" y="5661248"/>
            <a:ext cx="5261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a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051720" y="4869160"/>
            <a:ext cx="21602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závody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00392" y="6038056"/>
            <a:ext cx="576064" cy="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135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Drawing</Type>
  <ChoicesCount>0</ChoicesCount>
  <Orientation>Left</Orientation>
</Layout>
</file>

<file path=customXml/item2.xml><?xml version="1.0" encoding="utf-8"?>
<Layout>
  <Type>MultipleChoice</Type>
  <ChoicesCount>4</ChoicesCount>
  <Orientation>Left</Orientation>
</Layout>
</file>

<file path=customXml/itemProps1.xml><?xml version="1.0" encoding="utf-8"?>
<ds:datastoreItem xmlns:ds="http://schemas.openxmlformats.org/officeDocument/2006/customXml" ds:itemID="{AAD1C82A-AB8C-4178-99AE-950A16AD8008}">
  <ds:schemaRefs/>
</ds:datastoreItem>
</file>

<file path=customXml/itemProps2.xml><?xml version="1.0" encoding="utf-8"?>
<ds:datastoreItem xmlns:ds="http://schemas.openxmlformats.org/officeDocument/2006/customXml" ds:itemID="{29C6A2B9-D4BC-413D-9BD6-8C205420A6C6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1116</TotalTime>
  <Words>334</Words>
  <Application>Microsoft Office PowerPoint</Application>
  <PresentationFormat>Předvádění na obrazovce (4:3)</PresentationFormat>
  <Paragraphs>111</Paragraphs>
  <Slides>13</Slides>
  <Notes>2</Notes>
  <HiddenSlides>1</HiddenSlides>
  <MMClips>9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  <vt:variant>
        <vt:lpstr>Vlastní prezentace</vt:lpstr>
      </vt:variant>
      <vt:variant>
        <vt:i4>2</vt:i4>
      </vt:variant>
    </vt:vector>
  </HeadingPairs>
  <TitlesOfParts>
    <vt:vector size="16" baseType="lpstr">
      <vt:lpstr>Motiv systému Office</vt:lpstr>
      <vt:lpstr>Hláska Z VY_32_INOVACE_3B_12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115</cp:revision>
  <dcterms:created xsi:type="dcterms:W3CDTF">2011-02-01T19:13:05Z</dcterms:created>
  <dcterms:modified xsi:type="dcterms:W3CDTF">2013-01-21T12:24:18Z</dcterms:modified>
</cp:coreProperties>
</file>