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7"/>
  </p:notesMasterIdLst>
  <p:sldIdLst>
    <p:sldId id="283" r:id="rId4"/>
    <p:sldId id="286" r:id="rId5"/>
    <p:sldId id="279" r:id="rId6"/>
    <p:sldId id="268" r:id="rId7"/>
    <p:sldId id="269" r:id="rId8"/>
    <p:sldId id="276" r:id="rId9"/>
    <p:sldId id="270" r:id="rId10"/>
    <p:sldId id="272" r:id="rId11"/>
    <p:sldId id="271" r:id="rId12"/>
    <p:sldId id="274" r:id="rId13"/>
    <p:sldId id="277" r:id="rId14"/>
    <p:sldId id="278" r:id="rId15"/>
    <p:sldId id="260" r:id="rId16"/>
  </p:sldIdLst>
  <p:sldSz cx="9144000" cy="6858000" type="screen4x3"/>
  <p:notesSz cx="6858000" cy="9144000"/>
  <p:custShowLst>
    <p:custShow name="Vlastní prezentace _ ukázka" id="0">
      <p:sldLst>
        <p:sld r:id="rId16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Hláska </a:t>
            </a:r>
            <a:r>
              <a:rPr lang="cs-CZ" dirty="0"/>
              <a:t>K</a:t>
            </a:r>
            <a:br>
              <a:rPr lang="cs-CZ" dirty="0"/>
            </a:br>
            <a:r>
              <a:rPr lang="cs-CZ" dirty="0" smtClean="0"/>
              <a:t>VY_32_INOVACE_3B_13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3B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Hláska K.  Na prvním pracovním  listu jsou obrázky: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koza, kolo, komíny, kameny.  U každého obrázku je písmeno K. Žáci čtou obrázky – co slyšíš na začátku?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list je určen k procvičení slabik– žáci tvoří dvojice slabik. Následně pak žáci tvoří dvojice slov. Za dokončený úkol si 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 žáci čtou věty a  do rámečku přesouvají jednotlivá slova tak, aby byla vytvořena stejná věta.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opět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Leden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Jazyková komunikace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Čtení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692696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836712"/>
            <a:ext cx="8579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759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KOZA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5370843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400816" y="3759869"/>
            <a:ext cx="8579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399951" y="669557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5471959" y="813573"/>
            <a:ext cx="8579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K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71959" y="2253733"/>
            <a:ext cx="765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KOLO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467544" y="3501008"/>
            <a:ext cx="2808312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11560" y="3573016"/>
            <a:ext cx="8579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K</a:t>
            </a:r>
            <a:endParaRPr lang="cs-CZ" sz="9600" b="1" dirty="0">
              <a:solidFill>
                <a:srgbClr val="FF0000"/>
              </a:solidFill>
            </a:endParaRPr>
          </a:p>
        </p:txBody>
      </p:sp>
      <p:pic>
        <p:nvPicPr>
          <p:cNvPr id="11266" name="Picture 2" descr="Astrologický symbol Kozoroha, ko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08720"/>
            <a:ext cx="1584176" cy="1584176"/>
          </a:xfrm>
          <a:prstGeom prst="rect">
            <a:avLst/>
          </a:prstGeom>
          <a:noFill/>
        </p:spPr>
      </p:pic>
      <p:pic>
        <p:nvPicPr>
          <p:cNvPr id="11268" name="Picture 4" descr="Webová animace jízdního kol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836712"/>
            <a:ext cx="1828800" cy="1828800"/>
          </a:xfrm>
          <a:prstGeom prst="rect">
            <a:avLst/>
          </a:prstGeom>
          <a:noFill/>
        </p:spPr>
      </p:pic>
      <p:pic>
        <p:nvPicPr>
          <p:cNvPr id="1127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645024"/>
            <a:ext cx="1584176" cy="1584176"/>
          </a:xfrm>
          <a:prstGeom prst="rect">
            <a:avLst/>
          </a:prstGeom>
          <a:noFill/>
        </p:spPr>
      </p:pic>
      <p:sp>
        <p:nvSpPr>
          <p:cNvPr id="24" name="TextovéPole 23"/>
          <p:cNvSpPr txBox="1"/>
          <p:nvPr/>
        </p:nvSpPr>
        <p:spPr>
          <a:xfrm>
            <a:off x="611560" y="5085184"/>
            <a:ext cx="10822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KOMÍNY</a:t>
            </a:r>
            <a:endParaRPr lang="cs-CZ" sz="2000" b="1" dirty="0"/>
          </a:p>
        </p:txBody>
      </p:sp>
      <p:pic>
        <p:nvPicPr>
          <p:cNvPr id="11272" name="Picture 8" descr="Kupka kamenů v trávě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717032"/>
            <a:ext cx="1584176" cy="1584176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5471958" y="5129474"/>
            <a:ext cx="11320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KAMENY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442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KA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79712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K</a:t>
            </a:r>
            <a:r>
              <a:rPr lang="cs-CZ" sz="5400" b="1" dirty="0" smtClean="0">
                <a:solidFill>
                  <a:schemeClr val="tx1"/>
                </a:solidFill>
              </a:rPr>
              <a:t>E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V</a:t>
            </a:r>
            <a:r>
              <a:rPr lang="cs-CZ" sz="5400" b="1" dirty="0" smtClean="0">
                <a:solidFill>
                  <a:schemeClr val="tx1"/>
                </a:solidFill>
              </a:rPr>
              <a:t>I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KO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/>
                </a:solidFill>
              </a:rPr>
              <a:t>T</a:t>
            </a:r>
            <a:r>
              <a:rPr lang="cs-CZ" sz="5400" b="1" dirty="0" smtClean="0">
                <a:solidFill>
                  <a:schemeClr val="tx1"/>
                </a:solidFill>
              </a:rPr>
              <a:t>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32656"/>
            <a:ext cx="1944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slabiky: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979712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K</a:t>
            </a:r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710149" y="4581128"/>
            <a:ext cx="9012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K</a:t>
            </a:r>
            <a:r>
              <a:rPr lang="cs-CZ" sz="5400" b="1" dirty="0" smtClean="0">
                <a:solidFill>
                  <a:srgbClr val="FF0000"/>
                </a:solidFill>
              </a:rPr>
              <a:t>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3528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V</a:t>
            </a:r>
            <a:r>
              <a:rPr lang="cs-CZ" sz="5400" b="1" dirty="0" smtClean="0">
                <a:solidFill>
                  <a:srgbClr val="FF0000"/>
                </a:solidFill>
              </a:rPr>
              <a:t>I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925177" y="4581128"/>
            <a:ext cx="10005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K</a:t>
            </a:r>
            <a:r>
              <a:rPr lang="cs-CZ" sz="5400" b="1" dirty="0" smtClean="0">
                <a:solidFill>
                  <a:srgbClr val="FF0000"/>
                </a:solidFill>
              </a:rPr>
              <a:t>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199390" y="4581128"/>
            <a:ext cx="9797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T</a:t>
            </a:r>
            <a:r>
              <a:rPr lang="cs-CZ" sz="5400" b="1" dirty="0" smtClean="0">
                <a:solidFill>
                  <a:srgbClr val="FF0000"/>
                </a:solidFill>
              </a:rPr>
              <a:t>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51520" y="4365104"/>
            <a:ext cx="84969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835696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4918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2920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7092280" y="2132856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88424" y="5877272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276872"/>
            <a:ext cx="18321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košile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372200" y="234888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Kamila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4869160"/>
            <a:ext cx="15804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kudy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kudy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1124744"/>
            <a:ext cx="21395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Kamila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300192" y="4581128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košile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3573016"/>
            <a:ext cx="15404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kolik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908720"/>
            <a:ext cx="1649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kolik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028384" y="5966048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2348880"/>
            <a:ext cx="12298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pak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156176" y="5085184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pak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4869160"/>
            <a:ext cx="1794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kutálí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jako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124744"/>
            <a:ext cx="13865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jako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084168" y="2348880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kopeme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3645024"/>
            <a:ext cx="24990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kopeme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90872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smtClean="0">
                <a:solidFill>
                  <a:srgbClr val="FF0000"/>
                </a:solidFill>
              </a:rPr>
              <a:t>kutálí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22032"/>
            <a:ext cx="576064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Dušan vynese koš.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4797152"/>
            <a:ext cx="2232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vynese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75856" y="5445224"/>
            <a:ext cx="201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Dušan 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5" y="4737093"/>
            <a:ext cx="11444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koš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6021288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err="1" smtClean="0">
                <a:solidFill>
                  <a:srgbClr val="FF0000"/>
                </a:solidFill>
              </a:rPr>
              <a:t>Kája</a:t>
            </a:r>
            <a:r>
              <a:rPr lang="cs-CZ" sz="5400" b="1" dirty="0" smtClean="0">
                <a:solidFill>
                  <a:srgbClr val="FF0000"/>
                </a:solidFill>
              </a:rPr>
              <a:t> má zelené kolo.                   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4797152"/>
            <a:ext cx="504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08104" y="4653136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err="1" smtClean="0">
                <a:solidFill>
                  <a:schemeClr val="tx2">
                    <a:lumMod val="75000"/>
                  </a:schemeClr>
                </a:solidFill>
              </a:rPr>
              <a:t>Kája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47664" y="4941168"/>
            <a:ext cx="14105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kolo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24328" y="4871249"/>
            <a:ext cx="1088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5517232"/>
            <a:ext cx="20329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zelené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956376" y="5966048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8532" y="1196752"/>
            <a:ext cx="71941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Do kamen dáme polena.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5" y="4797152"/>
            <a:ext cx="2149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kamen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.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5229200"/>
            <a:ext cx="21595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polena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67944" y="4509120"/>
            <a:ext cx="9925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Do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5517232"/>
            <a:ext cx="18085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dáme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956376" y="6038056"/>
            <a:ext cx="504056" cy="504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58879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Kamila kupuje veky.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7" y="508518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veky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52120" y="4365104"/>
            <a:ext cx="330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.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4581128"/>
            <a:ext cx="2147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kupuje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191683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91880" y="5589240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Kamila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5949280"/>
            <a:ext cx="520824" cy="520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Tomáši?  Piješ  kakao?.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79435" y="4925649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915816" y="5661248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Piješ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44008" y="4869160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Tomáši!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5536" y="4869160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kakao?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72400" y="5966048"/>
            <a:ext cx="504056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636515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5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412776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 Podej mi bílý košík.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64088" y="5517232"/>
            <a:ext cx="360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4576236"/>
            <a:ext cx="1691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košík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0152" y="4581128"/>
            <a:ext cx="18101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Podej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5349" y="4967537"/>
            <a:ext cx="9172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mi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07704" y="5517232"/>
            <a:ext cx="12250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bílý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894040"/>
            <a:ext cx="576064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1128</TotalTime>
  <Words>335</Words>
  <Application>Microsoft Office PowerPoint</Application>
  <PresentationFormat>Předvádění na obrazovce (4:3)</PresentationFormat>
  <Paragraphs>110</Paragraphs>
  <Slides>13</Slides>
  <Notes>2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  <vt:variant>
        <vt:lpstr>Vlastní prezentace</vt:lpstr>
      </vt:variant>
      <vt:variant>
        <vt:i4>2</vt:i4>
      </vt:variant>
    </vt:vector>
  </HeadingPairs>
  <TitlesOfParts>
    <vt:vector size="16" baseType="lpstr">
      <vt:lpstr>Motiv systému Office</vt:lpstr>
      <vt:lpstr>Hláska K VY_32_INOVACE_3B_13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113</cp:revision>
  <dcterms:created xsi:type="dcterms:W3CDTF">2011-02-01T19:13:05Z</dcterms:created>
  <dcterms:modified xsi:type="dcterms:W3CDTF">2013-01-21T12:24:28Z</dcterms:modified>
</cp:coreProperties>
</file>