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8" r:id="rId3"/>
  </p:sldMasterIdLst>
  <p:notesMasterIdLst>
    <p:notesMasterId r:id="rId17"/>
  </p:notesMasterIdLst>
  <p:sldIdLst>
    <p:sldId id="283" r:id="rId4"/>
    <p:sldId id="286" r:id="rId5"/>
    <p:sldId id="279" r:id="rId6"/>
    <p:sldId id="268" r:id="rId7"/>
    <p:sldId id="269" r:id="rId8"/>
    <p:sldId id="276" r:id="rId9"/>
    <p:sldId id="270" r:id="rId10"/>
    <p:sldId id="272" r:id="rId11"/>
    <p:sldId id="271" r:id="rId12"/>
    <p:sldId id="274" r:id="rId13"/>
    <p:sldId id="277" r:id="rId14"/>
    <p:sldId id="278" r:id="rId15"/>
    <p:sldId id="260" r:id="rId16"/>
  </p:sldIdLst>
  <p:sldSz cx="9144000" cy="6858000" type="screen4x3"/>
  <p:notesSz cx="6858000" cy="9144000"/>
  <p:custShowLst>
    <p:custShow name="Vlastní prezentace _ ukázka" id="0">
      <p:sldLst>
        <p:sld r:id="rId16"/>
      </p:sldLst>
    </p:custShow>
    <p:custShow name="1 skupina" id="1">
      <p:sldLst/>
    </p:custShow>
  </p:custShow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AC611-29A7-49F6-803F-A1CE03EE6C6B}" type="datetimeFigureOut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CFA97F-C6A9-4B13-AF69-C0CF09B531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741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14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D4A687-3886-421A-9E0C-DF61D8E443E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424891B-6729-412C-9586-292DEBD5448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.xml"/><Relationship Id="rId1" Type="http://schemas.openxmlformats.org/officeDocument/2006/relationships/customXml" Target="../../customXml/item1.xml"/><Relationship Id="rId4" Type="http://schemas.openxmlformats.org/officeDocument/2006/relationships/image" Target="../media/image1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4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3.png"/><Relationship Id="rId2" Type="http://schemas.openxmlformats.org/officeDocument/2006/relationships/tags" Target="../tags/tag2.xml"/><Relationship Id="rId1" Type="http://schemas.openxmlformats.org/officeDocument/2006/relationships/customXml" Target="../../customXml/item2.xml"/><Relationship Id="rId6" Type="http://schemas.openxmlformats.org/officeDocument/2006/relationships/tags" Target="../tags/tag6.xml"/><Relationship Id="rId11" Type="http://schemas.openxmlformats.org/officeDocument/2006/relationships/image" Target="../media/image2.png"/><Relationship Id="rId5" Type="http://schemas.openxmlformats.org/officeDocument/2006/relationships/tags" Target="../tags/tag5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D53D9D-4CB7-474A-8784-E61282B0674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70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9B51A-C71B-4054-9841-6802A6149D0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22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C5E24-9F0F-4DE5-978A-1CBF6887C6D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3736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2FE7-5429-42B0-9761-518D90161885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902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F1B7E-3411-48D1-B769-62187511EF2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04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C66C48-B1D1-4BB6-A3DE-EEC3675448EE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2879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ACF68-01BB-4579-84F3-FBE4D30E9F4B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4289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A5C8F-8168-4B76-B08B-456005E8E4C8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9476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6764D-B72B-468A-B04B-F520914090DF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0912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FEC90-0003-48A4-A32E-2C751180C4D3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82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DD9E-518A-4E71-AA82-213242F3575C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7904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280688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4 Choices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1"/>
            <p:custDataLst>
              <p:tags r:id="rId2"/>
            </p:custDataLst>
          </p:nvPr>
        </p:nvSpPr>
        <p:spPr>
          <a:xfrm>
            <a:off x="1371600" y="1069848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2"/>
            <p:custDataLst>
              <p:tags r:id="rId3"/>
            </p:custDataLst>
          </p:nvPr>
        </p:nvSpPr>
        <p:spPr>
          <a:xfrm>
            <a:off x="1371600" y="240235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371600" y="3734867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quarter" idx="14"/>
            <p:custDataLst>
              <p:tags r:id="rId5"/>
            </p:custDataLst>
          </p:nvPr>
        </p:nvSpPr>
        <p:spPr>
          <a:xfrm>
            <a:off x="1371600" y="5067376"/>
            <a:ext cx="7388352" cy="1215923"/>
          </a:xfrm>
          <a:prstGeom prst="rect">
            <a:avLst/>
          </a:prstGeom>
        </p:spPr>
        <p:txBody>
          <a:bodyPr vert="horz" wrap="square" lIns="90877" tIns="34654" rIns="90877" bIns="34654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Wingdings 2" pitchFamily="18" charset="2"/>
              <a:buNone/>
              <a:defRPr sz="32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endParaRPr lang="cs-CZ"/>
          </a:p>
        </p:txBody>
      </p:sp>
      <p:pic>
        <p:nvPicPr>
          <p:cNvPr id="11" name="Obrázek 10"/>
          <p:cNvPicPr>
            <a:picLocks/>
          </p:cNvPicPr>
          <p:nvPr userDrawn="1"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249185"/>
            <a:ext cx="857250" cy="857250"/>
          </a:xfrm>
          <a:prstGeom prst="rect">
            <a:avLst/>
          </a:prstGeom>
        </p:spPr>
      </p:pic>
      <p:pic>
        <p:nvPicPr>
          <p:cNvPr id="12" name="Obrázek 11"/>
          <p:cNvPicPr>
            <a:picLocks/>
          </p:cNvPicPr>
          <p:nvPr userDrawn="1">
            <p:custDataLst>
              <p:tags r:id="rId7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2581694"/>
            <a:ext cx="857250" cy="857250"/>
          </a:xfrm>
          <a:prstGeom prst="rect">
            <a:avLst/>
          </a:prstGeom>
        </p:spPr>
      </p:pic>
      <p:pic>
        <p:nvPicPr>
          <p:cNvPr id="13" name="Obrázek 12"/>
          <p:cNvPicPr>
            <a:picLocks/>
          </p:cNvPicPr>
          <p:nvPr userDrawn="1">
            <p:custDataLst>
              <p:tags r:id="rId8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914203"/>
            <a:ext cx="857250" cy="857250"/>
          </a:xfrm>
          <a:prstGeom prst="rect">
            <a:avLst/>
          </a:prstGeom>
        </p:spPr>
      </p:pic>
      <p:pic>
        <p:nvPicPr>
          <p:cNvPr id="14" name="Obrázek 13"/>
          <p:cNvPicPr>
            <a:picLocks/>
          </p:cNvPicPr>
          <p:nvPr userDrawn="1">
            <p:custDataLst>
              <p:tags r:id="rId9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5246713"/>
            <a:ext cx="857250" cy="85725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1088308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FB1E5-6377-4B84-ACEA-84DF1B0BAB40}" type="datetime1">
              <a:rPr lang="cs-CZ" smtClean="0"/>
              <a:pPr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111111111111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54BC8-9FD7-485F-A760-1B1EF6D128E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7541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  <p:sldLayoutId id="2147483710" r:id="rId12"/>
    <p:sldLayoutId id="2147483711" r:id="rId13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5913"/>
          </a:xfrm>
        </p:spPr>
        <p:txBody>
          <a:bodyPr rtlCol="0">
            <a:normAutofit fontScale="90000"/>
          </a:bodyPr>
          <a:lstStyle/>
          <a:p>
            <a:pPr>
              <a:spcBef>
                <a:spcPts val="1800"/>
              </a:spcBef>
              <a:defRPr/>
            </a:pPr>
            <a:r>
              <a:rPr lang="cs-CZ" dirty="0" smtClean="0"/>
              <a:t>Dvojhláska AU, OU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VY_32_INOVACE_3B_16</a:t>
            </a:r>
            <a:br>
              <a:rPr lang="cs-CZ" dirty="0" smtClean="0"/>
            </a:br>
            <a:r>
              <a:rPr lang="cs-CZ" sz="3100" dirty="0" smtClean="0"/>
              <a:t>Číslo projektu</a:t>
            </a:r>
            <a:r>
              <a:rPr lang="cs-CZ" sz="3100" smtClean="0"/>
              <a:t>: </a:t>
            </a:r>
            <a:r>
              <a:rPr lang="cs-CZ" sz="3100"/>
              <a:t>CZ.1.07/1.4.00/21.1101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350" y="4149725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/>
              <a:t>Sada </a:t>
            </a:r>
            <a:r>
              <a:rPr lang="cs-CZ" smtClean="0"/>
              <a:t>3B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Čtení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1400" y="404813"/>
            <a:ext cx="698658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63010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1758527"/>
              </p:ext>
            </p:extLst>
          </p:nvPr>
        </p:nvGraphicFramePr>
        <p:xfrm>
          <a:off x="539750" y="1052513"/>
          <a:ext cx="8280920" cy="530105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04256"/>
                <a:gridCol w="597666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Žáci procvičují učivo: Dvojhláska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AU, OU</a:t>
                      </a:r>
                      <a:r>
                        <a:rPr lang="cs-CZ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 Na prvním pracovním  listu jsou obrázky: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auto, bouda, autobus, louka. U každého obrázku je dvojhláska OU nebo AU.   Žáci čtou obrázky a vyhledávají  ve slovech naučené dvojhlásky.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Další list je určen k procvičení slabik– žáci tvoří dvojice slabik. Následně pak žáci tvoří dvojice slov. Za dokončený úkol si  mohou pustit „potlesk“.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 poslední části  žáci čtou věty a  do rámečku přesouvají jednotlivá slova tak, aby byla vytvořena stejná věta.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Za dokončený úkol si žáci opět mohou pustit „potlesk“.</a:t>
                      </a: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M. Fixová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Leden 2012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150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dysgrafie,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dyskalkulie, Autismus, MP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8302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Jazyková komunikace</a:t>
                      </a:r>
                      <a:endParaRPr lang="cs-CZ" sz="1400" baseline="0" dirty="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Čtení</a:t>
                      </a: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-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 středně těžkým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speciální – 1. stupeň,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6 –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11 let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 1. – 6.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106" name="TextovéPole 4"/>
          <p:cNvSpPr txBox="1">
            <a:spLocks noChangeArrowheads="1"/>
          </p:cNvSpPr>
          <p:nvPr/>
        </p:nvSpPr>
        <p:spPr bwMode="auto">
          <a:xfrm>
            <a:off x="517525" y="477838"/>
            <a:ext cx="82819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Identifikátor materiálu: III/2 Inovace a zkvalitnění výuky prostřednictvím ICT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16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6175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692696"/>
            <a:ext cx="3312368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95536" y="692696"/>
            <a:ext cx="17121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AU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2276872"/>
            <a:ext cx="795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AUTO</a:t>
            </a:r>
            <a:endParaRPr lang="cs-CZ" sz="2000" b="1" dirty="0"/>
          </a:p>
        </p:txBody>
      </p:sp>
      <p:sp>
        <p:nvSpPr>
          <p:cNvPr id="14" name="Obdélník 13"/>
          <p:cNvSpPr/>
          <p:nvPr/>
        </p:nvSpPr>
        <p:spPr>
          <a:xfrm>
            <a:off x="5076056" y="3501008"/>
            <a:ext cx="3103099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5148064" y="3573016"/>
            <a:ext cx="18197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OU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5004048" y="669557"/>
            <a:ext cx="3204215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932040" y="764704"/>
            <a:ext cx="18197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OU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471959" y="2253733"/>
            <a:ext cx="9801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BOUDA</a:t>
            </a:r>
            <a:endParaRPr lang="cs-CZ" sz="2000" b="1" dirty="0"/>
          </a:p>
        </p:txBody>
      </p:sp>
      <p:sp>
        <p:nvSpPr>
          <p:cNvPr id="22" name="Obdélník 21"/>
          <p:cNvSpPr/>
          <p:nvPr/>
        </p:nvSpPr>
        <p:spPr>
          <a:xfrm>
            <a:off x="467544" y="3501008"/>
            <a:ext cx="3240360" cy="20882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467544" y="3573016"/>
            <a:ext cx="17121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AU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4941168"/>
            <a:ext cx="1228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AUTOBUS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471958" y="5129474"/>
            <a:ext cx="9255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LOUKA</a:t>
            </a:r>
            <a:endParaRPr lang="cs-CZ" sz="2000" b="1" dirty="0"/>
          </a:p>
        </p:txBody>
      </p:sp>
      <p:pic>
        <p:nvPicPr>
          <p:cNvPr id="11266" name="Picture 2" descr="Žluté au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764704"/>
            <a:ext cx="1800200" cy="1800200"/>
          </a:xfrm>
          <a:prstGeom prst="rect">
            <a:avLst/>
          </a:prstGeom>
          <a:noFill/>
        </p:spPr>
      </p:pic>
      <p:pic>
        <p:nvPicPr>
          <p:cNvPr id="11268" name="Picture 4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980728"/>
            <a:ext cx="1584176" cy="1584176"/>
          </a:xfrm>
          <a:prstGeom prst="rect">
            <a:avLst/>
          </a:prstGeom>
          <a:noFill/>
        </p:spPr>
      </p:pic>
      <p:pic>
        <p:nvPicPr>
          <p:cNvPr id="1127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861048"/>
            <a:ext cx="1368152" cy="1512168"/>
          </a:xfrm>
          <a:prstGeom prst="rect">
            <a:avLst/>
          </a:prstGeom>
          <a:noFill/>
        </p:spPr>
      </p:pic>
      <p:pic>
        <p:nvPicPr>
          <p:cNvPr id="11272" name="Picture 8" descr="autobus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645024"/>
            <a:ext cx="1512168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234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ZOU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907704" y="1052736"/>
            <a:ext cx="1512168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BOU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6358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AU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4360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KOU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236296" y="1052736"/>
            <a:ext cx="1440160" cy="1152128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tx1"/>
                </a:solidFill>
              </a:rPr>
              <a:t>LOU</a:t>
            </a:r>
            <a:endParaRPr lang="cs-CZ" sz="54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32656"/>
            <a:ext cx="19448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Přiřaď slabiky: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1979712" y="4581128"/>
            <a:ext cx="1440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ZOU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414396" y="4581128"/>
            <a:ext cx="14927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BOU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23528" y="4581128"/>
            <a:ext cx="1368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AU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580112" y="4581128"/>
            <a:ext cx="145264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KOU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07904" y="4581128"/>
            <a:ext cx="138595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FF0000"/>
                </a:solidFill>
              </a:rPr>
              <a:t>LOU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251520" y="4365104"/>
            <a:ext cx="8496944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V="1">
            <a:off x="1835696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 flipV="1">
            <a:off x="34918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 flipV="1">
            <a:off x="5292080" y="2060848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 flipV="1">
            <a:off x="7092280" y="2132856"/>
            <a:ext cx="0" cy="316835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884368" y="5877272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2276872"/>
            <a:ext cx="185063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zouvá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372200" y="2348880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vedou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797152"/>
            <a:ext cx="15036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auto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auto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96752"/>
            <a:ext cx="20136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bouda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300192" y="4581128"/>
            <a:ext cx="23353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bouda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429000"/>
            <a:ext cx="19688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vedou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228184" y="908720"/>
            <a:ext cx="18651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zouvá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884368" y="5877272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2276872"/>
            <a:ext cx="17631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louka</a:t>
            </a:r>
            <a:endParaRPr lang="cs-CZ" sz="5400" b="1" dirty="0"/>
          </a:p>
        </p:txBody>
      </p:sp>
      <p:sp>
        <p:nvSpPr>
          <p:cNvPr id="4" name="Obdélník 3"/>
          <p:cNvSpPr/>
          <p:nvPr/>
        </p:nvSpPr>
        <p:spPr>
          <a:xfrm>
            <a:off x="6156176" y="5085184"/>
            <a:ext cx="22152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louka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7584" y="4797152"/>
            <a:ext cx="22438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zoubek</a:t>
            </a:r>
            <a:endParaRPr lang="cs-CZ" sz="5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01008"/>
            <a:ext cx="2280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zoubek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96752"/>
            <a:ext cx="21960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kousek</a:t>
            </a:r>
            <a:endParaRPr lang="cs-CZ" sz="5400" b="1" dirty="0"/>
          </a:p>
        </p:txBody>
      </p:sp>
      <p:sp>
        <p:nvSpPr>
          <p:cNvPr id="8" name="Obdélník 7"/>
          <p:cNvSpPr/>
          <p:nvPr/>
        </p:nvSpPr>
        <p:spPr>
          <a:xfrm>
            <a:off x="6084168" y="2348880"/>
            <a:ext cx="2664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kousek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429000"/>
            <a:ext cx="2523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/>
              <a:t>autobus</a:t>
            </a:r>
            <a:endParaRPr lang="cs-CZ" sz="5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0152" y="908720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autobus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404664"/>
            <a:ext cx="1781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Přiřaď slova:</a:t>
            </a:r>
            <a:endParaRPr lang="cs-CZ" sz="2400" b="1" dirty="0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755576" y="3429000"/>
            <a:ext cx="7560840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732512" y="917104"/>
            <a:ext cx="0" cy="511256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H="1">
            <a:off x="755576" y="4653136"/>
            <a:ext cx="7488832" cy="0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 flipV="1">
            <a:off x="683568" y="2060848"/>
            <a:ext cx="7632848" cy="72008"/>
          </a:xfrm>
          <a:prstGeom prst="line">
            <a:avLst/>
          </a:prstGeom>
          <a:ln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949280"/>
            <a:ext cx="592832" cy="59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78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Táta má zelené auto.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12160" y="4725144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5157192"/>
            <a:ext cx="15841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auto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555776" y="4869160"/>
            <a:ext cx="16561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Táta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76255" y="4737093"/>
            <a:ext cx="1088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419872" y="5661248"/>
            <a:ext cx="20882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zelené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956376" y="5805264"/>
            <a:ext cx="664840" cy="6648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Libuše musí koupit mouku.                   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23528" y="4797152"/>
            <a:ext cx="648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355976" y="4653136"/>
            <a:ext cx="18722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musí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259632" y="4797152"/>
            <a:ext cx="218636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mouku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4797152"/>
            <a:ext cx="202292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koupit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5445224"/>
            <a:ext cx="2015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Libuše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63136" y="5977136"/>
            <a:ext cx="629344" cy="629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62940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Koukej !   Mám bouli!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228184" y="4581128"/>
            <a:ext cx="25922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Koukej !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39552" y="4797152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!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821721" y="4797152"/>
            <a:ext cx="16946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Mám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563888" y="5517232"/>
            <a:ext cx="16401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bouli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812360" y="6021288"/>
            <a:ext cx="592832" cy="5928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404664"/>
            <a:ext cx="28300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</a:rPr>
              <a:t>Zkus to ještě jednou.</a:t>
            </a:r>
            <a:endParaRPr lang="cs-CZ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124744"/>
            <a:ext cx="57534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Náš pes je v boudě.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39552" y="2492896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16217" y="5085184"/>
            <a:ext cx="14401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Náš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9456" y="4828895"/>
            <a:ext cx="503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tx2"/>
                </a:solidFill>
              </a:rPr>
              <a:t>.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59632" y="5373216"/>
            <a:ext cx="20201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boudě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04248" y="1916832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635896" y="4437112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pes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4581128"/>
            <a:ext cx="79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v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292353" y="5741640"/>
            <a:ext cx="792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je</a:t>
            </a:r>
            <a:endParaRPr lang="cs-CZ" sz="5400" b="1" dirty="0">
              <a:solidFill>
                <a:schemeClr val="tx2"/>
              </a:solidFill>
            </a:endParaRPr>
          </a:p>
        </p:txBody>
      </p:sp>
      <p:pic>
        <p:nvPicPr>
          <p:cNvPr id="16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5822032"/>
            <a:ext cx="648072" cy="6480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539552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412776"/>
            <a:ext cx="7560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Koho bolí zoubek?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956376" y="4725144"/>
            <a:ext cx="648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?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39552" y="5445224"/>
            <a:ext cx="1440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bolí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563888" y="5733256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zoubek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436096" y="4653136"/>
            <a:ext cx="23042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Koho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7740352" y="5894040"/>
            <a:ext cx="648072" cy="6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22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636515" y="2780928"/>
            <a:ext cx="7776864" cy="15841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5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332656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Slož větu: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1412776"/>
            <a:ext cx="8856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</a:rPr>
              <a:t> Tam má soused louku. 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12360" y="4797152"/>
            <a:ext cx="8640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6" y="4869160"/>
            <a:ext cx="2153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5400" b="1" dirty="0" smtClean="0">
                <a:solidFill>
                  <a:schemeClr val="tx2">
                    <a:lumMod val="75000"/>
                  </a:schemeClr>
                </a:solidFill>
              </a:rPr>
              <a:t>louku</a:t>
            </a:r>
            <a:endParaRPr lang="cs-CZ" sz="5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652120" y="4581128"/>
            <a:ext cx="137941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Tam</a:t>
            </a:r>
            <a:endParaRPr lang="cs-CZ" sz="5400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23928" y="5517232"/>
            <a:ext cx="21996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soused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979712" y="5805264"/>
            <a:ext cx="108876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má</a:t>
            </a:r>
            <a:endParaRPr lang="cs-CZ" sz="5400" dirty="0">
              <a:solidFill>
                <a:schemeClr val="tx2"/>
              </a:solidFill>
            </a:endParaRPr>
          </a:p>
        </p:txBody>
      </p:sp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100392" y="6021288"/>
            <a:ext cx="592832" cy="59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35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smtClean="0"/>
              <a:t>/klipart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0189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Placeholder"/>
  <p:tag name="PLACEHOLDERINDEX" val="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AnswerButton"/>
  <p:tag name="ANSWERBUTTONINDEX" val="4"/>
</p:tagLst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MultipleChoice</Type>
  <ChoicesCount>4</ChoicesCount>
  <Orientation>Left</Orientation>
</Layout>
</file>

<file path=customXml/itemProps1.xml><?xml version="1.0" encoding="utf-8"?>
<ds:datastoreItem xmlns:ds="http://schemas.openxmlformats.org/officeDocument/2006/customXml" ds:itemID="{AAD1C82A-AB8C-4178-99AE-950A16AD8008}">
  <ds:schemaRefs/>
</ds:datastoreItem>
</file>

<file path=customXml/itemProps2.xml><?xml version="1.0" encoding="utf-8"?>
<ds:datastoreItem xmlns:ds="http://schemas.openxmlformats.org/officeDocument/2006/customXml" ds:itemID="{29C6A2B9-D4BC-413D-9BD6-8C205420A6C6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1151</TotalTime>
  <Words>345</Words>
  <Application>Microsoft Office PowerPoint</Application>
  <PresentationFormat>Předvádění na obrazovce (4:3)</PresentationFormat>
  <Paragraphs>112</Paragraphs>
  <Slides>13</Slides>
  <Notes>2</Notes>
  <HiddenSlides>1</HiddenSlides>
  <MMClips>9</MMClips>
  <ScaleCrop>false</ScaleCrop>
  <HeadingPairs>
    <vt:vector size="6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  <vt:variant>
        <vt:lpstr>Vlastní prezentace</vt:lpstr>
      </vt:variant>
      <vt:variant>
        <vt:i4>2</vt:i4>
      </vt:variant>
    </vt:vector>
  </HeadingPairs>
  <TitlesOfParts>
    <vt:vector size="16" baseType="lpstr">
      <vt:lpstr>Motiv systému Office</vt:lpstr>
      <vt:lpstr>Dvojhláska AU, OU VY_32_INOVACE_3B_16 Číslo projektu: CZ.1.07/1.4.00/21.1101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  <vt:lpstr>Vlastní prezentace _ ukázka</vt:lpstr>
      <vt:lpstr>1 skupina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JIHOČESKÝ KRAJ 3.2.1.A</dc:title>
  <dc:creator>admin</dc:creator>
  <cp:lastModifiedBy>uzivatel</cp:lastModifiedBy>
  <cp:revision>120</cp:revision>
  <dcterms:created xsi:type="dcterms:W3CDTF">2011-02-01T19:13:05Z</dcterms:created>
  <dcterms:modified xsi:type="dcterms:W3CDTF">2013-01-21T12:24:59Z</dcterms:modified>
</cp:coreProperties>
</file>