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75" r:id="rId3"/>
    <p:sldId id="256" r:id="rId4"/>
    <p:sldId id="264" r:id="rId5"/>
    <p:sldId id="257" r:id="rId6"/>
    <p:sldId id="272" r:id="rId7"/>
    <p:sldId id="259" r:id="rId8"/>
    <p:sldId id="261" r:id="rId9"/>
    <p:sldId id="262" r:id="rId10"/>
    <p:sldId id="270" r:id="rId11"/>
    <p:sldId id="263" r:id="rId12"/>
    <p:sldId id="265" r:id="rId13"/>
    <p:sldId id="266" r:id="rId14"/>
    <p:sldId id="267" r:id="rId15"/>
    <p:sldId id="271" r:id="rId16"/>
    <p:sldId id="268" r:id="rId17"/>
    <p:sldId id="269" r:id="rId18"/>
    <p:sldId id="273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478872-8EB8-4D00-B0BB-4B6D8310F0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6F4829-1866-42CE-B1AF-D31EBF86B0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7E279C-A1FE-4B5C-95F2-B96E08B899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A8426A-07B7-4F89-9199-FF210BE7E4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62390F-643C-411E-9CCE-1261AAF7CB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41A627-5368-46ED-BC09-E0B3A6C5C9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595985-A98D-4629-91E8-C658D69273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6AFF5E-A02F-45AC-A4E0-FA8DBD2DE9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AD7871-4C47-4213-A154-8FFAEB4F7D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AD52B4-5B4A-4E86-998D-7A97508526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BEE3AF-02AE-4146-B750-13E83C5017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29AB9BCA-85CC-469F-830B-3B9A6287C5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strips dir="ru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nstant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nstant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nstant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nstant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2581"/>
                <a:gridCol w="4638259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Ch9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-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21.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3. 2011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Chemie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Deriváty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uhlovodíků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Aldehydy, ketony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Výkladová prezentace</a:t>
            </a:r>
          </a:p>
          <a:p>
            <a:r>
              <a:rPr lang="cs-CZ" dirty="0" smtClean="0"/>
              <a:t>Karbonylové sloučeniny – aldehydy, ketony</a:t>
            </a:r>
          </a:p>
          <a:p>
            <a:r>
              <a:rPr lang="cs-CZ" dirty="0" smtClean="0"/>
              <a:t>Názvosloví</a:t>
            </a:r>
            <a:r>
              <a:rPr lang="cs-CZ" dirty="0" smtClean="0"/>
              <a:t> </a:t>
            </a:r>
            <a:r>
              <a:rPr lang="cs-CZ" dirty="0" smtClean="0"/>
              <a:t>aldehydů a ketonů </a:t>
            </a:r>
          </a:p>
          <a:p>
            <a:r>
              <a:rPr lang="cs-CZ" dirty="0" smtClean="0"/>
              <a:t>P</a:t>
            </a:r>
            <a:r>
              <a:rPr lang="cs-CZ" dirty="0" smtClean="0"/>
              <a:t>říklady – vlastnosti, použití</a:t>
            </a:r>
            <a:endParaRPr lang="cs-CZ" dirty="0"/>
          </a:p>
        </p:txBody>
      </p:sp>
    </p:spTree>
  </p:cSld>
  <p:clrMapOvr>
    <a:masterClrMapping/>
  </p:clrMapOvr>
  <p:transition spd="med">
    <p:strips dir="r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5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6000" b="1" u="sng" smtClean="0"/>
              <a:t>Aldehydy a ketony</a:t>
            </a:r>
          </a:p>
        </p:txBody>
      </p:sp>
      <p:sp>
        <p:nvSpPr>
          <p:cNvPr id="2051" name="Rectangle 7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sz="4400" smtClean="0"/>
              <a:t>Kyslíkaté deriváty uhlovodíků</a:t>
            </a: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5400" b="1" u="sng" smtClean="0"/>
              <a:t>Karbonylové sloučeniny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600200"/>
            <a:ext cx="4400550" cy="452596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3600" smtClean="0"/>
              <a:t>Jsou deriváty uhlovodíků, které obsahují karbonylovou skupinu:   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3600" smtClean="0"/>
              <a:t>                                                                                               </a:t>
            </a:r>
          </a:p>
          <a:p>
            <a:pPr eaLnBrk="1" hangingPunct="1">
              <a:lnSpc>
                <a:spcPct val="80000"/>
              </a:lnSpc>
            </a:pPr>
            <a:r>
              <a:rPr lang="cs-CZ" sz="3600" smtClean="0"/>
              <a:t>Rozdělují se na aldehydy a ketony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mtClean="0"/>
              <a:t>    </a:t>
            </a:r>
          </a:p>
        </p:txBody>
      </p:sp>
      <p:pic>
        <p:nvPicPr>
          <p:cNvPr id="3076" name="Picture 5" descr="D:\Documents and Settings\Aleš\Plocha\Obrázek1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3" y="2000250"/>
            <a:ext cx="3460750" cy="313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5400" b="1" u="sng" smtClean="0"/>
              <a:t>Aldehydy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4000" smtClean="0"/>
              <a:t>deriváty uhlovodíku, ve kterých je ke karbonylové skupině vázán atom vodíku a uhlovodíkový zbytek</a:t>
            </a:r>
          </a:p>
          <a:p>
            <a:pPr eaLnBrk="1" hangingPunct="1">
              <a:lnSpc>
                <a:spcPct val="90000"/>
              </a:lnSpc>
            </a:pPr>
            <a:r>
              <a:rPr lang="cs-CZ" sz="4000" smtClean="0"/>
              <a:t>kyslík je vázán                                            na </a:t>
            </a:r>
            <a:r>
              <a:rPr lang="cs-CZ" sz="4000" b="1" smtClean="0">
                <a:solidFill>
                  <a:schemeClr val="tx2"/>
                </a:solidFill>
              </a:rPr>
              <a:t>prvním</a:t>
            </a:r>
            <a:r>
              <a:rPr lang="cs-CZ" sz="4000" smtClean="0"/>
              <a:t> nebo                           </a:t>
            </a:r>
            <a:r>
              <a:rPr lang="cs-CZ" sz="4000" b="1" smtClean="0">
                <a:solidFill>
                  <a:schemeClr val="tx2"/>
                </a:solidFill>
              </a:rPr>
              <a:t>posledním</a:t>
            </a:r>
            <a:r>
              <a:rPr lang="cs-CZ" sz="4000" smtClean="0"/>
              <a:t> uhlíku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4000" smtClean="0"/>
          </a:p>
          <a:p>
            <a:pPr eaLnBrk="1" hangingPunct="1">
              <a:lnSpc>
                <a:spcPct val="90000"/>
              </a:lnSpc>
            </a:pPr>
            <a:endParaRPr lang="cs-CZ" smtClean="0"/>
          </a:p>
        </p:txBody>
      </p:sp>
      <p:pic>
        <p:nvPicPr>
          <p:cNvPr id="4100" name="Picture 5" descr="D:\Documents and Settings\Aleš\Plocha\Obrázek3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4938" y="3500438"/>
            <a:ext cx="3694112" cy="2633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u="sng" smtClean="0"/>
              <a:t>Ketony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sz="half" idx="1"/>
          </p:nvPr>
        </p:nvSpPr>
        <p:spPr>
          <a:xfrm>
            <a:off x="500063" y="1214438"/>
            <a:ext cx="8215312" cy="491172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3600" smtClean="0"/>
              <a:t>deriváty                                                    uhlovodíku,                                                               ve kterých jsou                                                                          ke karbonylové                                                 skupině vázány                                                              dva uhlovodíkové                                             zbytky</a:t>
            </a:r>
          </a:p>
          <a:p>
            <a:pPr eaLnBrk="1" hangingPunct="1">
              <a:lnSpc>
                <a:spcPct val="90000"/>
              </a:lnSpc>
            </a:pPr>
            <a:r>
              <a:rPr lang="cs-CZ" sz="3600" smtClean="0"/>
              <a:t>kyslík je vázán na některém </a:t>
            </a:r>
            <a:r>
              <a:rPr lang="cs-CZ" sz="3600" b="1" smtClean="0">
                <a:solidFill>
                  <a:schemeClr val="tx2"/>
                </a:solidFill>
              </a:rPr>
              <a:t>prostředním</a:t>
            </a:r>
            <a:r>
              <a:rPr lang="cs-CZ" sz="3600" smtClean="0"/>
              <a:t> uhlíku</a:t>
            </a:r>
          </a:p>
          <a:p>
            <a:endParaRPr lang="cs-CZ" sz="3600" smtClean="0"/>
          </a:p>
        </p:txBody>
      </p:sp>
      <p:pic>
        <p:nvPicPr>
          <p:cNvPr id="5124" name="Picture 21" descr="D:\Documents and Settings\Aleš\Plocha\Obrázek2.png"/>
          <p:cNvPicPr>
            <a:picLocks noChangeAspect="1" noChangeArrowheads="1"/>
          </p:cNvPicPr>
          <p:nvPr/>
        </p:nvPicPr>
        <p:blipFill>
          <a:blip r:embed="rId2"/>
          <a:srcRect l="3377" r="5440"/>
          <a:stretch>
            <a:fillRect/>
          </a:stretch>
        </p:blipFill>
        <p:spPr bwMode="auto">
          <a:xfrm>
            <a:off x="4572000" y="1571625"/>
            <a:ext cx="4357688" cy="261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5" name="Zástupný symbol pro obsah 39"/>
          <p:cNvSpPr>
            <a:spLocks noGrp="1"/>
          </p:cNvSpPr>
          <p:nvPr>
            <p:ph sz="half" idx="2"/>
          </p:nvPr>
        </p:nvSpPr>
        <p:spPr>
          <a:xfrm>
            <a:off x="5857875" y="1600200"/>
            <a:ext cx="2828925" cy="4614863"/>
          </a:xfrm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5400" b="1" u="sng" smtClean="0"/>
              <a:t>Názvosloví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3600" b="1" u="sng" smtClean="0"/>
              <a:t>Aldehydy</a:t>
            </a:r>
          </a:p>
          <a:p>
            <a:pPr eaLnBrk="1" hangingPunct="1"/>
            <a:r>
              <a:rPr lang="cs-CZ" sz="3600" smtClean="0"/>
              <a:t>Názvy vytvoříme z uhlovodíků přidáním koncovky </a:t>
            </a:r>
            <a:r>
              <a:rPr lang="cs-CZ" sz="3600" b="1" smtClean="0"/>
              <a:t>–al</a:t>
            </a:r>
          </a:p>
          <a:p>
            <a:pPr eaLnBrk="1" hangingPunct="1"/>
            <a:r>
              <a:rPr lang="cs-CZ" sz="3600" smtClean="0"/>
              <a:t>Např. methanal, ethanal, propanal,…</a:t>
            </a:r>
          </a:p>
          <a:p>
            <a:pPr eaLnBrk="1" hangingPunct="1"/>
            <a:r>
              <a:rPr lang="cs-CZ" sz="3600" b="1" u="sng" smtClean="0"/>
              <a:t>Ketony</a:t>
            </a:r>
          </a:p>
          <a:p>
            <a:pPr eaLnBrk="1" hangingPunct="1"/>
            <a:r>
              <a:rPr lang="cs-CZ" sz="3600" smtClean="0"/>
              <a:t>Názvy vytvoříme z uhlovodíků připojením koncovky </a:t>
            </a:r>
            <a:r>
              <a:rPr lang="cs-CZ" sz="3600" b="1" smtClean="0"/>
              <a:t>–on</a:t>
            </a:r>
          </a:p>
          <a:p>
            <a:pPr eaLnBrk="1" hangingPunct="1"/>
            <a:r>
              <a:rPr lang="cs-CZ" sz="3600" smtClean="0"/>
              <a:t>Např. propanon, butanon,…</a:t>
            </a:r>
          </a:p>
          <a:p>
            <a:pPr eaLnBrk="1" hangingPunct="1"/>
            <a:endParaRPr lang="cs-CZ" sz="3600" smtClean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5400" b="1" u="sng" smtClean="0"/>
              <a:t>Vlastnosti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3600" b="1" u="sng" smtClean="0"/>
              <a:t>Aldehydy</a:t>
            </a:r>
            <a:endParaRPr lang="cs-CZ" sz="3600" smtClean="0"/>
          </a:p>
          <a:p>
            <a:pPr eaLnBrk="1" hangingPunct="1">
              <a:lnSpc>
                <a:spcPct val="90000"/>
              </a:lnSpc>
            </a:pPr>
            <a:r>
              <a:rPr lang="cs-CZ" sz="3600" smtClean="0"/>
              <a:t>Plyn a kapaliny, ostře páchnoucí, jedovaté</a:t>
            </a:r>
          </a:p>
          <a:p>
            <a:pPr eaLnBrk="1" hangingPunct="1">
              <a:lnSpc>
                <a:spcPct val="90000"/>
              </a:lnSpc>
            </a:pPr>
            <a:r>
              <a:rPr lang="cs-CZ" sz="3600" b="1" u="sng" smtClean="0"/>
              <a:t>Ketony</a:t>
            </a:r>
            <a:endParaRPr lang="cs-CZ" sz="3600" smtClean="0"/>
          </a:p>
          <a:p>
            <a:pPr eaLnBrk="1" hangingPunct="1">
              <a:lnSpc>
                <a:spcPct val="90000"/>
              </a:lnSpc>
            </a:pPr>
            <a:r>
              <a:rPr lang="cs-CZ" sz="3600" smtClean="0"/>
              <a:t>Kapaliny (homologická řada od propanu), jedovaté, charakteristický zápach</a:t>
            </a:r>
          </a:p>
          <a:p>
            <a:pPr eaLnBrk="1" hangingPunct="1">
              <a:lnSpc>
                <a:spcPct val="90000"/>
              </a:lnSpc>
            </a:pPr>
            <a:endParaRPr lang="cs-CZ" smtClean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Documents and Settings\Aleš\Plocha\skenovat0001.jpg"/>
          <p:cNvPicPr>
            <a:picLocks noChangeAspect="1" noChangeArrowheads="1"/>
          </p:cNvPicPr>
          <p:nvPr/>
        </p:nvPicPr>
        <p:blipFill>
          <a:blip r:embed="rId2"/>
          <a:srcRect l="47237" t="4693" r="13677" b="62774"/>
          <a:stretch>
            <a:fillRect/>
          </a:stretch>
        </p:blipFill>
        <p:spPr bwMode="auto">
          <a:xfrm>
            <a:off x="6523352" y="0"/>
            <a:ext cx="2620648" cy="29289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195" name="Rectangle 2"/>
          <p:cNvSpPr>
            <a:spLocks noGrp="1" noChangeArrowheads="1"/>
          </p:cNvSpPr>
          <p:nvPr>
            <p:ph type="title"/>
          </p:nvPr>
        </p:nvSpPr>
        <p:spPr>
          <a:xfrm>
            <a:off x="285750" y="285750"/>
            <a:ext cx="8229600" cy="1143000"/>
          </a:xfrm>
        </p:spPr>
        <p:txBody>
          <a:bodyPr/>
          <a:lstStyle/>
          <a:p>
            <a:pPr eaLnBrk="1" hangingPunct="1"/>
            <a:r>
              <a:rPr lang="cs-CZ" sz="5400" b="1" u="sng" smtClean="0"/>
              <a:t>Aldehydy</a:t>
            </a:r>
          </a:p>
        </p:txBody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143125"/>
            <a:ext cx="8229600" cy="3983038"/>
          </a:xfrm>
        </p:spPr>
        <p:txBody>
          <a:bodyPr/>
          <a:lstStyle/>
          <a:p>
            <a:pPr eaLnBrk="1" hangingPunct="1"/>
            <a:r>
              <a:rPr lang="cs-CZ" sz="3600" b="1" u="sng" smtClean="0"/>
              <a:t>Formaldehyd (=methanal)</a:t>
            </a:r>
          </a:p>
          <a:p>
            <a:pPr eaLnBrk="1" hangingPunct="1"/>
            <a:r>
              <a:rPr lang="cs-CZ" sz="3600" smtClean="0"/>
              <a:t>Bezbarvá, plynná, štiplavě páchnoucí látka, rozpustná ve vodě</a:t>
            </a:r>
          </a:p>
          <a:p>
            <a:pPr eaLnBrk="1" hangingPunct="1"/>
            <a:r>
              <a:rPr lang="cs-CZ" sz="3600" smtClean="0"/>
              <a:t>V praxi jako 40% vodný roztok (formalin)</a:t>
            </a:r>
          </a:p>
          <a:p>
            <a:pPr eaLnBrk="1" hangingPunct="1"/>
            <a:r>
              <a:rPr lang="cs-CZ" sz="3600" smtClean="0"/>
              <a:t>Je </a:t>
            </a:r>
            <a:r>
              <a:rPr lang="cs-CZ" sz="3600" b="1" smtClean="0"/>
              <a:t>toxická, žíravá a karcinogenní látka</a:t>
            </a:r>
          </a:p>
          <a:p>
            <a:pPr eaLnBrk="1" hangingPunct="1">
              <a:buFontTx/>
              <a:buNone/>
            </a:pPr>
            <a:endParaRPr lang="cs-CZ" sz="3600" smtClean="0"/>
          </a:p>
          <a:p>
            <a:pPr eaLnBrk="1" hangingPunct="1"/>
            <a:endParaRPr lang="cs-CZ" smtClean="0"/>
          </a:p>
        </p:txBody>
      </p:sp>
      <p:pic>
        <p:nvPicPr>
          <p:cNvPr id="7172" name="Picture 4" descr="D:\Documents and Settings\Aleš\Plocha\skenovat0001.jpg"/>
          <p:cNvPicPr>
            <a:picLocks noChangeAspect="1" noChangeArrowheads="1"/>
          </p:cNvPicPr>
          <p:nvPr/>
        </p:nvPicPr>
        <p:blipFill>
          <a:blip r:embed="rId2"/>
          <a:srcRect l="49134" t="35000" r="13697" b="34129"/>
          <a:stretch>
            <a:fillRect/>
          </a:stretch>
        </p:blipFill>
        <p:spPr bwMode="auto">
          <a:xfrm>
            <a:off x="285720" y="142852"/>
            <a:ext cx="1857396" cy="20716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D:\Documents and Settings\Aleš\Plocha\skenovat0002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 l="26451" r="7059" b="15414"/>
          <a:stretch>
            <a:fillRect/>
          </a:stretch>
        </p:blipFill>
        <p:spPr>
          <a:xfrm rot="10800000">
            <a:off x="5286380" y="90466"/>
            <a:ext cx="3071834" cy="6610124"/>
          </a:xfrm>
          <a:effectLst>
            <a:softEdge rad="112500"/>
          </a:effectLst>
        </p:spPr>
      </p:pic>
      <p:sp>
        <p:nvSpPr>
          <p:cNvPr id="9219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u="sng" smtClean="0"/>
              <a:t>Formaldehyd</a:t>
            </a:r>
          </a:p>
        </p:txBody>
      </p:sp>
      <p:sp>
        <p:nvSpPr>
          <p:cNvPr id="9220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614863" cy="4525963"/>
          </a:xfrm>
        </p:spPr>
        <p:txBody>
          <a:bodyPr/>
          <a:lstStyle/>
          <a:p>
            <a:r>
              <a:rPr lang="cs-CZ" sz="3600" b="1" u="sng" smtClean="0"/>
              <a:t>Použití:</a:t>
            </a:r>
            <a:r>
              <a:rPr lang="cs-CZ" sz="3600" smtClean="0"/>
              <a:t> dezinfekční a konzervační prostředek (preparáty v medicíně a biologii), výroba plastů, pryskyřic, přípravky proti plísním ...</a:t>
            </a: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5400" b="1" u="sng" smtClean="0"/>
              <a:t>Formaldehyd - vzorec</a:t>
            </a:r>
          </a:p>
        </p:txBody>
      </p:sp>
      <p:pic>
        <p:nvPicPr>
          <p:cNvPr id="8195" name="Picture 4" descr="SKENOVAT003"/>
          <p:cNvPicPr>
            <a:picLocks noChangeAspect="1" noChangeArrowheads="1"/>
          </p:cNvPicPr>
          <p:nvPr/>
        </p:nvPicPr>
        <p:blipFill>
          <a:blip r:embed="rId2"/>
          <a:srcRect l="9664" t="18171" b="18719"/>
          <a:stretch>
            <a:fillRect/>
          </a:stretch>
        </p:blipFill>
        <p:spPr bwMode="auto">
          <a:xfrm>
            <a:off x="-12795" y="1500174"/>
            <a:ext cx="9077768" cy="42862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5400" b="1" u="sng" smtClean="0"/>
              <a:t>Aldehydy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3600" b="1" u="sng" smtClean="0"/>
              <a:t>Acetaldehyd (ethanal)</a:t>
            </a:r>
          </a:p>
          <a:p>
            <a:pPr eaLnBrk="1" hangingPunct="1"/>
            <a:r>
              <a:rPr lang="cs-CZ" sz="3600" smtClean="0"/>
              <a:t>Bezbarvá, hořlavá, jedovatá a snadno vroucí kapalina štiplavého zápachu</a:t>
            </a:r>
          </a:p>
          <a:p>
            <a:pPr eaLnBrk="1" hangingPunct="1"/>
            <a:r>
              <a:rPr lang="cs-CZ" sz="3600" smtClean="0"/>
              <a:t>Vzniká reakcí ethanolu s kyslíkem</a:t>
            </a:r>
          </a:p>
          <a:p>
            <a:pPr eaLnBrk="1" hangingPunct="1"/>
            <a:r>
              <a:rPr lang="cs-CZ" sz="3600" b="1" u="sng" smtClean="0"/>
              <a:t>Použití: </a:t>
            </a:r>
            <a:r>
              <a:rPr lang="cs-CZ" sz="3600" smtClean="0"/>
              <a:t>výroba kaučuku, barviv, léčiv, paliva do vařičů na turistiku – pevný líh</a:t>
            </a:r>
            <a:endParaRPr lang="cs-CZ" sz="3600" u="sng" smtClean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5400" b="1" u="sng" smtClean="0"/>
              <a:t>Acetaldehyd - vzorec</a:t>
            </a:r>
          </a:p>
        </p:txBody>
      </p:sp>
      <p:pic>
        <p:nvPicPr>
          <p:cNvPr id="10243" name="Picture 4" descr="SKENOVAT002"/>
          <p:cNvPicPr>
            <a:picLocks noChangeAspect="1" noChangeArrowheads="1"/>
          </p:cNvPicPr>
          <p:nvPr/>
        </p:nvPicPr>
        <p:blipFill>
          <a:blip r:embed="rId2"/>
          <a:srcRect l="9756" r="2246" b="17688"/>
          <a:stretch>
            <a:fillRect/>
          </a:stretch>
        </p:blipFill>
        <p:spPr bwMode="auto">
          <a:xfrm>
            <a:off x="642910" y="1428736"/>
            <a:ext cx="7858180" cy="52127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5400" b="1" u="sng" smtClean="0"/>
              <a:t>Ketony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57313"/>
            <a:ext cx="8229600" cy="4768850"/>
          </a:xfrm>
        </p:spPr>
        <p:txBody>
          <a:bodyPr/>
          <a:lstStyle/>
          <a:p>
            <a:pPr eaLnBrk="1" hangingPunct="1"/>
            <a:r>
              <a:rPr lang="cs-CZ" sz="3600" b="1" u="sng" smtClean="0"/>
              <a:t>Aceton (= propanon)</a:t>
            </a:r>
          </a:p>
          <a:p>
            <a:pPr eaLnBrk="1" hangingPunct="1"/>
            <a:r>
              <a:rPr lang="cs-CZ" sz="3600" smtClean="0"/>
              <a:t>Bezbarvá, těkavá a </a:t>
            </a:r>
            <a:r>
              <a:rPr lang="cs-CZ" sz="3600" b="1" smtClean="0"/>
              <a:t>vysoce hořlavá kapalina</a:t>
            </a:r>
            <a:r>
              <a:rPr lang="cs-CZ" sz="3600" smtClean="0"/>
              <a:t> s typickým zápachem</a:t>
            </a:r>
          </a:p>
          <a:p>
            <a:pPr eaLnBrk="1" hangingPunct="1"/>
            <a:r>
              <a:rPr lang="cs-CZ" sz="3600" smtClean="0"/>
              <a:t>Je </a:t>
            </a:r>
            <a:r>
              <a:rPr lang="cs-CZ" sz="3600" b="1" smtClean="0"/>
              <a:t>dráždivá látka – </a:t>
            </a:r>
            <a:r>
              <a:rPr lang="cs-CZ" sz="3600" smtClean="0"/>
              <a:t>dráždí oči a dýchací cesty</a:t>
            </a:r>
          </a:p>
          <a:p>
            <a:pPr eaLnBrk="1" hangingPunct="1"/>
            <a:r>
              <a:rPr lang="cs-CZ" sz="3600" smtClean="0"/>
              <a:t>Působí narkoticky</a:t>
            </a:r>
          </a:p>
          <a:p>
            <a:pPr eaLnBrk="1" hangingPunct="1"/>
            <a:r>
              <a:rPr lang="cs-CZ" sz="3600" smtClean="0"/>
              <a:t>Je zdraví škodlivý, jeho páry se vzduchem vytváří výbušnou           směs</a:t>
            </a:r>
            <a:endParaRPr lang="cs-CZ" sz="3600" u="sng" smtClean="0"/>
          </a:p>
          <a:p>
            <a:pPr eaLnBrk="1" hangingPunct="1"/>
            <a:endParaRPr lang="cs-CZ" sz="3600" smtClean="0"/>
          </a:p>
        </p:txBody>
      </p:sp>
      <p:pic>
        <p:nvPicPr>
          <p:cNvPr id="1331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00" y="142875"/>
            <a:ext cx="2000250" cy="200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72313" y="4857750"/>
            <a:ext cx="1857375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u="sng" smtClean="0"/>
              <a:t>Aceton</a:t>
            </a:r>
          </a:p>
        </p:txBody>
      </p:sp>
      <p:sp>
        <p:nvSpPr>
          <p:cNvPr id="14339" name="Zástupný symbol pro obsah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3600" b="1" u="sng" smtClean="0"/>
              <a:t>Použití:</a:t>
            </a:r>
          </a:p>
          <a:p>
            <a:r>
              <a:rPr lang="cs-CZ" sz="3600" smtClean="0"/>
              <a:t>výroba barviv, léčiv, plastů, </a:t>
            </a:r>
          </a:p>
          <a:p>
            <a:r>
              <a:rPr lang="cs-CZ" sz="3600" smtClean="0"/>
              <a:t>rozpouštědlo některých lepidel </a:t>
            </a:r>
          </a:p>
          <a:p>
            <a:r>
              <a:rPr lang="cs-CZ" sz="3600" smtClean="0"/>
              <a:t>ředidlo</a:t>
            </a:r>
          </a:p>
          <a:p>
            <a:endParaRPr lang="cs-CZ" sz="3600" smtClean="0"/>
          </a:p>
        </p:txBody>
      </p:sp>
      <p:sp>
        <p:nvSpPr>
          <p:cNvPr id="14340" name="Zástupný symbol pro obsah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0" name="Picture 4" descr="D:\Documents and Settings\Aleš\Plocha\skenovat0003.jpg"/>
          <p:cNvPicPr>
            <a:picLocks noChangeAspect="1" noChangeArrowheads="1"/>
          </p:cNvPicPr>
          <p:nvPr/>
        </p:nvPicPr>
        <p:blipFill>
          <a:blip r:embed="rId2"/>
          <a:srcRect t="47368" r="16636" b="13158"/>
          <a:stretch>
            <a:fillRect/>
          </a:stretch>
        </p:blipFill>
        <p:spPr bwMode="auto">
          <a:xfrm rot="10800000">
            <a:off x="4786313" y="1446621"/>
            <a:ext cx="3859233" cy="46208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5400" b="1" u="sng" smtClean="0"/>
              <a:t>Aceton - vzorec</a:t>
            </a:r>
          </a:p>
        </p:txBody>
      </p:sp>
      <p:pic>
        <p:nvPicPr>
          <p:cNvPr id="12291" name="Picture 4" descr="SKENOVAT004"/>
          <p:cNvPicPr>
            <a:picLocks noChangeAspect="1" noChangeArrowheads="1"/>
          </p:cNvPicPr>
          <p:nvPr/>
        </p:nvPicPr>
        <p:blipFill>
          <a:blip r:embed="rId2"/>
          <a:srcRect l="3114" t="2924" b="5877"/>
          <a:stretch>
            <a:fillRect/>
          </a:stretch>
        </p:blipFill>
        <p:spPr bwMode="auto">
          <a:xfrm>
            <a:off x="500034" y="1357297"/>
            <a:ext cx="8034366" cy="52824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5400" u="sng" smtClean="0"/>
              <a:t>Zajímavosti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3400" smtClean="0"/>
              <a:t>Nepatrné množství </a:t>
            </a:r>
            <a:r>
              <a:rPr lang="cs-CZ" sz="3400" b="1" smtClean="0"/>
              <a:t>formaldehydu</a:t>
            </a:r>
            <a:r>
              <a:rPr lang="cs-CZ" sz="3400" smtClean="0"/>
              <a:t> se tvoří i v těle člověka při rozkladu umělého sladidla aspartamu (tzv. light nápoje, jogurty)</a:t>
            </a:r>
          </a:p>
          <a:p>
            <a:pPr eaLnBrk="1" hangingPunct="1">
              <a:lnSpc>
                <a:spcPct val="90000"/>
              </a:lnSpc>
            </a:pPr>
            <a:r>
              <a:rPr lang="cs-CZ" sz="3400" b="1" smtClean="0"/>
              <a:t>Aceton</a:t>
            </a:r>
            <a:r>
              <a:rPr lang="cs-CZ" sz="3400" smtClean="0"/>
              <a:t> je také součástí výplňových materiálů v zubním lékařství, dále slouží i jako činidlo k odvodnění mikroskopických preparátů, dříve se přidával do odlakovačů nehtů – způsoboval jejich lámání a vysušování</a:t>
            </a: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Základy chemie 2, P. Beneš, V. </a:t>
            </a:r>
            <a:r>
              <a:rPr lang="cs-CZ" sz="2400" dirty="0" err="1" smtClean="0"/>
              <a:t>Pumpr</a:t>
            </a:r>
            <a:r>
              <a:rPr lang="cs-CZ" sz="2400" dirty="0" smtClean="0"/>
              <a:t>, J. </a:t>
            </a:r>
            <a:r>
              <a:rPr lang="cs-CZ" sz="2400" dirty="0" err="1" smtClean="0"/>
              <a:t>Banýr</a:t>
            </a:r>
            <a:r>
              <a:rPr lang="cs-CZ" sz="2400" dirty="0" smtClean="0"/>
              <a:t>, nakladatelství </a:t>
            </a:r>
            <a:r>
              <a:rPr lang="cs-CZ" sz="2400" dirty="0" smtClean="0"/>
              <a:t>Fortuna</a:t>
            </a:r>
          </a:p>
          <a:p>
            <a:r>
              <a:rPr lang="cs-CZ" sz="2400" dirty="0" smtClean="0"/>
              <a:t>Naskenované obrázky str. 50</a:t>
            </a:r>
            <a:endParaRPr lang="cs-CZ" sz="2400" dirty="0" smtClean="0"/>
          </a:p>
          <a:p>
            <a:r>
              <a:rPr lang="cs-CZ" sz="2400" dirty="0" smtClean="0"/>
              <a:t>Chemie pro 8. ročník, J. Škoda, P. </a:t>
            </a:r>
            <a:r>
              <a:rPr lang="cs-CZ" sz="2400" dirty="0" err="1" smtClean="0"/>
              <a:t>Doulík</a:t>
            </a:r>
            <a:r>
              <a:rPr lang="cs-CZ" sz="2400" dirty="0" smtClean="0"/>
              <a:t>, nakladatelství </a:t>
            </a:r>
            <a:r>
              <a:rPr lang="cs-CZ" sz="2400" dirty="0" err="1" smtClean="0"/>
              <a:t>Fraus</a:t>
            </a:r>
            <a:endParaRPr lang="cs-CZ" sz="2400" dirty="0" smtClean="0"/>
          </a:p>
          <a:p>
            <a:r>
              <a:rPr lang="cs-CZ" sz="2400" dirty="0" smtClean="0"/>
              <a:t>Naskenované obrázky str. 100 -101</a:t>
            </a:r>
          </a:p>
          <a:p>
            <a:r>
              <a:rPr lang="cs-CZ" sz="2400" dirty="0" smtClean="0"/>
              <a:t>Vzorce vytvořeny pomocí programu SMART Notebook</a:t>
            </a:r>
            <a:endParaRPr lang="cs-CZ" sz="2400" dirty="0" smtClean="0"/>
          </a:p>
          <a:p>
            <a:pPr>
              <a:buFontTx/>
              <a:buNone/>
            </a:pPr>
            <a:endParaRPr lang="cs-CZ" dirty="0" smtClean="0"/>
          </a:p>
          <a:p>
            <a:pPr>
              <a:buFontTx/>
              <a:buNone/>
            </a:pPr>
            <a:endParaRPr lang="cs-CZ" dirty="0" smtClean="0"/>
          </a:p>
          <a:p>
            <a:pPr>
              <a:buFontTx/>
              <a:buNone/>
            </a:pPr>
            <a:endParaRPr lang="cs-CZ" dirty="0" smtClean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461</Words>
  <Application>Microsoft Office PowerPoint</Application>
  <PresentationFormat>Předvádění na obrazovce (4:3)</PresentationFormat>
  <Paragraphs>86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Výchozí návrh</vt:lpstr>
      <vt:lpstr>Snímek 1</vt:lpstr>
      <vt:lpstr>Anotace</vt:lpstr>
      <vt:lpstr>Aldehydy a ketony</vt:lpstr>
      <vt:lpstr>Karbonylové sloučeniny</vt:lpstr>
      <vt:lpstr>Aldehydy</vt:lpstr>
      <vt:lpstr>Ketony</vt:lpstr>
      <vt:lpstr>Názvosloví</vt:lpstr>
      <vt:lpstr>Vlastnosti</vt:lpstr>
      <vt:lpstr>Aldehydy</vt:lpstr>
      <vt:lpstr>Formaldehyd</vt:lpstr>
      <vt:lpstr>Formaldehyd - vzorec</vt:lpstr>
      <vt:lpstr>Aldehydy</vt:lpstr>
      <vt:lpstr>Acetaldehyd - vzorec</vt:lpstr>
      <vt:lpstr>Ketony</vt:lpstr>
      <vt:lpstr>Aceton</vt:lpstr>
      <vt:lpstr>Aceton - vzorec</vt:lpstr>
      <vt:lpstr>Zajímavosti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Aldehydy a ketony</dc:title>
  <dc:subject>Chemie 9</dc:subject>
  <dc:creator>Přibíková</dc:creator>
  <cp:lastModifiedBy>Aleš</cp:lastModifiedBy>
  <cp:revision>18</cp:revision>
  <dcterms:created xsi:type="dcterms:W3CDTF">2009-03-08T17:53:24Z</dcterms:created>
  <dcterms:modified xsi:type="dcterms:W3CDTF">2013-02-01T20:32:28Z</dcterms:modified>
</cp:coreProperties>
</file>