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57" r:id="rId5"/>
    <p:sldId id="265" r:id="rId6"/>
    <p:sldId id="263" r:id="rId7"/>
    <p:sldId id="258" r:id="rId8"/>
    <p:sldId id="259" r:id="rId9"/>
    <p:sldId id="260" r:id="rId10"/>
    <p:sldId id="275" r:id="rId11"/>
    <p:sldId id="261" r:id="rId12"/>
    <p:sldId id="262" r:id="rId13"/>
    <p:sldId id="266" r:id="rId14"/>
    <p:sldId id="273" r:id="rId15"/>
    <p:sldId id="267" r:id="rId16"/>
    <p:sldId id="277" r:id="rId17"/>
    <p:sldId id="276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CC9900"/>
    <a:srgbClr val="009900"/>
    <a:srgbClr val="9966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63" autoAdjust="0"/>
    <p:restoredTop sz="94660"/>
  </p:normalViewPr>
  <p:slideViewPr>
    <p:cSldViewPr>
      <p:cViewPr varScale="1">
        <p:scale>
          <a:sx n="104" d="100"/>
          <a:sy n="104" d="100"/>
        </p:scale>
        <p:origin x="-18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770AE-4FC9-4DFD-8F10-001E85545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61BFD-1D0C-420D-889B-AAC1D0C19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8D0C0-3CAA-487B-AA5C-DE2354869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3DF99A-5743-4ECA-A236-ACE1B8EE2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4594AE-247B-446D-B870-74F9B44115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58F0EC-0408-4CE2-A031-F5A0B2351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EF6BB-E5BB-493D-9DCD-EC3102685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47BB03-F17E-4406-B730-EDD8B9C0E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188A-C2A0-42BD-B101-26B43D607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917B1B-2223-4849-9B1F-A056D616B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E9BB40-5A5C-49BD-B8E0-94BE22A303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86F4F46-D364-4E98-9868-EEFDC6C1C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6895"/>
                <a:gridCol w="442394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j-lt"/>
                        </a:rPr>
                        <a:t>Projekt:</a:t>
                      </a:r>
                      <a:endParaRPr lang="cs-CZ" sz="1800" b="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+mj-lt"/>
                        </a:rPr>
                        <a:t>Číslo projektu:</a:t>
                      </a:r>
                      <a:endParaRPr lang="cs-CZ" sz="18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j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Mgr.  Alena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  <a:latin typeface="+mj-lt"/>
                        </a:rPr>
                        <a:t>Přibíková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Číslo DUM: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Ch9 - 14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Datum ověření ve výuce: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  <a:latin typeface="+mj-lt"/>
                        </a:rPr>
                        <a:t> 3. 2011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Ročník: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9.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Vzdělávací oblast: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Člověk a příroda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Vzdělávací obor: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Chemie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Tematický okruh: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Deriváty uhlovodíků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  <a:latin typeface="+mj-lt"/>
                        </a:rPr>
                        <a:t>Téma: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Karboxylové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  <a:latin typeface="+mj-lt"/>
                        </a:rPr>
                        <a:t> kyseliny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Výkladová prezentace</a:t>
            </a: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Karboxylové kyseliny – názvosloví</a:t>
            </a: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Kyselina mravenčí a octová – vlastnosti a použití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8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Karboxylové kyseliny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429125"/>
            <a:ext cx="6400800" cy="1500188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Kyselina mravenčí a octová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Karboxylové kyseliny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57738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Velmi rozšířená skupina látek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Ve své molekule obsahují karboxylovou skupinu –COOH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Jsou látky                                            příbuzné                                      alkoholům                                             a aldehydům</a:t>
            </a:r>
          </a:p>
        </p:txBody>
      </p:sp>
      <p:pic>
        <p:nvPicPr>
          <p:cNvPr id="3076" name="Picture 8" descr="D:\Documents and Settings\Aleš\Plocha\Obrázek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0" y="3714750"/>
            <a:ext cx="4000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Karboxylové kyseliny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Vyskytují se především v tělech rostlin, živočichů, ale i člověka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Podle místa výskytu mají i své názvy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Kyselina jablečná, citrónová, mléčná, vinná, máselná, mravenčí, …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Názvosloví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57313"/>
            <a:ext cx="8229600" cy="5286375"/>
          </a:xfrm>
        </p:spPr>
        <p:txBody>
          <a:bodyPr/>
          <a:lstStyle/>
          <a:p>
            <a:pPr marL="609600" indent="-609600" eaLnBrk="1" hangingPunct="1">
              <a:buFontTx/>
              <a:buNone/>
              <a:defRPr/>
            </a:pPr>
            <a:r>
              <a:rPr lang="cs-CZ" sz="3600" b="1" u="sng" dirty="0" smtClean="0">
                <a:solidFill>
                  <a:schemeClr val="bg1"/>
                </a:solidFill>
                <a:latin typeface="+mj-lt"/>
              </a:rPr>
              <a:t>Triviální</a:t>
            </a: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 – nejčastěji používané v praxi</a:t>
            </a:r>
          </a:p>
          <a:p>
            <a:pPr marL="609600" indent="-609600"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kyselina mravenčí </a:t>
            </a:r>
          </a:p>
          <a:p>
            <a:pPr marL="609600" indent="-609600"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kyselina máselná,…</a:t>
            </a:r>
          </a:p>
          <a:p>
            <a:pPr marL="609600" indent="-609600" eaLnBrk="1" hangingPunct="1">
              <a:buFontTx/>
              <a:buNone/>
              <a:defRPr/>
            </a:pPr>
            <a:r>
              <a:rPr lang="cs-CZ" sz="3600" b="1" u="sng" dirty="0" smtClean="0">
                <a:solidFill>
                  <a:schemeClr val="bg1"/>
                </a:solidFill>
                <a:latin typeface="+mj-lt"/>
              </a:rPr>
              <a:t>Jednodušší</a:t>
            </a: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 </a:t>
            </a:r>
          </a:p>
          <a:p>
            <a:pPr marL="609600" indent="-609600"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název tvořený podle uhlovodíku přidáním přípony –</a:t>
            </a:r>
            <a:r>
              <a:rPr lang="cs-CZ" sz="3600" dirty="0" err="1" smtClean="0">
                <a:solidFill>
                  <a:schemeClr val="bg1"/>
                </a:solidFill>
                <a:latin typeface="+mj-lt"/>
              </a:rPr>
              <a:t>ová</a:t>
            </a:r>
            <a:endParaRPr lang="cs-CZ" sz="3600" dirty="0" smtClean="0">
              <a:solidFill>
                <a:schemeClr val="bg1"/>
              </a:solidFill>
              <a:latin typeface="+mj-lt"/>
            </a:endParaRPr>
          </a:p>
          <a:p>
            <a:pPr marL="609600" indent="-609600"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kyselina </a:t>
            </a:r>
            <a:r>
              <a:rPr lang="cs-CZ" sz="3600" dirty="0" err="1" smtClean="0">
                <a:solidFill>
                  <a:schemeClr val="bg1"/>
                </a:solidFill>
                <a:latin typeface="+mj-lt"/>
              </a:rPr>
              <a:t>methanová</a:t>
            </a: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, kyselina butanová,..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</a:t>
            </a:r>
            <a:r>
              <a:rPr lang="cs-CZ" u="sng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methanová</a:t>
            </a: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(mravenčí)</a:t>
            </a:r>
          </a:p>
        </p:txBody>
      </p:sp>
      <p:pic>
        <p:nvPicPr>
          <p:cNvPr id="6147" name="Zástupný symbol pro obsah 5" descr="Obrázek21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14500" y="1643063"/>
            <a:ext cx="5000625" cy="4989512"/>
          </a:xfrm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/>
          <a:srcRect l="47980" t="27024" r="23738" b="35230"/>
          <a:stretch>
            <a:fillRect/>
          </a:stretch>
        </p:blipFill>
        <p:spPr>
          <a:xfrm rot="10800000">
            <a:off x="5857884" y="2500306"/>
            <a:ext cx="3286116" cy="43576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</a:t>
            </a:r>
            <a:r>
              <a:rPr lang="cs-CZ" u="sng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methanová</a:t>
            </a: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(mravenčí)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Bezbarvá kapalina ostrého štiplavého zápachu</a:t>
            </a:r>
          </a:p>
          <a:p>
            <a:pPr eaLnBrk="1" hangingPunct="1">
              <a:defRPr/>
            </a:pPr>
            <a:r>
              <a:rPr lang="cs-CZ" sz="3600" b="1" dirty="0" smtClean="0">
                <a:solidFill>
                  <a:schemeClr val="bg1"/>
                </a:solidFill>
                <a:latin typeface="+mj-lt"/>
              </a:rPr>
              <a:t>Je součástí mravenčí</a:t>
            </a:r>
            <a:r>
              <a:rPr lang="cs-CZ" sz="3600" b="1" dirty="0" smtClean="0">
                <a:latin typeface="+mj-lt"/>
              </a:rPr>
              <a:t>ho</a:t>
            </a:r>
            <a:r>
              <a:rPr lang="cs-CZ" sz="3600" b="1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sz="3600" b="1" dirty="0" smtClean="0">
                <a:latin typeface="+mj-lt"/>
              </a:rPr>
              <a:t>jedu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Je obsažena </a:t>
            </a:r>
            <a:r>
              <a:rPr lang="cs-CZ" sz="3600" b="1" dirty="0" smtClean="0">
                <a:solidFill>
                  <a:schemeClr val="bg1"/>
                </a:solidFill>
                <a:latin typeface="+mj-lt"/>
              </a:rPr>
              <a:t>v kopřivá</a:t>
            </a:r>
            <a:r>
              <a:rPr lang="cs-CZ" sz="3600" b="1" dirty="0" smtClean="0">
                <a:latin typeface="+mj-lt"/>
              </a:rPr>
              <a:t>ch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Ničí bakterie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Používá se jako                            </a:t>
            </a:r>
            <a:r>
              <a:rPr lang="cs-CZ" sz="3600" b="1" dirty="0" smtClean="0">
                <a:solidFill>
                  <a:schemeClr val="bg1"/>
                </a:solidFill>
                <a:latin typeface="+mj-lt"/>
              </a:rPr>
              <a:t>konzervační a                               dezinfekční látka</a:t>
            </a: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600200" cy="1362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mravenčí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Mravenci používají k obraně 50% kyselinu mravenčí, kterou </a:t>
            </a:r>
            <a:r>
              <a:rPr lang="cs-CZ" sz="3600" dirty="0" err="1" smtClean="0">
                <a:solidFill>
                  <a:schemeClr val="bg1"/>
                </a:solidFill>
                <a:latin typeface="+mj-lt"/>
              </a:rPr>
              <a:t>dokáží</a:t>
            </a: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 stříkat až na vzdálenost 50 cm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Ptáci používají živé mravence k ošetření peří. Kyselina mravenčí je velmi účinná proti roztočům a vším, které napadají ptačí peří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Veverky, kočky, opice se s oblibou válejí přímo v mraveništi, aby se zbavily parazitů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>
                <a:solidFill>
                  <a:schemeClr val="bg1"/>
                </a:solidFill>
              </a:rPr>
              <a:t>Kyselina mravenčí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Přidává se do krmiva pro kuřata, protože ničí bakterie žijící v trávicím traktu kuřat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Ty mohou způsobit salmonelózu u člověka</a:t>
            </a:r>
          </a:p>
        </p:txBody>
      </p:sp>
      <p:pic>
        <p:nvPicPr>
          <p:cNvPr id="5" name="Obrázek 4"/>
          <p:cNvPicPr/>
          <p:nvPr/>
        </p:nvPicPr>
        <p:blipFill>
          <a:blip r:embed="rId2"/>
          <a:srcRect l="14700" t="22785" r="41920" b="55333"/>
          <a:stretch>
            <a:fillRect/>
          </a:stretch>
        </p:blipFill>
        <p:spPr>
          <a:xfrm rot="10800000">
            <a:off x="3643306" y="3929064"/>
            <a:ext cx="5072098" cy="27860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ethanová (octová)</a:t>
            </a:r>
          </a:p>
        </p:txBody>
      </p:sp>
      <p:pic>
        <p:nvPicPr>
          <p:cNvPr id="10243" name="Picture 5" descr="D:\Documents and Settings\Aleš\Plocha\Obrázek2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1357313"/>
            <a:ext cx="6532563" cy="517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octová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40055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Kapalná, štiplavě páchnoucí látka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Působí leptavě na pokožku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Používá se ke konzervaci potravin, výrobě barviv, plastů</a:t>
            </a:r>
          </a:p>
        </p:txBody>
      </p:sp>
      <p:sp>
        <p:nvSpPr>
          <p:cNvPr id="11268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6" name="Picture 4" descr="SKENOVAT0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33492" y="1571613"/>
            <a:ext cx="4110508" cy="42148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octová</a:t>
            </a:r>
          </a:p>
        </p:txBody>
      </p:sp>
      <p:pic>
        <p:nvPicPr>
          <p:cNvPr id="16391" name="Picture 7" descr="SKENOVAT00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341438"/>
            <a:ext cx="6915150" cy="5321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octová - použití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720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V domácnosti se používá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jako součást čisticích přípravků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, zejména pro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odstraňování vodního kamene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V zemědělství je používána jako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přísada ke konzervaci siláže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Vzniká kvašením zředěných roztoků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ethanolu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5-8% vodný roztok se nazývá ocet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Kyselina octová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Potravinářský ocet 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se vyrábí kvašením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ethanolu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pomocí octového kvašení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Bakterie jsou zachyceny na bukových hoblinách, které jsou „sprchovány“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ethanolem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Vzniklý ocet je bezbarvý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Pro potravinářské účely se přibarvuje dohněda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chemeClr val="bg1"/>
                </a:solidFill>
              </a:rPr>
              <a:t>Karboxylové kyseliny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313" y="1268413"/>
            <a:ext cx="8929687" cy="540067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jsou organické sloučeniny, ve kterých je vázána karboxylová skupina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     C = 0                       -  COOH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    OH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b="1" u="sng" dirty="0" smtClean="0">
                <a:solidFill>
                  <a:schemeClr val="bg1"/>
                </a:solidFill>
                <a:latin typeface="+mj-lt"/>
              </a:rPr>
              <a:t>Kyselina mravenčí (</a:t>
            </a:r>
            <a:r>
              <a:rPr lang="cs-CZ" sz="2800" b="1" u="sng" dirty="0" err="1" smtClean="0">
                <a:solidFill>
                  <a:schemeClr val="bg1"/>
                </a:solidFill>
                <a:latin typeface="+mj-lt"/>
              </a:rPr>
              <a:t>methanová</a:t>
            </a:r>
            <a:r>
              <a:rPr lang="cs-CZ" sz="2800" b="1" u="sng" dirty="0" smtClean="0">
                <a:solidFill>
                  <a:schemeClr val="bg1"/>
                </a:solidFill>
                <a:latin typeface="+mj-lt"/>
              </a:rPr>
              <a:t>)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součást mravenčího jedu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dezinfekční a konzervační prostředek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b="1" u="sng" dirty="0" smtClean="0">
                <a:solidFill>
                  <a:schemeClr val="bg1"/>
                </a:solidFill>
                <a:latin typeface="+mj-lt"/>
              </a:rPr>
              <a:t>Kyselina octová (ethanová)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kapalná, štiplavě páchnoucí látka, žíravina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dirty="0" smtClean="0">
                <a:solidFill>
                  <a:schemeClr val="bg1"/>
                </a:solidFill>
                <a:latin typeface="+mj-lt"/>
              </a:rPr>
              <a:t>vodný roztok - konzervace potravin, výroba barviv, plastů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-"/>
              <a:defRPr/>
            </a:pPr>
            <a:endParaRPr lang="cs-CZ" sz="2800" dirty="0" smtClean="0"/>
          </a:p>
        </p:txBody>
      </p:sp>
      <p:sp>
        <p:nvSpPr>
          <p:cNvPr id="15364" name="Line 4"/>
          <p:cNvSpPr>
            <a:spLocks noChangeShapeType="1"/>
          </p:cNvSpPr>
          <p:nvPr/>
        </p:nvSpPr>
        <p:spPr bwMode="auto">
          <a:xfrm>
            <a:off x="1000125" y="2500313"/>
            <a:ext cx="0" cy="2159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8625" y="2357438"/>
            <a:ext cx="357188" cy="1587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Chemie 8, J. Škoda, P.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Doulík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nakladatelství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Fraus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Naskenované obrázky str. 103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Základy chemie 2, P. Beneš, V.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Pumpr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J. </a:t>
            </a:r>
            <a:r>
              <a:rPr lang="cs-CZ" sz="2400" dirty="0" err="1" smtClean="0">
                <a:solidFill>
                  <a:schemeClr val="bg1"/>
                </a:solidFill>
                <a:latin typeface="+mj-lt"/>
              </a:rPr>
              <a:t>Banýr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, nakladatelství </a:t>
            </a: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Fortuna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Naskenované obrázky str. 51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Vzorce vytvořeny v programu SMART Notebook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chemeClr val="bg1"/>
                </a:solidFill>
                <a:latin typeface="+mj-lt"/>
              </a:rPr>
              <a:t>Obrázek mravence galerie SMART Notebook – Ant 2</a:t>
            </a:r>
            <a:endParaRPr lang="cs-CZ" sz="2400" dirty="0" smtClean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482</Words>
  <Application>Microsoft Office PowerPoint</Application>
  <PresentationFormat>Předvádění na obrazovce (4:3)</PresentationFormat>
  <Paragraphs>88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Snímek 1</vt:lpstr>
      <vt:lpstr>Anotace</vt:lpstr>
      <vt:lpstr>Karboxylové kyseliny</vt:lpstr>
      <vt:lpstr>Karboxylové kyseliny</vt:lpstr>
      <vt:lpstr>Karboxylové kyseliny</vt:lpstr>
      <vt:lpstr>Názvosloví</vt:lpstr>
      <vt:lpstr>Kyselina methanová (mravenčí)</vt:lpstr>
      <vt:lpstr>Kyselina methanová (mravenčí)</vt:lpstr>
      <vt:lpstr>Kyselina mravenčí</vt:lpstr>
      <vt:lpstr>Kyselina mravenčí</vt:lpstr>
      <vt:lpstr>Kyselina ethanová (octová)</vt:lpstr>
      <vt:lpstr>Kyselina octová</vt:lpstr>
      <vt:lpstr>Kyselina octová</vt:lpstr>
      <vt:lpstr>Kyselina octová - použití</vt:lpstr>
      <vt:lpstr>Kyselina octová</vt:lpstr>
      <vt:lpstr>Karboxylové kyseliny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Karboxylové kyseliny</dc:title>
  <dc:subject>Chemie 9</dc:subject>
  <dc:creator>Přibíková</dc:creator>
  <cp:lastModifiedBy>Aleš</cp:lastModifiedBy>
  <cp:revision>14</cp:revision>
  <dcterms:created xsi:type="dcterms:W3CDTF">2009-03-15T16:04:46Z</dcterms:created>
  <dcterms:modified xsi:type="dcterms:W3CDTF">2013-02-02T09:17:21Z</dcterms:modified>
</cp:coreProperties>
</file>