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12"/>
  </p:notesMasterIdLst>
  <p:sldIdLst>
    <p:sldId id="256" r:id="rId2"/>
    <p:sldId id="262" r:id="rId3"/>
    <p:sldId id="265" r:id="rId4"/>
    <p:sldId id="264" r:id="rId5"/>
    <p:sldId id="266" r:id="rId6"/>
    <p:sldId id="267" r:id="rId7"/>
    <p:sldId id="268" r:id="rId8"/>
    <p:sldId id="269" r:id="rId9"/>
    <p:sldId id="270" r:id="rId10"/>
    <p:sldId id="26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537" autoAdjust="0"/>
    <p:restoredTop sz="94660"/>
  </p:normalViewPr>
  <p:slideViewPr>
    <p:cSldViewPr>
      <p:cViewPr varScale="1">
        <p:scale>
          <a:sx n="65" d="100"/>
          <a:sy n="65" d="100"/>
        </p:scale>
        <p:origin x="-156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VY_32_INOVACE_10_ ZEMĚPIS 6.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ŠKOLY:ZŠ Dolní Benešov,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Ludmila </a:t>
          </a:r>
          <a:r>
            <a:rPr lang="cs-CZ" sz="2000" dirty="0" err="1" smtClean="0"/>
            <a:t>Faiková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JEZERA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ŠKOLY:ZŠ Dolní Benešov, příspěvková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Ludmila </a:t>
          </a:r>
          <a:r>
            <a:rPr lang="cs-CZ" sz="2000" kern="1200" dirty="0" err="1" smtClean="0"/>
            <a:t>Faiková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VY_32_INOVACE_10_ ZEMĚPIS 6. 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JEZERA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197B35-209D-42B9-BD33-481CB6E73284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77E629-3EBF-4242-8D46-E9D4F27CF7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7265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Obr.č.1: http://cs.wikipedia.org/wiki/Soubor:Baikal-S1998162044804.jpg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88970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Obr.č.2: http://cs.wikipedia.org/wiki/Soubor:Caspian_Sea_from_orbit.jpg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41939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Obr.č.3: http://cs.wikipedia.org/wiki/Soubor:MountKaguyak.jpg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064944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Obr.č.4: http://cs.wikipedia.org/wiki/Soubor:%C4%8Cern%C3%A9_jezero_zab%C3%ADran%C3%A9_z_karov%C3%A9_st%C4%9Bny.JPG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222205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Obr.č.5: http://cs.wikipedia.org/wiki/Soubor:Grlakes_lawrence_map.png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616624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Obr.č.6: http://commons.wikimedia.org/wiki/File:Continents_vide_couleurs.png?uselang=cs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82273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%C4%8Cern%C3%A9_jezero_zab%C3%ADran%C3%A9_z_karov%C3%A9_st%C4%9Bny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3422721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86136" y="1340768"/>
            <a:ext cx="8594304" cy="1219200"/>
          </a:xfrm>
        </p:spPr>
        <p:txBody>
          <a:bodyPr/>
          <a:lstStyle/>
          <a:p>
            <a:endParaRPr lang="cs-CZ" i="1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41148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ANOTACE:</a:t>
            </a:r>
          </a:p>
          <a:p>
            <a:endParaRPr lang="cs-CZ" dirty="0"/>
          </a:p>
          <a:p>
            <a:pPr marL="514350" indent="-514350">
              <a:buAutoNum type="arabicPeriod"/>
            </a:pPr>
            <a:r>
              <a:rPr lang="cs-CZ" dirty="0" smtClean="0"/>
              <a:t>Žáci se v této prezentaci seznámí s  dělením jezer podle vzniku, původu, přítoku a odtoku.</a:t>
            </a:r>
          </a:p>
          <a:p>
            <a:pPr marL="514350" indent="-514350">
              <a:buAutoNum type="arabicPeriod"/>
            </a:pPr>
            <a:r>
              <a:rPr lang="cs-CZ" dirty="0" smtClean="0"/>
              <a:t>Polohu (název či hloubku) jednotlivých jezer hledají v atlase a zakreslují do mapy v sešitě.</a:t>
            </a:r>
          </a:p>
          <a:p>
            <a:pPr marL="514350" indent="-514350">
              <a:buAutoNum type="arabicPeriod"/>
            </a:pPr>
            <a:r>
              <a:rPr lang="cs-CZ" dirty="0" smtClean="0"/>
              <a:t>Kontrola  na snímku č. 9.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68257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title"/>
          </p:nvPr>
        </p:nvSpPr>
        <p:spPr>
          <a:xfrm>
            <a:off x="395536" y="-531440"/>
            <a:ext cx="8229600" cy="1524000"/>
          </a:xfrm>
        </p:spPr>
        <p:txBody>
          <a:bodyPr/>
          <a:lstStyle/>
          <a:p>
            <a:r>
              <a:rPr lang="cs-CZ" dirty="0">
                <a:solidFill>
                  <a:schemeClr val="tx1"/>
                </a:solidFill>
              </a:rPr>
              <a:t>Jezera</a:t>
            </a:r>
          </a:p>
        </p:txBody>
      </p:sp>
      <p:sp>
        <p:nvSpPr>
          <p:cNvPr id="48131" name="Rectangle 3"/>
          <p:cNvSpPr>
            <a:spLocks noGrp="1" noChangeArrowheads="1"/>
          </p:cNvSpPr>
          <p:nvPr>
            <p:ph idx="1"/>
          </p:nvPr>
        </p:nvSpPr>
        <p:spPr>
          <a:xfrm>
            <a:off x="395536" y="1124744"/>
            <a:ext cx="8229600" cy="41148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dirty="0" smtClean="0"/>
              <a:t> - přirozené </a:t>
            </a:r>
            <a:r>
              <a:rPr lang="cs-CZ" sz="2800" dirty="0"/>
              <a:t>nádrže stojaté </a:t>
            </a:r>
            <a:r>
              <a:rPr lang="cs-CZ" sz="2800" dirty="0" smtClean="0"/>
              <a:t>vody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u="sng" dirty="0" smtClean="0"/>
              <a:t>Jezera podle původu:</a:t>
            </a:r>
            <a:endParaRPr lang="cs-CZ" sz="2800" u="sng" dirty="0"/>
          </a:p>
          <a:p>
            <a:pPr>
              <a:buClrTx/>
              <a:buFont typeface="Arial" pitchFamily="34" charset="0"/>
              <a:buChar char="•"/>
            </a:pPr>
            <a:r>
              <a:rPr lang="cs-CZ" sz="2800" dirty="0"/>
              <a:t>jezera vzniklá v příkopových propadlinách </a:t>
            </a:r>
          </a:p>
          <a:p>
            <a:pPr>
              <a:buClrTx/>
              <a:buFont typeface="Arial" pitchFamily="34" charset="0"/>
              <a:buChar char="•"/>
            </a:pPr>
            <a:r>
              <a:rPr lang="cs-CZ" sz="2800" dirty="0" smtClean="0"/>
              <a:t>jezera </a:t>
            </a:r>
            <a:r>
              <a:rPr lang="cs-CZ" sz="2800" dirty="0"/>
              <a:t>jako zbytky původních moří</a:t>
            </a:r>
          </a:p>
          <a:p>
            <a:pPr>
              <a:buClrTx/>
              <a:buFont typeface="Arial" pitchFamily="34" charset="0"/>
              <a:buChar char="•"/>
            </a:pPr>
            <a:r>
              <a:rPr lang="cs-CZ" sz="2800" dirty="0" smtClean="0"/>
              <a:t>jezera </a:t>
            </a:r>
            <a:r>
              <a:rPr lang="cs-CZ" sz="2800" dirty="0"/>
              <a:t>sopečného původu</a:t>
            </a:r>
          </a:p>
          <a:p>
            <a:pPr>
              <a:buClrTx/>
              <a:buFont typeface="Arial" pitchFamily="34" charset="0"/>
              <a:buChar char="•"/>
            </a:pPr>
            <a:r>
              <a:rPr lang="cs-CZ" sz="2800" dirty="0"/>
              <a:t>jezera ledovcového </a:t>
            </a:r>
            <a:r>
              <a:rPr lang="cs-CZ" sz="2800" dirty="0" smtClean="0"/>
              <a:t>původu</a:t>
            </a:r>
          </a:p>
          <a:p>
            <a:pPr marL="0" indent="0">
              <a:buClrTx/>
              <a:buNone/>
            </a:pPr>
            <a:endParaRPr lang="cs-CZ" sz="2800" dirty="0" smtClean="0"/>
          </a:p>
          <a:p>
            <a:pPr marL="0" indent="0">
              <a:buClrTx/>
              <a:buNone/>
            </a:pPr>
            <a:r>
              <a:rPr lang="cs-CZ" sz="2800" u="sng" dirty="0" smtClean="0"/>
              <a:t>Jezera podle přítoku a odtoku</a:t>
            </a:r>
            <a:r>
              <a:rPr lang="cs-CZ" sz="2800" dirty="0" smtClean="0"/>
              <a:t>:</a:t>
            </a:r>
          </a:p>
          <a:p>
            <a:pPr>
              <a:buClrTx/>
              <a:buFont typeface="Arial" pitchFamily="34" charset="0"/>
              <a:buChar char="•"/>
            </a:pPr>
            <a:r>
              <a:rPr lang="cs-CZ" sz="2800" dirty="0" smtClean="0"/>
              <a:t>průtočná (s přítoky a alespoň jedním odtokem)</a:t>
            </a:r>
          </a:p>
          <a:p>
            <a:pPr>
              <a:buClrTx/>
              <a:buFont typeface="Arial" pitchFamily="34" charset="0"/>
              <a:buChar char="•"/>
            </a:pPr>
            <a:r>
              <a:rPr lang="cs-CZ" sz="2800" dirty="0" smtClean="0"/>
              <a:t>bezodtoká (mají pouze přítoky)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888156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8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8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81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481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481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481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481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4813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4813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4813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130" grpId="0"/>
      <p:bldP spid="48131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5950" y="3645024"/>
            <a:ext cx="5372100" cy="285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291358" y="967368"/>
            <a:ext cx="6561283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400" dirty="0" smtClean="0"/>
          </a:p>
          <a:p>
            <a:r>
              <a:rPr lang="cs-CZ" sz="2400" dirty="0" smtClean="0"/>
              <a:t>BAJKAL</a:t>
            </a:r>
          </a:p>
          <a:p>
            <a:pPr marL="285750" indent="-285750">
              <a:buFontTx/>
              <a:buChar char="-"/>
            </a:pPr>
            <a:r>
              <a:rPr lang="cs-CZ" sz="2400" dirty="0" smtClean="0"/>
              <a:t>nejhlubší jezero světa </a:t>
            </a:r>
          </a:p>
          <a:p>
            <a:pPr marL="285750" indent="-285750">
              <a:buFontTx/>
              <a:buChar char="-"/>
            </a:pPr>
            <a:r>
              <a:rPr lang="cs-CZ" sz="2400" dirty="0" smtClean="0"/>
              <a:t>1/5 zásob povrchové sladké vody, (636 x 79,4km)</a:t>
            </a:r>
          </a:p>
          <a:p>
            <a:pPr marL="285750" indent="-285750">
              <a:buFontTx/>
              <a:buChar char="-"/>
            </a:pPr>
            <a:r>
              <a:rPr lang="cs-CZ" sz="2400" dirty="0" smtClean="0"/>
              <a:t>zjisti podle atlasu jeho hloubku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a zakresli jeho polohu do mapy světa v sešitě</a:t>
            </a:r>
          </a:p>
          <a:p>
            <a:r>
              <a:rPr lang="cs-CZ" sz="2400" dirty="0" smtClean="0"/>
              <a:t>     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305212" y="736535"/>
            <a:ext cx="69315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JEZERA VZNIKLÁ V PŘÍKOPOVÝCH PROPADLINÁCH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668344" y="6165304"/>
            <a:ext cx="8679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Obr.č.1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92511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-35202" y="1257431"/>
            <a:ext cx="4826962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 KASPICKÉ MOŘE</a:t>
            </a:r>
          </a:p>
          <a:p>
            <a:endParaRPr lang="cs-CZ" sz="2400" dirty="0" smtClean="0"/>
          </a:p>
          <a:p>
            <a:pPr marL="285750" indent="-285750">
              <a:buFontTx/>
              <a:buChar char="-"/>
            </a:pPr>
            <a:r>
              <a:rPr lang="cs-CZ" sz="2400" dirty="0" smtClean="0"/>
              <a:t>největší jezero </a:t>
            </a:r>
            <a:r>
              <a:rPr lang="cs-CZ" sz="2400" dirty="0"/>
              <a:t>světa (376 000 </a:t>
            </a:r>
            <a:r>
              <a:rPr lang="cs-CZ" sz="2400" dirty="0" smtClean="0"/>
              <a:t>km²)</a:t>
            </a:r>
          </a:p>
          <a:p>
            <a:pPr marL="285750" indent="-285750">
              <a:buFontTx/>
              <a:buChar char="-"/>
            </a:pPr>
            <a:r>
              <a:rPr lang="cs-CZ" sz="2400" dirty="0" smtClean="0"/>
              <a:t>slané</a:t>
            </a:r>
          </a:p>
          <a:p>
            <a:pPr marL="285750" indent="-285750">
              <a:buFontTx/>
              <a:buChar char="-"/>
            </a:pPr>
            <a:r>
              <a:rPr lang="cs-CZ" sz="2400" dirty="0" smtClean="0"/>
              <a:t>zakresli jeho polohu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do mapy světa v sešitě</a:t>
            </a:r>
          </a:p>
          <a:p>
            <a:pPr marL="285750" indent="-285750">
              <a:buFontTx/>
              <a:buChar char="-"/>
            </a:pPr>
            <a:endParaRPr lang="cs-CZ" sz="2400" dirty="0"/>
          </a:p>
          <a:p>
            <a:pPr marL="285750" indent="-285750">
              <a:buFontTx/>
              <a:buChar char="-"/>
            </a:pPr>
            <a:r>
              <a:rPr lang="cs-CZ" sz="2400" dirty="0" smtClean="0"/>
              <a:t>najdi v atlase další slané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bezodtoké jezero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MRTVÉ MOŘE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a zakresli jeho polohu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do mapy</a:t>
            </a:r>
            <a:endParaRPr lang="cs-CZ" sz="2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7725" y="1152525"/>
            <a:ext cx="4486275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481" y="548680"/>
            <a:ext cx="53670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JEZERA JAKO ZBYTKY BÝVALÝCH MOŘÍ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03848" y="6381328"/>
            <a:ext cx="8824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Obr.č.2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7634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56826" y="356463"/>
            <a:ext cx="7063857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JEZERA SOPEČNÉHO PŮVODU</a:t>
            </a:r>
          </a:p>
          <a:p>
            <a:endParaRPr lang="cs-CZ" sz="2400" dirty="0"/>
          </a:p>
          <a:p>
            <a:pPr marL="342900" indent="-342900">
              <a:buFontTx/>
              <a:buChar char="-"/>
            </a:pPr>
            <a:r>
              <a:rPr lang="cs-CZ" sz="2400" dirty="0" smtClean="0"/>
              <a:t>jezero </a:t>
            </a:r>
            <a:r>
              <a:rPr lang="cs-CZ" sz="2400" dirty="0"/>
              <a:t>vzniklé v sopce </a:t>
            </a:r>
            <a:r>
              <a:rPr lang="cs-CZ" sz="2400" dirty="0" smtClean="0"/>
              <a:t>MOUNT KAGUYAK na Aljašce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zakresli jeho polohu do mapy</a:t>
            </a:r>
          </a:p>
          <a:p>
            <a:pPr marL="342900" indent="-342900">
              <a:buFontTx/>
              <a:buChar char="-"/>
            </a:pPr>
            <a:endParaRPr lang="cs-CZ" sz="24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9704" y="2403427"/>
            <a:ext cx="6474296" cy="43944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979712" y="15567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30445" y="6376732"/>
            <a:ext cx="8679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Obr.č.3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6855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496669"/>
            <a:ext cx="4845109" cy="701730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JEZERA LEDOVCOVÉHO PŮVODU</a:t>
            </a:r>
          </a:p>
          <a:p>
            <a:endParaRPr lang="cs-CZ" sz="2400" dirty="0"/>
          </a:p>
          <a:p>
            <a:pPr marL="342900" indent="-342900">
              <a:buFontTx/>
              <a:buChar char="-"/>
            </a:pPr>
            <a:r>
              <a:rPr lang="cs-CZ" sz="2400" dirty="0" smtClean="0"/>
              <a:t>vznikla </a:t>
            </a:r>
            <a:r>
              <a:rPr lang="cs-CZ" sz="2400" dirty="0"/>
              <a:t>v důsledku prohloubení </a:t>
            </a:r>
            <a:endParaRPr lang="cs-CZ" sz="2400" dirty="0" smtClean="0"/>
          </a:p>
          <a:p>
            <a:r>
              <a:rPr lang="cs-CZ" sz="2400" dirty="0"/>
              <a:t> </a:t>
            </a:r>
            <a:r>
              <a:rPr lang="cs-CZ" sz="2400" dirty="0" smtClean="0"/>
              <a:t>     zemského </a:t>
            </a:r>
            <a:r>
              <a:rPr lang="cs-CZ" sz="2400" dirty="0"/>
              <a:t>povrchu </a:t>
            </a:r>
            <a:r>
              <a:rPr lang="cs-CZ" sz="2400" dirty="0" smtClean="0"/>
              <a:t>ledovcem</a:t>
            </a:r>
          </a:p>
          <a:p>
            <a:endParaRPr lang="cs-CZ" sz="2400" dirty="0" smtClean="0"/>
          </a:p>
          <a:p>
            <a:endParaRPr lang="cs-CZ" sz="2400" dirty="0"/>
          </a:p>
          <a:p>
            <a:pPr marL="342900" indent="-342900">
              <a:buFontTx/>
              <a:buChar char="-"/>
            </a:pPr>
            <a:r>
              <a:rPr lang="cs-CZ" sz="2400" dirty="0" smtClean="0"/>
              <a:t>ČERNÉ JEZERO-  největší </a:t>
            </a:r>
          </a:p>
          <a:p>
            <a:r>
              <a:rPr lang="cs-CZ" sz="2400" dirty="0" smtClean="0"/>
              <a:t>      ledovcové jezero na Šumavě</a:t>
            </a:r>
          </a:p>
          <a:p>
            <a:r>
              <a:rPr lang="cs-CZ" sz="2400" dirty="0" smtClean="0"/>
              <a:t>      a zároveň největší jezero v ČR</a:t>
            </a:r>
          </a:p>
          <a:p>
            <a:endParaRPr lang="cs-CZ" sz="2400" dirty="0" smtClean="0"/>
          </a:p>
          <a:p>
            <a:pPr marL="342900" indent="-342900">
              <a:buFontTx/>
              <a:buChar char="-"/>
            </a:pPr>
            <a:r>
              <a:rPr lang="cs-CZ" sz="2400" dirty="0" smtClean="0"/>
              <a:t>horská </a:t>
            </a:r>
            <a:r>
              <a:rPr lang="cs-CZ" sz="2400" dirty="0"/>
              <a:t>ledovcová </a:t>
            </a:r>
            <a:r>
              <a:rPr lang="cs-CZ" sz="2400" dirty="0" smtClean="0"/>
              <a:t>jezera</a:t>
            </a:r>
          </a:p>
          <a:p>
            <a:r>
              <a:rPr lang="cs-CZ" sz="2400" dirty="0" smtClean="0"/>
              <a:t>      </a:t>
            </a:r>
            <a:r>
              <a:rPr lang="cs-CZ" sz="2400" dirty="0"/>
              <a:t>na Slovensku jsou nazývaná plesa </a:t>
            </a:r>
            <a:endParaRPr lang="cs-CZ" sz="2400" dirty="0" smtClean="0"/>
          </a:p>
          <a:p>
            <a:r>
              <a:rPr lang="cs-CZ" sz="2400" dirty="0"/>
              <a:t> </a:t>
            </a:r>
            <a:r>
              <a:rPr lang="cs-CZ" sz="2400" dirty="0" smtClean="0"/>
              <a:t>     - např</a:t>
            </a:r>
            <a:r>
              <a:rPr lang="cs-CZ" sz="2400" dirty="0"/>
              <a:t>. </a:t>
            </a:r>
            <a:r>
              <a:rPr lang="cs-CZ" sz="2400" dirty="0" smtClean="0"/>
              <a:t>ŠTRBSKÉ PLESO</a:t>
            </a:r>
          </a:p>
          <a:p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/>
              <a:t>-     obě jezera zakresli do mapy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9066" y="692696"/>
            <a:ext cx="428625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444208" y="6461754"/>
            <a:ext cx="8824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Obr.č.4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86916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9000" y="2257425"/>
            <a:ext cx="5715000" cy="460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0" y="795117"/>
            <a:ext cx="4743735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PRŮTOČNÁ JEZERA</a:t>
            </a:r>
          </a:p>
          <a:p>
            <a:endParaRPr lang="cs-CZ" sz="2400" dirty="0"/>
          </a:p>
          <a:p>
            <a:r>
              <a:rPr lang="cs-CZ" sz="2400" dirty="0" smtClean="0"/>
              <a:t> -  VELKÁ JEZERA v Severní Americe</a:t>
            </a:r>
          </a:p>
          <a:p>
            <a:endParaRPr lang="cs-CZ" sz="2400" dirty="0" smtClean="0"/>
          </a:p>
          <a:p>
            <a:pPr marL="342900" indent="-342900">
              <a:buFontTx/>
              <a:buChar char="-"/>
            </a:pPr>
            <a:r>
              <a:rPr lang="cs-CZ" sz="2400" dirty="0" smtClean="0"/>
              <a:t>najdi v atlase názvy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pěti jezer, která tvoří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soustavu Velkých jezer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</a:t>
            </a:r>
          </a:p>
          <a:p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483768" y="6381328"/>
            <a:ext cx="8744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Obr.č.5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0829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48680"/>
            <a:ext cx="9289032" cy="47141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1520" y="5661248"/>
            <a:ext cx="15991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Bajkal (1602m)</a:t>
            </a:r>
            <a:endParaRPr lang="cs-CZ" dirty="0"/>
          </a:p>
        </p:txBody>
      </p:sp>
      <p:cxnSp>
        <p:nvCxnSpPr>
          <p:cNvPr id="9" name="Přímá spojnice se šipkou 8"/>
          <p:cNvCxnSpPr/>
          <p:nvPr/>
        </p:nvCxnSpPr>
        <p:spPr>
          <a:xfrm flipV="1">
            <a:off x="1287691" y="1300322"/>
            <a:ext cx="5537126" cy="43924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2236855" y="5661248"/>
            <a:ext cx="15828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Kaspické moře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139952" y="5661248"/>
            <a:ext cx="13067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Mrtvé moře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300192" y="5692810"/>
            <a:ext cx="16979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Mount </a:t>
            </a:r>
            <a:r>
              <a:rPr lang="cs-CZ" dirty="0" err="1" smtClean="0"/>
              <a:t>Kaguyak</a:t>
            </a:r>
            <a:endParaRPr lang="cs-CZ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5663" y="3108325"/>
            <a:ext cx="2352675" cy="639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463758" y="6371315"/>
            <a:ext cx="13869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Černé jezero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527319" y="6399912"/>
            <a:ext cx="14609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Štrbské pleso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407649" y="6399912"/>
            <a:ext cx="48343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Hořejší, Huronské, Michiganské, </a:t>
            </a:r>
            <a:r>
              <a:rPr lang="cs-CZ" dirty="0" err="1" smtClean="0"/>
              <a:t>Erijské,Ontário</a:t>
            </a:r>
            <a:endParaRPr lang="cs-CZ" dirty="0"/>
          </a:p>
        </p:txBody>
      </p:sp>
      <p:cxnSp>
        <p:nvCxnSpPr>
          <p:cNvPr id="18" name="Přímá spojnice se šipkou 17"/>
          <p:cNvCxnSpPr>
            <a:stCxn id="10" idx="0"/>
          </p:cNvCxnSpPr>
          <p:nvPr/>
        </p:nvCxnSpPr>
        <p:spPr>
          <a:xfrm flipV="1">
            <a:off x="3028258" y="1700808"/>
            <a:ext cx="2551854" cy="3960440"/>
          </a:xfrm>
          <a:prstGeom prst="straightConnector1">
            <a:avLst/>
          </a:prstGeom>
          <a:ln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V="1">
            <a:off x="4817953" y="1988840"/>
            <a:ext cx="426736" cy="3672408"/>
          </a:xfrm>
          <a:prstGeom prst="straightConnector1">
            <a:avLst/>
          </a:prstGeom>
          <a:ln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H="1" flipV="1">
            <a:off x="1403648" y="1052736"/>
            <a:ext cx="5745495" cy="4640074"/>
          </a:xfrm>
          <a:prstGeom prst="straightConnector1">
            <a:avLst/>
          </a:prstGeom>
          <a:ln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V="1">
            <a:off x="1064616" y="1484784"/>
            <a:ext cx="3636119" cy="4886531"/>
          </a:xfrm>
          <a:prstGeom prst="straightConnector1">
            <a:avLst/>
          </a:prstGeom>
          <a:ln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>
            <a:stCxn id="14" idx="0"/>
          </p:cNvCxnSpPr>
          <p:nvPr/>
        </p:nvCxnSpPr>
        <p:spPr>
          <a:xfrm flipV="1">
            <a:off x="3257808" y="1484784"/>
            <a:ext cx="1560145" cy="4915128"/>
          </a:xfrm>
          <a:prstGeom prst="straightConnector1">
            <a:avLst/>
          </a:prstGeom>
          <a:ln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 flipH="1" flipV="1">
            <a:off x="2380391" y="1573928"/>
            <a:ext cx="4297499" cy="49151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200736" y="27856"/>
            <a:ext cx="44457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Kontrola zakreslení polohy jednotlivých jezer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8137761" y="5332566"/>
            <a:ext cx="8856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Obr.č.6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9984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5502"/>
            <a:ext cx="8229600" cy="1524000"/>
          </a:xfrm>
        </p:spPr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00808"/>
            <a:ext cx="8229600" cy="4114800"/>
          </a:xfrm>
        </p:spPr>
        <p:txBody>
          <a:bodyPr>
            <a:normAutofit fontScale="92500" lnSpcReduction="10000"/>
          </a:bodyPr>
          <a:lstStyle/>
          <a:p>
            <a:r>
              <a:rPr lang="cs-CZ" sz="1400" dirty="0" smtClean="0"/>
              <a:t>Obr.č.1: </a:t>
            </a:r>
            <a:r>
              <a:rPr lang="cs-CZ" sz="1400" dirty="0" err="1"/>
              <a:t>Soubor:Baikal</a:t>
            </a:r>
            <a:r>
              <a:rPr lang="cs-CZ" sz="1400" dirty="0"/>
              <a:t>. </a:t>
            </a:r>
            <a:r>
              <a:rPr lang="cs-CZ" sz="1400" i="1" dirty="0"/>
              <a:t>Wikipedie</a:t>
            </a:r>
            <a:r>
              <a:rPr lang="cs-CZ" sz="1400" dirty="0"/>
              <a:t> [online]. 21.7.2005 [cit. 2012-02-21]. Dostupné z: http://cs.wikipedia.org/wiki/Soubor:Baikal-S1998162044804.jpg </a:t>
            </a:r>
            <a:endParaRPr lang="cs-CZ" sz="1400" dirty="0" smtClean="0"/>
          </a:p>
          <a:p>
            <a:r>
              <a:rPr lang="cs-CZ" sz="1400" dirty="0" smtClean="0"/>
              <a:t>Obr.č.2: </a:t>
            </a:r>
            <a:r>
              <a:rPr lang="cs-CZ" sz="1400" dirty="0" err="1"/>
              <a:t>Soubor:Caspian</a:t>
            </a:r>
            <a:r>
              <a:rPr lang="cs-CZ" sz="1400" dirty="0"/>
              <a:t> </a:t>
            </a:r>
            <a:r>
              <a:rPr lang="cs-CZ" sz="1400" dirty="0" err="1"/>
              <a:t>Sea</a:t>
            </a:r>
            <a:r>
              <a:rPr lang="cs-CZ" sz="1400" dirty="0"/>
              <a:t> </a:t>
            </a:r>
            <a:r>
              <a:rPr lang="cs-CZ" sz="1400" dirty="0" err="1"/>
              <a:t>from</a:t>
            </a:r>
            <a:r>
              <a:rPr lang="cs-CZ" sz="1400" dirty="0"/>
              <a:t> orbit.jpg. </a:t>
            </a:r>
            <a:r>
              <a:rPr lang="cs-CZ" sz="1400" i="1" dirty="0"/>
              <a:t>Wikipedie</a:t>
            </a:r>
            <a:r>
              <a:rPr lang="cs-CZ" sz="1400" dirty="0"/>
              <a:t> [online]. 14.6.2010 [cit. 2012-02-21]. Dostupné z: http://cs.wikipedia.org/wiki/Soubor:Caspian_Sea_from_orbit.jpg </a:t>
            </a:r>
            <a:endParaRPr lang="cs-CZ" sz="1400" dirty="0" smtClean="0"/>
          </a:p>
          <a:p>
            <a:r>
              <a:rPr lang="cs-CZ" sz="1400" dirty="0" smtClean="0"/>
              <a:t>Obr.č.3: </a:t>
            </a:r>
            <a:r>
              <a:rPr lang="cs-CZ" sz="1400" dirty="0" err="1"/>
              <a:t>Soubor:MountKaguyak.jpg</a:t>
            </a:r>
            <a:r>
              <a:rPr lang="cs-CZ" sz="1400" dirty="0"/>
              <a:t>. </a:t>
            </a:r>
            <a:r>
              <a:rPr lang="cs-CZ" sz="1400" i="1" dirty="0"/>
              <a:t>Wikipedie</a:t>
            </a:r>
            <a:r>
              <a:rPr lang="cs-CZ" sz="1400" dirty="0"/>
              <a:t> [online]. 20.1.2005 [cit. 2012-02-21]. Dostupné z: http://cs.wikipedia.org/wiki/Soubor:MountKaguyak.jpg </a:t>
            </a:r>
            <a:endParaRPr lang="cs-CZ" sz="1400" dirty="0" smtClean="0"/>
          </a:p>
          <a:p>
            <a:r>
              <a:rPr lang="cs-CZ" sz="1400" dirty="0" smtClean="0"/>
              <a:t>Obr.č.4: </a:t>
            </a:r>
            <a:r>
              <a:rPr lang="cs-CZ" sz="1400" dirty="0" err="1"/>
              <a:t>Soubor:Černé</a:t>
            </a:r>
            <a:r>
              <a:rPr lang="cs-CZ" sz="1400" dirty="0"/>
              <a:t> jezero zabírané z karové stěny.JPG. </a:t>
            </a:r>
            <a:r>
              <a:rPr lang="cs-CZ" sz="1400" i="1" dirty="0"/>
              <a:t>Wikipedie</a:t>
            </a:r>
            <a:r>
              <a:rPr lang="cs-CZ" sz="1400" dirty="0"/>
              <a:t> [online]. 5.3.2011 [cit. 2012-02-21]. Dostupné z: </a:t>
            </a:r>
            <a:r>
              <a:rPr lang="cs-CZ" sz="1400" dirty="0">
                <a:hlinkClick r:id="rId2"/>
              </a:rPr>
              <a:t>http://cs.wikipedia.org/wiki/Soubor:%</a:t>
            </a:r>
            <a:r>
              <a:rPr lang="cs-CZ" sz="1400" dirty="0" smtClean="0">
                <a:hlinkClick r:id="rId2"/>
              </a:rPr>
              <a:t>C4%8Cern%C3%A9_jezero_zab%C3%ADran%C3%A9_z_karov%C3%A9_st%C4%9Bny.JPG</a:t>
            </a:r>
            <a:endParaRPr lang="cs-CZ" sz="1400" dirty="0" smtClean="0"/>
          </a:p>
          <a:p>
            <a:r>
              <a:rPr lang="cs-CZ" sz="1400" dirty="0" smtClean="0"/>
              <a:t>Obr.č.5: </a:t>
            </a:r>
            <a:r>
              <a:rPr lang="cs-CZ" sz="1400" dirty="0" err="1"/>
              <a:t>Soubor:Grlakes</a:t>
            </a:r>
            <a:r>
              <a:rPr lang="cs-CZ" sz="1400" dirty="0"/>
              <a:t> </a:t>
            </a:r>
            <a:r>
              <a:rPr lang="cs-CZ" sz="1400" dirty="0" err="1"/>
              <a:t>lawrence</a:t>
            </a:r>
            <a:r>
              <a:rPr lang="cs-CZ" sz="1400" dirty="0"/>
              <a:t> map.png. </a:t>
            </a:r>
            <a:r>
              <a:rPr lang="cs-CZ" sz="1400" i="1" dirty="0"/>
              <a:t>Wikipedie</a:t>
            </a:r>
            <a:r>
              <a:rPr lang="cs-CZ" sz="1400" dirty="0"/>
              <a:t> [online]. 8.6.2006 [cit. 2012-02-21]. Dostupné z: http://cs.wikipedia.org/wiki/Soubor:Grlakes_lawrence_map.png </a:t>
            </a:r>
            <a:endParaRPr lang="cs-CZ" sz="1400" dirty="0" smtClean="0"/>
          </a:p>
          <a:p>
            <a:r>
              <a:rPr lang="cs-CZ" sz="1400" dirty="0" smtClean="0"/>
              <a:t>Obr.č.6: </a:t>
            </a:r>
            <a:r>
              <a:rPr lang="fr-FR" sz="1400" dirty="0"/>
              <a:t>File:Continents vide couleurs.png. Wikimedia Commons [online]. 10.7.2011 [cit. </a:t>
            </a:r>
            <a:r>
              <a:rPr lang="fr-FR" sz="1400" dirty="0" smtClean="0"/>
              <a:t>2012-02-</a:t>
            </a:r>
            <a:r>
              <a:rPr lang="cs-CZ" sz="1400" dirty="0" smtClean="0"/>
              <a:t>21</a:t>
            </a:r>
            <a:r>
              <a:rPr lang="fr-FR" sz="1400" dirty="0" smtClean="0"/>
              <a:t>]. </a:t>
            </a:r>
            <a:r>
              <a:rPr lang="fr-FR" sz="1400" dirty="0"/>
              <a:t>Dostupné z: http://commons.wikimedia.org/wiki/File:Continents_vide_couleurs.png </a:t>
            </a:r>
            <a:endParaRPr lang="cs-CZ" sz="1400" dirty="0" smtClean="0"/>
          </a:p>
          <a:p>
            <a:r>
              <a:rPr lang="cs-CZ" sz="1400"/>
              <a:t>Text je dílem autora.</a:t>
            </a:r>
            <a:endParaRPr lang="cs-CZ" sz="1050"/>
          </a:p>
          <a:p>
            <a:endParaRPr lang="cs-CZ" sz="1400"/>
          </a:p>
          <a:p>
            <a:endParaRPr lang="cs-CZ" sz="1400" dirty="0" smtClean="0"/>
          </a:p>
          <a:p>
            <a:endParaRPr lang="cs-CZ" sz="1400" dirty="0"/>
          </a:p>
          <a:p>
            <a:r>
              <a:rPr lang="cs-CZ" sz="1400" dirty="0" smtClean="0"/>
              <a:t>21.2.2012</a:t>
            </a:r>
            <a:endParaRPr lang="fr-FR" sz="1400" dirty="0"/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4438406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luxe">
  <a:themeElements>
    <a:clrScheme name="Deluxe">
      <a:dk1>
        <a:sysClr val="windowText" lastClr="000000"/>
      </a:dk1>
      <a:lt1>
        <a:sysClr val="window" lastClr="FFFFFF"/>
      </a:lt1>
      <a:dk2>
        <a:srgbClr val="30356E"/>
      </a:dk2>
      <a:lt2>
        <a:srgbClr val="FFF9E5"/>
      </a:lt2>
      <a:accent1>
        <a:srgbClr val="CC4757"/>
      </a:accent1>
      <a:accent2>
        <a:srgbClr val="FF6F61"/>
      </a:accent2>
      <a:accent3>
        <a:srgbClr val="FF953E"/>
      </a:accent3>
      <a:accent4>
        <a:srgbClr val="F8BD52"/>
      </a:accent4>
      <a:accent5>
        <a:srgbClr val="46A6BD"/>
      </a:accent5>
      <a:accent6>
        <a:srgbClr val="5488BC"/>
      </a:accent6>
      <a:hlink>
        <a:srgbClr val="FA7D7A"/>
      </a:hlink>
      <a:folHlink>
        <a:srgbClr val="FFCF3E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4203</TotalTime>
  <Words>503</Words>
  <Application>Microsoft Office PowerPoint</Application>
  <PresentationFormat>Předvádění na obrazovce (4:3)</PresentationFormat>
  <Paragraphs>110</Paragraphs>
  <Slides>10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Deluxe</vt:lpstr>
      <vt:lpstr>Prezentace aplikace PowerPoint</vt:lpstr>
      <vt:lpstr>Prezentace aplikace PowerPoint</vt:lpstr>
      <vt:lpstr>Jezera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Citace: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Ludmila Faiková</dc:creator>
  <cp:lastModifiedBy>08DP</cp:lastModifiedBy>
  <cp:revision>82</cp:revision>
  <dcterms:created xsi:type="dcterms:W3CDTF">2011-06-20T10:40:08Z</dcterms:created>
  <dcterms:modified xsi:type="dcterms:W3CDTF">2012-12-16T17:56:42Z</dcterms:modified>
</cp:coreProperties>
</file>