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2"/>
  </p:notesMasterIdLst>
  <p:sldIdLst>
    <p:sldId id="256" r:id="rId2"/>
    <p:sldId id="262" r:id="rId3"/>
    <p:sldId id="263" r:id="rId4"/>
    <p:sldId id="264" r:id="rId5"/>
    <p:sldId id="266" r:id="rId6"/>
    <p:sldId id="265" r:id="rId7"/>
    <p:sldId id="267" r:id="rId8"/>
    <p:sldId id="268" r:id="rId9"/>
    <p:sldId id="269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VY_32_INOVACE_12_ ZEMĚPIS 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Pedosféra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VY_32_INOVACE_12_ ZEMĚPIS 6.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Pedosféra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http://cs.wikipedia.org/wiki/Soubor:Soil_profile.jpg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30989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http://cs.wikipedia.org/wiki/Soubor:Black_dirt_in_Black_Dirt_Region.jpg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23438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http://cs.wikipedia.org/wiki/Soubor:BrownSoil.jpg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35130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http://commons.wikimedia.org/wiki/File:Babi_lom-Kyjovska_pahorkatina.jpg?uselang=cs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88057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http://cs.wikipedia.org/wiki/Soubor:Podzol.jpg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139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lack_dirt_in_Black_Dirt_Region.jpg" TargetMode="External"/><Relationship Id="rId2" Type="http://schemas.openxmlformats.org/officeDocument/2006/relationships/hyperlink" Target="http://cs.wikipedia.org/wiki/Soubor:Soil_profi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odzol.jpg" TargetMode="External"/><Relationship Id="rId5" Type="http://schemas.openxmlformats.org/officeDocument/2006/relationships/hyperlink" Target="http://commons.wikimedia.org/wiki/File:Babi_lom-Kyjovska_pahorkatina.jpg?uselang=cs" TargetMode="External"/><Relationship Id="rId4" Type="http://schemas.openxmlformats.org/officeDocument/2006/relationships/hyperlink" Target="http://cs.wikipedia.org/wiki/Soubor:BrownSoi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9472213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pPr marL="514350" indent="-514350">
              <a:buAutoNum type="arabicPeriod"/>
            </a:pPr>
            <a:r>
              <a:rPr lang="cs-CZ" sz="2400" dirty="0" smtClean="0"/>
              <a:t>Žáci se v této prezentaci seznámí se základními typy půd.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Na tabuli označí červenou a zelenou barvou živé a neživé složky půdy.</a:t>
            </a:r>
          </a:p>
          <a:p>
            <a:pPr marL="514350" indent="-514350">
              <a:buAutoNum type="arabicPeriod"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346825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465133" y="501442"/>
            <a:ext cx="21082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PEDOSFÉRA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10515" y="2119979"/>
            <a:ext cx="16603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SLOŽENÍ PŮDY: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16504" y="3267116"/>
            <a:ext cx="2463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NEŽIVÁ </a:t>
            </a:r>
            <a:r>
              <a:rPr lang="cs-CZ" dirty="0" smtClean="0">
                <a:solidFill>
                  <a:srgbClr val="FF0000"/>
                </a:solidFill>
              </a:rPr>
              <a:t>ČÁST </a:t>
            </a:r>
            <a:r>
              <a:rPr lang="cs-CZ" dirty="0" smtClean="0">
                <a:solidFill>
                  <a:srgbClr val="FF0000"/>
                </a:solidFill>
              </a:rPr>
              <a:t>PŮDY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3212976"/>
            <a:ext cx="17476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ŽIVÁ ČÁST PŮDY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5468" y="4653136"/>
            <a:ext cx="1268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Půdní voda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04455" y="5877272"/>
            <a:ext cx="1484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Půdní vzduch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4293096"/>
            <a:ext cx="1070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mravenci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91026" y="4653136"/>
            <a:ext cx="2051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Zbytky těl živočichů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4548" y="5916482"/>
            <a:ext cx="1727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mikroorganismy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5301208"/>
            <a:ext cx="1596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Půdní bakterie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65133" y="4077072"/>
            <a:ext cx="6623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hlína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5301208"/>
            <a:ext cx="997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kamínky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56502" y="5870919"/>
            <a:ext cx="2154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Kořeny živých rostlin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22329" y="5116542"/>
            <a:ext cx="2312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Odumřelé části rostlin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73402" y="4077072"/>
            <a:ext cx="19894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Drobní živočichové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469722" y="5914686"/>
            <a:ext cx="10447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dešťovky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27584" y="3933056"/>
            <a:ext cx="997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kamínky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04048" y="4837802"/>
            <a:ext cx="784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brouci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4819" y="4747210"/>
            <a:ext cx="1680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Organické části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72732" y="2687973"/>
            <a:ext cx="7245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Červeným fixem označ neživou část půdy, zeleným fixem živou část půdy: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88196" y="1062608"/>
            <a:ext cx="1991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 půdní obal Země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195156" y="1488221"/>
            <a:ext cx="4097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PŮDA – nejsvrchnější část zemské kůry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092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465133" y="724054"/>
            <a:ext cx="21082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PEDOSFÉRA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65133" y="1833788"/>
            <a:ext cx="16603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SLOŽENÍ PŮDY: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3212976"/>
            <a:ext cx="2399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NEŽIVÁ </a:t>
            </a:r>
            <a:r>
              <a:rPr lang="cs-CZ" dirty="0" smtClean="0">
                <a:solidFill>
                  <a:srgbClr val="FF0000"/>
                </a:solidFill>
              </a:rPr>
              <a:t>ČÁST PŮDY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3212976"/>
            <a:ext cx="17476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8000"/>
                </a:solidFill>
              </a:rPr>
              <a:t>ŽIVÁ ČÁST PŮDY</a:t>
            </a:r>
            <a:endParaRPr lang="cs-CZ" dirty="0">
              <a:solidFill>
                <a:srgbClr val="008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5468" y="4653136"/>
            <a:ext cx="1268232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Půdní voda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04455" y="5877272"/>
            <a:ext cx="1484702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Půdní vzduch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4293096"/>
            <a:ext cx="1070358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mravenci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91026" y="4653136"/>
            <a:ext cx="2051844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Zbytky těl živočichů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4548" y="5916482"/>
            <a:ext cx="1727781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mikroorganismy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5301208"/>
            <a:ext cx="1596143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Půdní bakterie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65133" y="4077072"/>
            <a:ext cx="662361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hlína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5301208"/>
            <a:ext cx="1011815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Jíl, písek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56502" y="5870919"/>
            <a:ext cx="2154629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Kořeny živých rostlin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22329" y="5116542"/>
            <a:ext cx="2312493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Odumřelé části rostlin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73402" y="4077072"/>
            <a:ext cx="1989455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Drobní živočichové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469722" y="5914686"/>
            <a:ext cx="1044710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dešťovky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27584" y="3933056"/>
            <a:ext cx="997196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kamínky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04048" y="4837802"/>
            <a:ext cx="784830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brouci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4819" y="4747210"/>
            <a:ext cx="1680268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Organické části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28896" y="2396978"/>
            <a:ext cx="7245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Červeným fixem označ neživou část půdy, zeleným fixem živou část půdy: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38150" y="1247274"/>
            <a:ext cx="1991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 půdní obal Země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8732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0080" y="246533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l-PL" dirty="0"/>
              <a:t>Co je to HUMUS? </a:t>
            </a:r>
          </a:p>
          <a:p>
            <a:endParaRPr lang="pl-PL" dirty="0"/>
          </a:p>
          <a:p>
            <a:r>
              <a:rPr lang="pl-PL" dirty="0"/>
              <a:t>– nejúrodnější část půdy</a:t>
            </a:r>
          </a:p>
          <a:p>
            <a:endParaRPr lang="pl-PL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23928" y="764704"/>
            <a:ext cx="11460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TYPY PŮD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544330"/>
            <a:ext cx="81757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Každý typ má svůj profil (kolmý řez půdou), různě silné vrstvy humusu a hornin, </a:t>
            </a:r>
          </a:p>
          <a:p>
            <a:r>
              <a:rPr lang="cs-CZ" dirty="0" smtClean="0"/>
              <a:t>     které mají rozdílné vlastnosti a barvu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44259"/>
            <a:ext cx="22479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20080" y="4437112"/>
            <a:ext cx="303044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Černozemě (nížiny)</a:t>
            </a:r>
          </a:p>
          <a:p>
            <a:pPr marL="342900" indent="-342900">
              <a:buAutoNum type="arabicPeriod"/>
            </a:pPr>
            <a:r>
              <a:rPr lang="cs-CZ" dirty="0" smtClean="0"/>
              <a:t>Hnědozemě (nížiny)</a:t>
            </a:r>
          </a:p>
          <a:p>
            <a:pPr marL="342900" indent="-342900">
              <a:buAutoNum type="arabicPeriod"/>
            </a:pPr>
            <a:r>
              <a:rPr lang="cs-CZ" dirty="0" smtClean="0"/>
              <a:t>Hnědé půdy (pahorkatiny)</a:t>
            </a:r>
          </a:p>
          <a:p>
            <a:pPr marL="342900" indent="-342900">
              <a:buAutoNum type="arabicPeriod"/>
            </a:pPr>
            <a:r>
              <a:rPr lang="cs-CZ" dirty="0" smtClean="0"/>
              <a:t>Podzolové půdy (hory)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0080" y="3772643"/>
            <a:ext cx="2062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Některé půdní typy: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16030" y="5733256"/>
            <a:ext cx="865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9862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32115" y="908720"/>
            <a:ext cx="72455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ČERNOZEM – nejúrodnější půda, obsahuje mnoho humusu (60-100cm), </a:t>
            </a:r>
          </a:p>
          <a:p>
            <a:r>
              <a:rPr lang="cs-CZ" dirty="0" smtClean="0"/>
              <a:t>vyskytuje se v nížinách,“ světové obilnice“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3228" y="1772816"/>
            <a:ext cx="7620000" cy="420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51920" y="6381328"/>
            <a:ext cx="87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7334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05945"/>
            <a:ext cx="78406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HNĚDOZEM -  obsahuje méně humusu než černozem, ale je také úrodná, 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/>
              <a:t>                        </a:t>
            </a:r>
            <a:r>
              <a:rPr lang="cs-CZ" dirty="0" smtClean="0"/>
              <a:t>půda </a:t>
            </a:r>
            <a:r>
              <a:rPr lang="cs-CZ" dirty="0" smtClean="0"/>
              <a:t>nížin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1872" y="1844824"/>
            <a:ext cx="3200719" cy="4546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067944" y="6473035"/>
            <a:ext cx="87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2487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76250"/>
            <a:ext cx="71085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HNĚDÉ PŮDY – obsahují malou část humusu, jsou průměrně úrodné, </a:t>
            </a:r>
          </a:p>
          <a:p>
            <a:r>
              <a:rPr lang="cs-CZ" dirty="0" smtClean="0"/>
              <a:t>vyskytují se v pahorkatinách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7570" y="1679382"/>
            <a:ext cx="6184639" cy="4638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39952" y="6347235"/>
            <a:ext cx="87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7963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6297" y="620688"/>
            <a:ext cx="40290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65847" y="1173948"/>
            <a:ext cx="318356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PODZOLOVÉ PŮDY</a:t>
            </a:r>
          </a:p>
          <a:p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velmi tenká vrstva humusu,</a:t>
            </a:r>
          </a:p>
          <a:p>
            <a:r>
              <a:rPr lang="cs-CZ" dirty="0" smtClean="0"/>
              <a:t>     pod ní je široká vrstva půdy </a:t>
            </a:r>
          </a:p>
          <a:p>
            <a:r>
              <a:rPr lang="cs-CZ" dirty="0" smtClean="0"/>
              <a:t>     barvy popela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půdy hor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56176" y="6340678"/>
            <a:ext cx="874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7249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1400" dirty="0" smtClean="0"/>
              <a:t>Obr.č.1</a:t>
            </a:r>
            <a:r>
              <a:rPr lang="cs-CZ" sz="1400" dirty="0"/>
              <a:t>: </a:t>
            </a:r>
            <a:r>
              <a:rPr lang="cs-CZ" sz="1400" dirty="0" err="1"/>
              <a:t>Soubor:Soil</a:t>
            </a:r>
            <a:r>
              <a:rPr lang="cs-CZ" sz="1400" dirty="0"/>
              <a:t> profile.jpg. In: &lt;i&gt;</a:t>
            </a:r>
            <a:r>
              <a:rPr lang="cs-CZ" sz="1400" dirty="0" err="1"/>
              <a:t>Wikipedia</a:t>
            </a:r>
            <a:r>
              <a:rPr lang="cs-CZ" sz="1400" dirty="0"/>
              <a:t>&lt;/i&gt;: &lt;i&gt;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&lt;/i&gt;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2004 [cit. 2012-03-18]. Dostupné z: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cs.wikipedia.org/wiki/Soubor:Soil_profile.jpg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 marL="356616" lvl="1" indent="0">
              <a:buNone/>
            </a:pPr>
            <a:r>
              <a:rPr lang="cs-CZ" sz="1400" dirty="0" smtClean="0"/>
              <a:t>Obr.č.2:CASE</a:t>
            </a:r>
            <a:r>
              <a:rPr lang="cs-CZ" sz="1400" dirty="0"/>
              <a:t>, Daniel. </a:t>
            </a:r>
            <a:r>
              <a:rPr lang="cs-CZ" sz="1400" dirty="0" err="1"/>
              <a:t>Soubor:Black</a:t>
            </a:r>
            <a:r>
              <a:rPr lang="cs-CZ" sz="1400" dirty="0"/>
              <a:t> </a:t>
            </a:r>
            <a:r>
              <a:rPr lang="cs-CZ" sz="1400" dirty="0" err="1"/>
              <a:t>dirt</a:t>
            </a:r>
            <a:r>
              <a:rPr lang="cs-CZ" sz="1400" dirty="0"/>
              <a:t> in Black </a:t>
            </a:r>
            <a:r>
              <a:rPr lang="cs-CZ" sz="1400" dirty="0" err="1"/>
              <a:t>Dirt</a:t>
            </a:r>
            <a:r>
              <a:rPr lang="cs-CZ" sz="1400" dirty="0"/>
              <a:t> Region.jpg. In: &lt;i&gt;</a:t>
            </a:r>
            <a:r>
              <a:rPr lang="cs-CZ" sz="1400" dirty="0" err="1"/>
              <a:t>Wikipedia</a:t>
            </a:r>
            <a:r>
              <a:rPr lang="cs-CZ" sz="1400" dirty="0"/>
              <a:t>&lt;/i&gt;: &lt;i&gt;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&lt;/i&gt;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</a:t>
            </a:r>
            <a:r>
              <a:rPr lang="cs-CZ" sz="1400" dirty="0" smtClean="0"/>
              <a:t>2008 </a:t>
            </a:r>
            <a:r>
              <a:rPr lang="cs-CZ" sz="1400" dirty="0"/>
              <a:t>[cit. 2012-03-18]. Dostupné z: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cs.wikipedia.org/wiki/Soubor:Black_dirt_in_Black_Dirt_Region.jpg</a:t>
            </a:r>
            <a:endParaRPr lang="cs-CZ" sz="1400" dirty="0" smtClean="0"/>
          </a:p>
          <a:p>
            <a:pPr marL="356616" lvl="1" indent="0">
              <a:buNone/>
            </a:pPr>
            <a:endParaRPr lang="cs-CZ" sz="1400" dirty="0" smtClean="0"/>
          </a:p>
          <a:p>
            <a:pPr marL="356616" lvl="1" indent="0">
              <a:buNone/>
            </a:pPr>
            <a:r>
              <a:rPr lang="cs-CZ" sz="1400" dirty="0" smtClean="0"/>
              <a:t>Obr.č.3: </a:t>
            </a:r>
            <a:r>
              <a:rPr lang="cs-CZ" sz="1400" dirty="0" err="1"/>
              <a:t>Soubor:BrownSoil.jpg</a:t>
            </a:r>
            <a:r>
              <a:rPr lang="cs-CZ" sz="1400" dirty="0"/>
              <a:t>. In: &lt;i&gt;</a:t>
            </a:r>
            <a:r>
              <a:rPr lang="cs-CZ" sz="1400" dirty="0" err="1"/>
              <a:t>Wikipedia</a:t>
            </a:r>
            <a:r>
              <a:rPr lang="cs-CZ" sz="1400" dirty="0"/>
              <a:t>&lt;/i&gt;: &lt;i&gt;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&lt;/i&gt;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2007 [cit. 2012-03-18]. Dostupné z: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cs.wikipedia.org/wiki/Soubor:BrownSoil.jpg</a:t>
            </a:r>
            <a:endParaRPr lang="cs-CZ" sz="1400" dirty="0" smtClean="0"/>
          </a:p>
          <a:p>
            <a:pPr marL="356616" lvl="1" indent="0">
              <a:buNone/>
            </a:pPr>
            <a:endParaRPr lang="cs-CZ" sz="1400" dirty="0" smtClean="0"/>
          </a:p>
          <a:p>
            <a:pPr marL="356616" lvl="1" indent="0">
              <a:buNone/>
            </a:pPr>
            <a:r>
              <a:rPr lang="cs-CZ" sz="1400" dirty="0" smtClean="0"/>
              <a:t>Obr.č.4: </a:t>
            </a:r>
            <a:r>
              <a:rPr lang="cs-CZ" sz="1400" dirty="0"/>
              <a:t>File:Babi lom-Kyjovska pahorkatina.jpg. In: &lt;i&gt;</a:t>
            </a:r>
            <a:r>
              <a:rPr lang="cs-CZ" sz="1400" dirty="0" err="1"/>
              <a:t>Wikipedia</a:t>
            </a:r>
            <a:r>
              <a:rPr lang="cs-CZ" sz="1400" dirty="0"/>
              <a:t>&lt;/i&gt;: &lt;i&gt;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&lt;/i&gt;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9.8.2007 [cit. 2012-03-18]. Dostupné z: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commons.wikimedia.org/wiki/File:Babi_lom-Kyjovska_pahorkatina.jpg?uselang=cs</a:t>
            </a:r>
            <a:endParaRPr lang="cs-CZ" sz="1400" dirty="0" smtClean="0"/>
          </a:p>
          <a:p>
            <a:pPr marL="356616" lvl="1" indent="0">
              <a:buNone/>
            </a:pPr>
            <a:r>
              <a:rPr lang="cs-CZ" sz="1400" dirty="0" smtClean="0"/>
              <a:t>Obr.č.5: </a:t>
            </a:r>
            <a:r>
              <a:rPr lang="cs-CZ" sz="1400" dirty="0" err="1"/>
              <a:t>Soubor:Podzol.jpg</a:t>
            </a:r>
            <a:r>
              <a:rPr lang="cs-CZ" sz="1400" dirty="0"/>
              <a:t>. In: &lt;i&gt;</a:t>
            </a:r>
            <a:r>
              <a:rPr lang="cs-CZ" sz="1400" dirty="0" err="1"/>
              <a:t>Wikipedia</a:t>
            </a:r>
            <a:r>
              <a:rPr lang="cs-CZ" sz="1400" dirty="0"/>
              <a:t>&lt;/i&gt;: &lt;i&gt;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&lt;/i&gt;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24.3.2005 [cit. 2012-03-18]. Dostupné z: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cs.wikipedia.org/wiki/Soubor:Podzol.jpg</a:t>
            </a:r>
            <a:endParaRPr lang="cs-CZ" sz="1400" dirty="0" smtClean="0"/>
          </a:p>
          <a:p>
            <a:pPr marL="356616" lvl="1" indent="0">
              <a:buNone/>
            </a:pPr>
            <a:endParaRPr lang="cs-CZ" sz="1400" dirty="0" smtClean="0"/>
          </a:p>
          <a:p>
            <a:pPr marL="356616" lvl="1" indent="0">
              <a:buNone/>
            </a:pPr>
            <a:r>
              <a:rPr lang="cs-CZ" sz="1400" dirty="0"/>
              <a:t>Text je dílem autora.</a:t>
            </a:r>
            <a:endParaRPr lang="cs-CZ" sz="1050" dirty="0"/>
          </a:p>
          <a:p>
            <a:pPr marL="356616" lvl="1" indent="0">
              <a:buNone/>
            </a:pPr>
            <a:endParaRPr lang="cs-CZ" sz="1400" dirty="0"/>
          </a:p>
          <a:p>
            <a:pPr marL="356616" lvl="1" indent="0">
              <a:buNone/>
            </a:pPr>
            <a:r>
              <a:rPr lang="cs-CZ" sz="1400" dirty="0" smtClean="0"/>
              <a:t>18.3.2012</a:t>
            </a:r>
            <a:endParaRPr lang="cs-CZ" sz="1400" dirty="0"/>
          </a:p>
          <a:p>
            <a:pPr marL="356616" lvl="1" indent="0">
              <a:buNone/>
            </a:pPr>
            <a:endParaRPr lang="cs-CZ" sz="1400" dirty="0"/>
          </a:p>
          <a:p>
            <a:pPr marL="356616" lvl="1" indent="0">
              <a:buNone/>
            </a:pPr>
            <a:endParaRPr lang="cs-CZ" sz="1400" dirty="0"/>
          </a:p>
          <a:p>
            <a:pPr marL="356616" lvl="1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443840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1442</TotalTime>
  <Words>543</Words>
  <Application>Microsoft Office PowerPoint</Application>
  <PresentationFormat>Předvádění na obrazovce (4:3)</PresentationFormat>
  <Paragraphs>105</Paragraphs>
  <Slides>10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Citace: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Faiková</dc:creator>
  <cp:lastModifiedBy>Dum</cp:lastModifiedBy>
  <cp:revision>76</cp:revision>
  <dcterms:created xsi:type="dcterms:W3CDTF">2011-06-20T10:40:08Z</dcterms:created>
  <dcterms:modified xsi:type="dcterms:W3CDTF">2013-02-02T11:13:50Z</dcterms:modified>
</cp:coreProperties>
</file>