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25"/>
  </p:notesMasterIdLst>
  <p:sldIdLst>
    <p:sldId id="293" r:id="rId2"/>
    <p:sldId id="259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7F8FDEF-DE1A-4CAE-B60D-5DC74409E4A2}">
          <p14:sldIdLst>
            <p14:sldId id="293"/>
            <p14:sldId id="259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FFFF99"/>
    <a:srgbClr val="FF3300"/>
    <a:srgbClr val="FF99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VY_32_INOVACE_14_ ZEMĚPIS 6.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Ludmila </a:t>
          </a:r>
          <a:r>
            <a:rPr lang="cs-CZ" sz="2000" dirty="0" err="1" smtClean="0"/>
            <a:t>Faiková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Risk-</a:t>
          </a:r>
          <a:r>
            <a:rPr lang="cs-CZ" sz="2000" dirty="0" err="1" smtClean="0"/>
            <a:t>atmosféra,hydrosféra,litosféra</a:t>
          </a:r>
          <a:r>
            <a:rPr lang="cs-CZ" sz="2000" dirty="0" smtClean="0"/>
            <a:t>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315AA4-1F2A-4677-9180-AC97575971AC}" type="presOf" srcId="{757F3AB3-0718-4624-B441-E567A8F0AB56}" destId="{333A1088-737F-45CB-B68E-254E46348037}" srcOrd="0" destOrd="0" presId="urn:microsoft.com/office/officeart/2005/8/layout/target3"/>
    <dgm:cxn modelId="{05C28F9A-275F-45FC-9AFA-FE17CD381F1B}" type="presOf" srcId="{B651F6E3-6281-48DB-9319-2AEAFDAE7572}" destId="{6BB5E863-4638-4E1D-BFDE-399D028AC4ED}" srcOrd="1" destOrd="0" presId="urn:microsoft.com/office/officeart/2005/8/layout/target3"/>
    <dgm:cxn modelId="{4DF9784F-C978-4DB6-BD5A-31577D0CB246}" type="presOf" srcId="{D1D4F407-5343-4D3F-B5B9-D407B03CAEB4}" destId="{AED2198E-93D5-4001-81B4-73124B309672}" srcOrd="1" destOrd="0" presId="urn:microsoft.com/office/officeart/2005/8/layout/target3"/>
    <dgm:cxn modelId="{1A7E2BB6-239E-42C7-A133-55B5AFAD0DD8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014A4A8-939F-4F8C-BBC6-DEDF9E21F487}" type="presOf" srcId="{D1B46980-6531-4606-95E6-44980827E919}" destId="{2BE915AB-18AA-4053-B92C-3BFC9ED204BB}" srcOrd="1" destOrd="0" presId="urn:microsoft.com/office/officeart/2005/8/layout/target3"/>
    <dgm:cxn modelId="{7FA9517E-B5FE-48CB-B7F8-55AC81AEE50E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322576A-7C64-4B6C-98E1-01FD80D0E95C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45B17EC-9D15-47AB-A1F3-F6C0AF77D5A7}" type="presOf" srcId="{D8197B8C-B260-4A16-BDF4-0947B075E274}" destId="{5A5FFA88-C948-4069-8E93-59FA12366E83}" srcOrd="1" destOrd="0" presId="urn:microsoft.com/office/officeart/2005/8/layout/target3"/>
    <dgm:cxn modelId="{0AABC1C7-A839-4CA0-BF48-7D9640155629}" type="presOf" srcId="{4C35D32F-0EAB-4CD7-82EE-45574DC2A586}" destId="{890E4F0B-2866-4A3F-A3C7-2A14B1797930}" srcOrd="1" destOrd="0" presId="urn:microsoft.com/office/officeart/2005/8/layout/target3"/>
    <dgm:cxn modelId="{0AF27F55-5D6C-4B4E-82AA-4761590F26E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6A0B18F-80E1-4F63-A24E-639F9FD53003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16DD8A7-3B81-4871-9BAC-2FF2C0EF1042}" type="presParOf" srcId="{333A1088-737F-45CB-B68E-254E46348037}" destId="{F5ABB229-8D3B-4694-996A-96F23CF14429}" srcOrd="0" destOrd="0" presId="urn:microsoft.com/office/officeart/2005/8/layout/target3"/>
    <dgm:cxn modelId="{4DBD9284-687B-4D14-B6FD-320101C53704}" type="presParOf" srcId="{333A1088-737F-45CB-B68E-254E46348037}" destId="{F41139FD-01EE-4571-8B17-4FB00FC51163}" srcOrd="1" destOrd="0" presId="urn:microsoft.com/office/officeart/2005/8/layout/target3"/>
    <dgm:cxn modelId="{6506B6B1-013E-46C7-902E-D81C1E02233F}" type="presParOf" srcId="{333A1088-737F-45CB-B68E-254E46348037}" destId="{D005CE8C-CC26-4C3E-AC11-E15060ECD759}" srcOrd="2" destOrd="0" presId="urn:microsoft.com/office/officeart/2005/8/layout/target3"/>
    <dgm:cxn modelId="{58A072FE-B8EA-421B-B98A-3EF1968FF8F5}" type="presParOf" srcId="{333A1088-737F-45CB-B68E-254E46348037}" destId="{2C702D82-9B77-49B7-9568-BB8EB47C3372}" srcOrd="3" destOrd="0" presId="urn:microsoft.com/office/officeart/2005/8/layout/target3"/>
    <dgm:cxn modelId="{7C232B24-BA7E-4E6C-BE75-2882FF6BDFA2}" type="presParOf" srcId="{333A1088-737F-45CB-B68E-254E46348037}" destId="{A52A0455-90FF-4808-ABD0-F02540D31D5A}" srcOrd="4" destOrd="0" presId="urn:microsoft.com/office/officeart/2005/8/layout/target3"/>
    <dgm:cxn modelId="{37DF182F-A209-4ADC-964D-661ACEB98AF0}" type="presParOf" srcId="{333A1088-737F-45CB-B68E-254E46348037}" destId="{6140AFEC-043D-4C43-A2F9-D0F5331DF3A3}" srcOrd="5" destOrd="0" presId="urn:microsoft.com/office/officeart/2005/8/layout/target3"/>
    <dgm:cxn modelId="{CBC4F368-D4B0-4461-8213-106DF4411613}" type="presParOf" srcId="{333A1088-737F-45CB-B68E-254E46348037}" destId="{9358AC05-5D7D-4327-9F80-1AD486AEA664}" srcOrd="6" destOrd="0" presId="urn:microsoft.com/office/officeart/2005/8/layout/target3"/>
    <dgm:cxn modelId="{DDAFF42D-F363-4824-B1DC-AAFD97CD6B3D}" type="presParOf" srcId="{333A1088-737F-45CB-B68E-254E46348037}" destId="{313FC574-E1CD-4FB4-B054-0B805CE0447D}" srcOrd="7" destOrd="0" presId="urn:microsoft.com/office/officeart/2005/8/layout/target3"/>
    <dgm:cxn modelId="{09021ADF-C7AA-4931-A685-38A81E46656D}" type="presParOf" srcId="{333A1088-737F-45CB-B68E-254E46348037}" destId="{619D679B-A015-4ECF-8348-D1034C574F40}" srcOrd="8" destOrd="0" presId="urn:microsoft.com/office/officeart/2005/8/layout/target3"/>
    <dgm:cxn modelId="{94C5B1E8-A0DD-420F-B0E9-AFC40903F3C2}" type="presParOf" srcId="{333A1088-737F-45CB-B68E-254E46348037}" destId="{322283A8-4A27-4CDA-BAE3-F381106A9174}" srcOrd="9" destOrd="0" presId="urn:microsoft.com/office/officeart/2005/8/layout/target3"/>
    <dgm:cxn modelId="{0BEB775C-E4DD-40D6-87FC-D67D60DD2B03}" type="presParOf" srcId="{333A1088-737F-45CB-B68E-254E46348037}" destId="{FFC9F71D-1B4F-4AD9-A4A6-86ADEFC8AF5C}" srcOrd="10" destOrd="0" presId="urn:microsoft.com/office/officeart/2005/8/layout/target3"/>
    <dgm:cxn modelId="{82413994-68AB-45CD-8E84-0934AC75BD95}" type="presParOf" srcId="{333A1088-737F-45CB-B68E-254E46348037}" destId="{25B08C86-7E15-44DC-BE7F-FFB55DD49D12}" srcOrd="11" destOrd="0" presId="urn:microsoft.com/office/officeart/2005/8/layout/target3"/>
    <dgm:cxn modelId="{69C87344-E9EC-4F59-B6E7-40425160BD47}" type="presParOf" srcId="{333A1088-737F-45CB-B68E-254E46348037}" destId="{76644BE8-9D7C-4C09-B250-3D10AF48CBB7}" srcOrd="12" destOrd="0" presId="urn:microsoft.com/office/officeart/2005/8/layout/target3"/>
    <dgm:cxn modelId="{E2A02137-29D8-46DF-94C1-7EC0282CF658}" type="presParOf" srcId="{333A1088-737F-45CB-B68E-254E46348037}" destId="{EE85B701-7295-41C0-BA7A-34D3756A2AE6}" srcOrd="13" destOrd="0" presId="urn:microsoft.com/office/officeart/2005/8/layout/target3"/>
    <dgm:cxn modelId="{C204CA38-18A8-4217-AB73-806129D5889E}" type="presParOf" srcId="{333A1088-737F-45CB-B68E-254E46348037}" destId="{8BEBB6EC-1DAA-4CAC-8A25-BC0FCBD5DBD5}" srcOrd="14" destOrd="0" presId="urn:microsoft.com/office/officeart/2005/8/layout/target3"/>
    <dgm:cxn modelId="{CAB26726-695B-4674-9C00-850A81EB88E6}" type="presParOf" srcId="{333A1088-737F-45CB-B68E-254E46348037}" destId="{AED2198E-93D5-4001-81B4-73124B309672}" srcOrd="15" destOrd="0" presId="urn:microsoft.com/office/officeart/2005/8/layout/target3"/>
    <dgm:cxn modelId="{4AE97A5F-83E8-4AFE-97F1-72A00F485004}" type="presParOf" srcId="{333A1088-737F-45CB-B68E-254E46348037}" destId="{2BE915AB-18AA-4053-B92C-3BFC9ED204BB}" srcOrd="16" destOrd="0" presId="urn:microsoft.com/office/officeart/2005/8/layout/target3"/>
    <dgm:cxn modelId="{E37863E2-BFBB-4EB2-B10A-0F1423496163}" type="presParOf" srcId="{333A1088-737F-45CB-B68E-254E46348037}" destId="{6BB5E863-4638-4E1D-BFDE-399D028AC4ED}" srcOrd="17" destOrd="0" presId="urn:microsoft.com/office/officeart/2005/8/layout/target3"/>
    <dgm:cxn modelId="{90C3BE5A-7EA0-4480-9E60-819084637B55}" type="presParOf" srcId="{333A1088-737F-45CB-B68E-254E46348037}" destId="{5A5FFA88-C948-4069-8E93-59FA12366E83}" srcOrd="18" destOrd="0" presId="urn:microsoft.com/office/officeart/2005/8/layout/target3"/>
    <dgm:cxn modelId="{462A6FA2-18CA-4DBD-845D-F353BA338F7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Ludmila </a:t>
          </a:r>
          <a:r>
            <a:rPr lang="cs-CZ" sz="2000" kern="1200" dirty="0" err="1" smtClean="0"/>
            <a:t>Faiková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VY_32_INOVACE_14_ ZEMĚPIS 6.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Risk-</a:t>
          </a:r>
          <a:r>
            <a:rPr lang="cs-CZ" sz="2000" kern="1200" dirty="0" err="1" smtClean="0"/>
            <a:t>atmosféra,hydrosféra,litosféra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15.4.2012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44918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908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91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709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371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737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393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175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38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784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25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15.4.2012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FFF9E5">
                    <a:shade val="50000"/>
                  </a:srgbClr>
                </a:solidFill>
              </a:rPr>
              <a:pPr/>
              <a:t>‹#›</a:t>
            </a:fld>
            <a:endParaRPr lang="cs-CZ" dirty="0">
              <a:solidFill>
                <a:srgbClr val="FFF9E5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733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15.4.2012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561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21.xml"/><Relationship Id="rId18" Type="http://schemas.openxmlformats.org/officeDocument/2006/relationships/slide" Target="slide14.xml"/><Relationship Id="rId3" Type="http://schemas.openxmlformats.org/officeDocument/2006/relationships/slide" Target="slide5.xml"/><Relationship Id="rId7" Type="http://schemas.openxmlformats.org/officeDocument/2006/relationships/slide" Target="slide8.xml"/><Relationship Id="rId12" Type="http://schemas.openxmlformats.org/officeDocument/2006/relationships/slide" Target="slide20.xml"/><Relationship Id="rId17" Type="http://schemas.openxmlformats.org/officeDocument/2006/relationships/slide" Target="slide13.xml"/><Relationship Id="rId2" Type="http://schemas.openxmlformats.org/officeDocument/2006/relationships/notesSlide" Target="../notesSlides/notesSlide1.xml"/><Relationship Id="rId16" Type="http://schemas.openxmlformats.org/officeDocument/2006/relationships/slide" Target="slide12.xml"/><Relationship Id="rId20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9.xml"/><Relationship Id="rId5" Type="http://schemas.openxmlformats.org/officeDocument/2006/relationships/slide" Target="slide7.xml"/><Relationship Id="rId15" Type="http://schemas.openxmlformats.org/officeDocument/2006/relationships/slide" Target="slide11.xml"/><Relationship Id="rId10" Type="http://schemas.openxmlformats.org/officeDocument/2006/relationships/slide" Target="slide18.xml"/><Relationship Id="rId19" Type="http://schemas.openxmlformats.org/officeDocument/2006/relationships/slide" Target="slide15.xml"/><Relationship Id="rId4" Type="http://schemas.openxmlformats.org/officeDocument/2006/relationships/slide" Target="slide6.xml"/><Relationship Id="rId9" Type="http://schemas.openxmlformats.org/officeDocument/2006/relationships/slide" Target="slide17.xml"/><Relationship Id="rId14" Type="http://schemas.openxmlformats.org/officeDocument/2006/relationships/slide" Target="slide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3256281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6136" y="1340768"/>
            <a:ext cx="8594304" cy="12192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65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Tato prezentace slouží k opakování učiva o atmosféře, hydrosféře a litosféře.</a:t>
            </a:r>
          </a:p>
          <a:p>
            <a:r>
              <a:rPr lang="cs-CZ" dirty="0" smtClean="0"/>
              <a:t>Pravidla: Žáci jsou rozděleni do 3 skupin, každá skupina si postupně vybírá otázky, pokud odpoví správně, získává  body. Vyhrává skupina s největším počtem bodů.</a:t>
            </a:r>
          </a:p>
          <a:p>
            <a:r>
              <a:rPr lang="cs-CZ" dirty="0"/>
              <a:t>Po kliknutí na vybrané pole s body se zobrazí otázka, na kterou žáci </a:t>
            </a:r>
            <a:r>
              <a:rPr lang="cs-CZ" dirty="0" smtClean="0"/>
              <a:t>odpoví. Po kliknutí </a:t>
            </a:r>
            <a:r>
              <a:rPr lang="cs-CZ" dirty="0"/>
              <a:t>na políčko odpověď </a:t>
            </a:r>
            <a:r>
              <a:rPr lang="cs-CZ" dirty="0" smtClean="0"/>
              <a:t>se </a:t>
            </a:r>
            <a:r>
              <a:rPr lang="cs-CZ" dirty="0"/>
              <a:t>zobrazí </a:t>
            </a:r>
            <a:r>
              <a:rPr lang="cs-CZ" dirty="0" smtClean="0"/>
              <a:t>správná odpověď. </a:t>
            </a:r>
            <a:r>
              <a:rPr lang="cs-CZ" dirty="0"/>
              <a:t>Na hrací pole s nabídkou otázek se učitel dostane kliknutím na šipku zpět.</a:t>
            </a:r>
          </a:p>
          <a:p>
            <a:r>
              <a:rPr lang="cs-CZ" dirty="0"/>
              <a:t>Pole s body, které už bylo vybráno se zbarví fialově.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5000" dirty="0" smtClean="0">
                <a:latin typeface="Times New Roman" pitchFamily="18" charset="0"/>
                <a:cs typeface="Times New Roman" pitchFamily="18" charset="0"/>
              </a:rPr>
              <a:t>Risk</a:t>
            </a:r>
            <a:endParaRPr lang="cs-CZ" sz="25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28596" y="357166"/>
            <a:ext cx="2643206" cy="17859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28596" y="2500306"/>
            <a:ext cx="2643206" cy="1857388"/>
          </a:xfrm>
          <a:prstGeom prst="round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28596" y="4714884"/>
            <a:ext cx="2643206" cy="1857388"/>
          </a:xfrm>
          <a:prstGeom prst="round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00034" y="988531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all" dirty="0" smtClean="0"/>
              <a:t>ATMOSFÉRA</a:t>
            </a:r>
            <a:endParaRPr lang="cs-CZ" sz="2800" b="1" cap="all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596" y="3136612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HYDROSFÉRA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8629" y="5351190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cap="all" dirty="0" smtClean="0"/>
              <a:t>LITOSFÉRA</a:t>
            </a:r>
            <a:endParaRPr lang="cs-CZ" sz="3200" b="1" cap="all" dirty="0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3224341" y="492228"/>
            <a:ext cx="1785950" cy="71438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0070C0"/>
                </a:solidFill>
                <a:hlinkClick r:id="rId3" action="ppaction://hlinksldjump"/>
              </a:rPr>
              <a:t>1000</a:t>
            </a:r>
            <a:endParaRPr lang="cs-CZ" sz="4400" b="1" dirty="0">
              <a:solidFill>
                <a:srgbClr val="0070C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214678" y="1285860"/>
            <a:ext cx="1785950" cy="71438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4" action="ppaction://hlinksldjump"/>
              </a:rPr>
              <a:t>1000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143504" y="500042"/>
            <a:ext cx="1785950" cy="71438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5" action="ppaction://hlinksldjump"/>
              </a:rPr>
              <a:t>2000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5" name="Zaoblený obdélník 14">
            <a:hlinkClick r:id="rId6" action="ppaction://hlinksldjump"/>
          </p:cNvPr>
          <p:cNvSpPr/>
          <p:nvPr/>
        </p:nvSpPr>
        <p:spPr>
          <a:xfrm>
            <a:off x="7020272" y="532689"/>
            <a:ext cx="1785950" cy="71438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6" action="ppaction://hlinksldjump"/>
              </a:rPr>
              <a:t>3000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6" name="Zaoblený obdélník 15">
            <a:hlinkClick r:id="rId7" action="ppaction://hlinksldjump"/>
          </p:cNvPr>
          <p:cNvSpPr/>
          <p:nvPr/>
        </p:nvSpPr>
        <p:spPr>
          <a:xfrm>
            <a:off x="5143504" y="1285860"/>
            <a:ext cx="1785950" cy="71438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7" action="ppaction://hlinksldjump"/>
              </a:rPr>
              <a:t>2000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7020272" y="1285860"/>
            <a:ext cx="1785950" cy="71438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2"/>
                </a:solidFill>
                <a:hlinkClick r:id="rId8" action="ppaction://hlinksldjump"/>
              </a:rPr>
              <a:t>3000</a:t>
            </a:r>
            <a:endParaRPr lang="cs-CZ" sz="4400" b="1" dirty="0">
              <a:solidFill>
                <a:schemeClr val="tx2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214678" y="2643182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9" action="ppaction://hlinksldjump"/>
              </a:rPr>
              <a:t>1000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214678" y="3429000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0" action="ppaction://hlinksldjump"/>
              </a:rPr>
              <a:t>1000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5143504" y="2643182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1" action="ppaction://hlinksldjump"/>
              </a:rPr>
              <a:t>2000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5143504" y="3429000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2" action="ppaction://hlinksldjump"/>
              </a:rPr>
              <a:t>2000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7021419" y="2643182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3" action="ppaction://hlinksldjump"/>
              </a:rPr>
              <a:t>3000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7035266" y="3429000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2"/>
                </a:solidFill>
                <a:hlinkClick r:id="rId14" action="ppaction://hlinksldjump"/>
              </a:rPr>
              <a:t>3000</a:t>
            </a:r>
            <a:endParaRPr lang="cs-CZ" sz="4400" b="1" dirty="0">
              <a:solidFill>
                <a:schemeClr val="accent2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3214678" y="4857760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5" action="ppaction://hlinksldjump"/>
              </a:rPr>
              <a:t>1000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3214678" y="5643578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6" action="ppaction://hlinksldjump"/>
              </a:rPr>
              <a:t>1000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5143504" y="4857760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7" action="ppaction://hlinksldjump"/>
              </a:rPr>
              <a:t>2000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143504" y="5643578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8" action="ppaction://hlinksldjump"/>
              </a:rPr>
              <a:t>2000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8" name="Zaoblený obdélník 27">
            <a:hlinkClick r:id="rId13" action="ppaction://hlinksldjump"/>
          </p:cNvPr>
          <p:cNvSpPr/>
          <p:nvPr/>
        </p:nvSpPr>
        <p:spPr>
          <a:xfrm>
            <a:off x="7020272" y="4857760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19" action="ppaction://hlinksldjump"/>
              </a:rPr>
              <a:t>3000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7035266" y="5643578"/>
            <a:ext cx="1785950" cy="714380"/>
          </a:xfrm>
          <a:prstGeom prst="roundRect">
            <a:avLst/>
          </a:prstGeom>
          <a:solidFill>
            <a:srgbClr val="CC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  <a:hlinkClick r:id="rId20" action="ppaction://hlinksldjump"/>
              </a:rPr>
              <a:t>3000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5230" y="548680"/>
            <a:ext cx="8229600" cy="11430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cs-CZ" sz="4800" b="1" dirty="0" smtClean="0">
                <a:latin typeface="Tahoma" pitchFamily="34" charset="0"/>
              </a:rPr>
              <a:t>Co je to počasí?</a:t>
            </a:r>
            <a:endParaRPr lang="cs-CZ" sz="4800" b="1" dirty="0">
              <a:latin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755576" y="2132856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0940" y="3789040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000" dirty="0" smtClean="0">
                <a:latin typeface="Tahoma" pitchFamily="34" charset="0"/>
              </a:rPr>
              <a:t>okamžitý stav atmosféry</a:t>
            </a:r>
            <a:endParaRPr lang="cs-CZ" sz="4000" dirty="0"/>
          </a:p>
        </p:txBody>
      </p:sp>
      <p:sp>
        <p:nvSpPr>
          <p:cNvPr id="8" name="Šipka doprava 7"/>
          <p:cNvSpPr/>
          <p:nvPr/>
        </p:nvSpPr>
        <p:spPr>
          <a:xfrm>
            <a:off x="3923928" y="5301208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8087" y="620688"/>
            <a:ext cx="8229600" cy="1296974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cs-CZ" sz="4800" b="1" dirty="0" smtClean="0">
                <a:latin typeface="Tahoma" pitchFamily="34" charset="0"/>
              </a:rPr>
              <a:t>Vyjmenuj 3 základní teplotní pásy:</a:t>
            </a:r>
            <a:endParaRPr lang="cs-CZ" sz="4800" b="1" dirty="0">
              <a:latin typeface="Tahoma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55576" y="2207399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63688" y="3841251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tropický, mírný polární</a:t>
            </a:r>
            <a:endParaRPr lang="cs-CZ" sz="4000" dirty="0"/>
          </a:p>
        </p:txBody>
      </p:sp>
      <p:sp>
        <p:nvSpPr>
          <p:cNvPr id="7" name="Šipka doprava 6"/>
          <p:cNvSpPr/>
          <p:nvPr/>
        </p:nvSpPr>
        <p:spPr>
          <a:xfrm>
            <a:off x="3779912" y="5540404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cs-CZ" sz="4800" b="1" dirty="0" smtClean="0">
                <a:latin typeface="Tahoma" pitchFamily="34" charset="0"/>
              </a:rPr>
              <a:t>Které plyny jsou v atmosféře nejvíce zastoupeny?</a:t>
            </a:r>
            <a:endParaRPr lang="cs-CZ" sz="4800" b="1" dirty="0">
              <a:latin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827584" y="2132856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86604" y="4005064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dirty="0" smtClean="0">
                <a:latin typeface="Tahoma" pitchFamily="34" charset="0"/>
              </a:rPr>
              <a:t>dusík a kyslík</a:t>
            </a:r>
            <a:endParaRPr lang="cs-CZ" sz="4000" dirty="0">
              <a:latin typeface="Tahoma" pitchFamily="34" charset="0"/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4067944" y="5373216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1481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Jak se nazývají sezónní větry v J a JV Asii?</a:t>
            </a:r>
            <a:endParaRPr lang="cs-CZ" sz="4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733456" y="2245499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3643306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19872" y="3688493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dirty="0" smtClean="0">
                <a:latin typeface="Tahoma" pitchFamily="34" charset="0"/>
              </a:rPr>
              <a:t>monzuny</a:t>
            </a:r>
            <a:endParaRPr lang="cs-CZ" sz="40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9504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Jak se nazývají pravidelné větry v tropickém pásu?</a:t>
            </a:r>
            <a:endParaRPr lang="cs-CZ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755576" y="2492896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3779912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99792" y="3901217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pasáty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660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Kde na Zemi trvá polární den půl roku?</a:t>
            </a:r>
            <a:endParaRPr lang="cs-CZ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827584" y="2348880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3666485" y="5373216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87824" y="3789040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 pólech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7611" y="980728"/>
            <a:ext cx="8229600" cy="1143000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cs-CZ" b="1" dirty="0" smtClean="0">
                <a:latin typeface="Tahoma" pitchFamily="34" charset="0"/>
              </a:rPr>
              <a:t>Jak se nazývají ničivé vlny vznikající po zemětřesení?</a:t>
            </a:r>
            <a:endParaRPr lang="cs-CZ" b="1" dirty="0">
              <a:latin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683568" y="2709846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3995936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80676" y="3861048"/>
            <a:ext cx="4643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000" dirty="0" smtClean="0">
                <a:latin typeface="Tahoma" pitchFamily="34" charset="0"/>
              </a:rPr>
              <a:t>tsunami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Jak se jmenuje nejhlubší </a:t>
            </a:r>
            <a:r>
              <a:rPr lang="cs-CZ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hlubokooceánský</a:t>
            </a:r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příkop?</a:t>
            </a:r>
            <a:endParaRPr lang="cs-CZ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683568" y="2420888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3643306" y="550070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86050" y="3645024"/>
            <a:ext cx="3214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Mariánský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37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Vysvětli rozdíl mezi magmatem a lávou: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813972" y="2132856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3563888" y="539783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43236" y="3458840"/>
            <a:ext cx="78706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Magma je roztavená zemská hmota</a:t>
            </a:r>
          </a:p>
          <a:p>
            <a:r>
              <a:rPr lang="cs-CZ" sz="4000" dirty="0" smtClean="0"/>
              <a:t> pod povrchem, láva je magma, které</a:t>
            </a:r>
          </a:p>
          <a:p>
            <a:r>
              <a:rPr lang="cs-CZ" sz="4000" dirty="0" smtClean="0"/>
              <a:t> se dostane na povrch.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69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Z kterých základních vrstev se skládá naše Země?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827584" y="2181999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3923928" y="515719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3501008"/>
            <a:ext cx="8032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zemská kůra, zemský plášť a zemské jádro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Co je to šelf?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611560" y="2132856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3851920" y="5373216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3645024"/>
            <a:ext cx="7200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okraj pevniny zatopený mořem do hloubky 200m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Co je to zvětrávání?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956890" y="2132856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3995936" y="515719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2520" y="3782943"/>
            <a:ext cx="7526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rozpad hornin na zvětraliny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Kde můžeme najít pevninský ledovec?</a:t>
            </a:r>
            <a:endParaRPr lang="cs-CZ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928662" y="2348880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3928583" y="5301208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28662" y="3800152"/>
            <a:ext cx="7785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Grónsko a Antarktida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Které jezero je na Zemi nejhlubší?</a:t>
            </a:r>
            <a:endParaRPr lang="cs-CZ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928662" y="2194699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3834250" y="515719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3765406"/>
            <a:ext cx="62151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Bajkal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Vysvětli rozdíl mezi průlivem a průplavem:</a:t>
            </a:r>
            <a:endParaRPr lang="cs-CZ" sz="4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893390" y="2207399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3995936" y="5301208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28662" y="3733529"/>
            <a:ext cx="76438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průliv je dílem přírody a průplav vytvořil člověk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Co je to povodí?</a:t>
            </a:r>
            <a:endParaRPr lang="cs-CZ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928662" y="2220099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3563888" y="5229200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3719239"/>
            <a:ext cx="79609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území, z kterého stéká voda do jedné řeky</a:t>
            </a:r>
            <a:endParaRPr lang="cs-CZ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cs-CZ" b="1" dirty="0" smtClean="0">
                <a:latin typeface="Tahoma" pitchFamily="34" charset="0"/>
              </a:rPr>
              <a:t>Co je to sněžná čára?</a:t>
            </a:r>
            <a:endParaRPr lang="cs-CZ" b="1" dirty="0">
              <a:latin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539552" y="2348880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3995936" y="5157192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20" y="3573016"/>
            <a:ext cx="86439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000" dirty="0" smtClean="0">
                <a:latin typeface="Tahoma" pitchFamily="34" charset="0"/>
              </a:rPr>
              <a:t>hranice v horách, nad kterou už sníh neroztaje</a:t>
            </a:r>
            <a:endParaRPr lang="cs-CZ" sz="40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9001156" cy="1143000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cs-CZ" b="1" dirty="0" smtClean="0">
                <a:latin typeface="Tahoma" pitchFamily="34" charset="0"/>
              </a:rPr>
              <a:t>Co způsobuje příliv a odliv?</a:t>
            </a:r>
            <a:endParaRPr lang="cs-CZ" b="1" dirty="0">
              <a:latin typeface="Tahoma" pitchFamily="34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827584" y="2270899"/>
            <a:ext cx="2714644" cy="92869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ODPOVĚĎ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28662" y="3789040"/>
            <a:ext cx="7672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Tahoma" pitchFamily="34" charset="0"/>
              </a:rPr>
              <a:t>přitažlivost Měsíce a Slunce</a:t>
            </a:r>
            <a:endParaRPr lang="cs-CZ" sz="4000" dirty="0">
              <a:latin typeface="Tahoma" pitchFamily="34" charset="0"/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3779912" y="5013176"/>
            <a:ext cx="1785950" cy="1143008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21299999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cs-CZ" sz="3200" dirty="0" smtClean="0">
                <a:solidFill>
                  <a:srgbClr val="FF0000"/>
                </a:solidFill>
                <a:hlinkClick r:id="rId2" action="ppaction://hlinksldjump"/>
              </a:rPr>
              <a:t>ZPĚT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Text byl  </a:t>
            </a:r>
            <a:r>
              <a:rPr lang="cs-CZ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vytvořen </a:t>
            </a:r>
            <a:r>
              <a:rPr lang="cs-CZ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autorem. </a:t>
            </a:r>
          </a:p>
          <a:p>
            <a:endParaRPr lang="cs-CZ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15.4.2012</a:t>
            </a:r>
          </a:p>
          <a:p>
            <a:endParaRPr lang="cs-CZ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415</Words>
  <Application>Microsoft Office PowerPoint</Application>
  <PresentationFormat>Předvádění na obrazovce (4:3)</PresentationFormat>
  <Paragraphs>121</Paragraphs>
  <Slides>23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Prezentace aplikace PowerPoint</vt:lpstr>
      <vt:lpstr>Anotace</vt:lpstr>
      <vt:lpstr>                              </vt:lpstr>
      <vt:lpstr>Prezentace aplikace PowerPoint</vt:lpstr>
      <vt:lpstr>Co je to počasí?</vt:lpstr>
      <vt:lpstr>Vyjmenuj 3 základní teplotní pásy:</vt:lpstr>
      <vt:lpstr>Které plyny jsou v atmosféře nejvíce zastoupeny?</vt:lpstr>
      <vt:lpstr>Jak se nazývají sezónní větry v J a JV Asii?</vt:lpstr>
      <vt:lpstr>Jak se nazývají pravidelné větry v tropickém pásu?</vt:lpstr>
      <vt:lpstr>Kde na Zemi trvá polární den půl roku?</vt:lpstr>
      <vt:lpstr>Jak se nazývají ničivé vlny vznikající po zemětřesení?</vt:lpstr>
      <vt:lpstr>Jak se jmenuje nejhlubší hlubokooceánský příkop?</vt:lpstr>
      <vt:lpstr>Vysvětli rozdíl mezi magmatem a lávou:</vt:lpstr>
      <vt:lpstr>Z kterých základních vrstev se skládá naše Země?</vt:lpstr>
      <vt:lpstr>Co je to šelf?</vt:lpstr>
      <vt:lpstr>Co je to zvětrávání?</vt:lpstr>
      <vt:lpstr>Kde můžeme najít pevninský ledovec?</vt:lpstr>
      <vt:lpstr>Které jezero je na Zemi nejhlubší?</vt:lpstr>
      <vt:lpstr>Vysvětli rozdíl mezi průlivem a průplavem:</vt:lpstr>
      <vt:lpstr>Co je to povodí?</vt:lpstr>
      <vt:lpstr>Co je to sněžná čára?</vt:lpstr>
      <vt:lpstr>Co způsobuje příliv a odliv?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Silvie Šimečková</dc:creator>
  <cp:lastModifiedBy>08DP</cp:lastModifiedBy>
  <cp:revision>40</cp:revision>
  <dcterms:created xsi:type="dcterms:W3CDTF">2011-06-20T10:40:08Z</dcterms:created>
  <dcterms:modified xsi:type="dcterms:W3CDTF">2012-04-15T20:01:38Z</dcterms:modified>
</cp:coreProperties>
</file>