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13" r:id="rId1"/>
  </p:sldMasterIdLst>
  <p:notesMasterIdLst>
    <p:notesMasterId r:id="rId11"/>
  </p:notesMasterIdLst>
  <p:sldIdLst>
    <p:sldId id="256" r:id="rId2"/>
    <p:sldId id="262" r:id="rId3"/>
    <p:sldId id="277" r:id="rId4"/>
    <p:sldId id="276" r:id="rId5"/>
    <p:sldId id="278" r:id="rId6"/>
    <p:sldId id="279" r:id="rId7"/>
    <p:sldId id="280" r:id="rId8"/>
    <p:sldId id="281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VY_32_INOVACE_15_ ZEMĚPIS 6.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Život ve vodách oceánu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VY_32_INOVACE_15_ ZEMĚPIS 6.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Život ve vodách oceánu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Obr.č.1: http://commons.wikimedia.org/wiki/File:Bowheads42.jpg?uselang=cs</a:t>
            </a:r>
          </a:p>
          <a:p>
            <a:r>
              <a:rPr lang="cs-CZ" dirty="0" smtClean="0"/>
              <a:t>Obr.č.2:http://cs.wikipedia.org/wiki/Soubor:Bluewhale877.jpg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001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18FE4659-7985-49B0-AFB9-855F1780E650}" type="datetimeFigureOut">
              <a:rPr lang="cs-CZ" smtClean="0"/>
              <a:pPr/>
              <a:t>2.2.2013</a:t>
            </a:fld>
            <a:endParaRPr lang="cs-CZ" dirty="0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 dirty="0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14" r:id="rId1"/>
    <p:sldLayoutId id="2147484215" r:id="rId2"/>
    <p:sldLayoutId id="2147484216" r:id="rId3"/>
    <p:sldLayoutId id="2147484217" r:id="rId4"/>
    <p:sldLayoutId id="2147484218" r:id="rId5"/>
    <p:sldLayoutId id="2147484219" r:id="rId6"/>
    <p:sldLayoutId id="2147484220" r:id="rId7"/>
    <p:sldLayoutId id="2147484221" r:id="rId8"/>
    <p:sldLayoutId id="2147484222" r:id="rId9"/>
    <p:sldLayoutId id="2147484223" r:id="rId10"/>
    <p:sldLayoutId id="2147484224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1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2.wmf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9.wmf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5" Type="http://schemas.openxmlformats.org/officeDocument/2006/relationships/image" Target="../media/image29.png"/><Relationship Id="rId10" Type="http://schemas.openxmlformats.org/officeDocument/2006/relationships/image" Target="../media/image34.png"/><Relationship Id="rId4" Type="http://schemas.openxmlformats.org/officeDocument/2006/relationships/image" Target="../media/image28.png"/><Relationship Id="rId9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ubor:Bluewhale87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64927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Žáci se v této prezentaci seznámí s rozšířením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mořské zvířeny v mořích různých podnebných pásů.</a:t>
            </a:r>
          </a:p>
          <a:p>
            <a:pPr marL="0" indent="0">
              <a:buNone/>
            </a:pPr>
            <a:r>
              <a:rPr lang="cs-CZ" dirty="0" smtClean="0"/>
              <a:t>Nakonec spojují na tabuli fixem jednotlivé oblasti 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obrázky zvířeny (správné řešení na následujícím </a:t>
            </a:r>
          </a:p>
          <a:p>
            <a:pPr marL="0" indent="0">
              <a:buNone/>
            </a:pPr>
            <a:r>
              <a:rPr lang="cs-CZ" dirty="0" smtClean="0"/>
              <a:t>snímku).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6825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6836" y="263987"/>
            <a:ext cx="5118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ŽIVOT VE VODÁCH OCEÁNU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544" y="1550293"/>
            <a:ext cx="39675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rozšíření mořské zvířeny má vliv: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953406"/>
            <a:ext cx="1999265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podnebí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teplota vody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slanost vody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mořské proudy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hloubka</a:t>
            </a:r>
            <a:endParaRPr lang="cs-CZ" dirty="0"/>
          </a:p>
        </p:txBody>
      </p:sp>
      <p:pic>
        <p:nvPicPr>
          <p:cNvPr id="2051" name="Picture 3" descr="C:\Users\08DP\AppData\Local\Microsoft\Windows\Temporary Internet Files\Content.IE5\K0O7W0UI\MP9004140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377636"/>
            <a:ext cx="4839014" cy="322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P\AppData\Local\Microsoft\Windows\Temporary Internet Files\Content.IE5\DE4CGPLA\MP9001825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48938" y="1145080"/>
            <a:ext cx="3039947" cy="2011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P\AppData\Local\Microsoft\Windows\Temporary Internet Files\Content.IE5\K0O7W0UI\MP90040133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000" y="3483601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DP\AppData\Local\Microsoft\Windows\Temporary Internet Files\Content.IE5\DE4CGPLA\MC9003295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5762" y="4985053"/>
            <a:ext cx="1818238" cy="117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DP\AppData\Local\Microsoft\Windows\Temporary Internet Files\Content.IE5\S7687CZ2\MC9004240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2443" y="666420"/>
            <a:ext cx="1771650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DP\AppData\Local\Microsoft\Windows\Temporary Internet Files\Content.IE5\K0O7W0UI\MC900329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8271" y="2237558"/>
            <a:ext cx="1818238" cy="813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08DP\AppData\Local\Microsoft\Windows\Temporary Internet Files\Content.IE5\AM1I8PN9\MC9003302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85053"/>
            <a:ext cx="1542107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08DP\AppData\Local\Microsoft\Windows\Temporary Internet Files\Content.IE5\DE4CGPLA\MC90008391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1625" y="824965"/>
            <a:ext cx="1526646" cy="639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8DP\AppData\Local\Microsoft\Windows\Temporary Internet Files\Content.IE5\DE4CGPLA\MC90032957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7364" y="3156512"/>
            <a:ext cx="1816729" cy="124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447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08DP\AppData\Local\Microsoft\Windows\Temporary Internet Files\Content.IE5\AM1I8PN9\MC9003323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87848"/>
            <a:ext cx="1829714" cy="1562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P\AppData\Local\Microsoft\Windows\Temporary Internet Files\Content.IE5\S7687CZ2\MP9004074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75731" y="2991685"/>
            <a:ext cx="2448272" cy="367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P\AppData\Local\Microsoft\Windows\Temporary Internet Files\Content.IE5\K0O7W0UI\MP9002554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95004"/>
            <a:ext cx="3497115" cy="2267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8645" y="708091"/>
            <a:ext cx="5763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Život v mořích tropického pásu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8313" y="1569203"/>
            <a:ext cx="571663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mnoho barevných pestrých mořských </a:t>
            </a:r>
          </a:p>
          <a:p>
            <a:r>
              <a:rPr lang="cs-CZ" sz="2400" dirty="0" smtClean="0"/>
              <a:t>živočichů fantastických tvarů</a:t>
            </a:r>
          </a:p>
          <a:p>
            <a:endParaRPr lang="cs-CZ" sz="2400" dirty="0" smtClean="0"/>
          </a:p>
          <a:p>
            <a:r>
              <a:rPr lang="cs-CZ" sz="2400" dirty="0" smtClean="0"/>
              <a:t>- delfíni, žraloci, makrely, koráli 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1042" name="Picture 18" descr="C:\Users\08DP\AppData\Local\Microsoft\Windows\Temporary Internet Files\Content.IE5\AM1I8PN9\MC9002092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03577"/>
            <a:ext cx="2563982" cy="220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P\AppData\Local\Microsoft\Windows\Temporary Internet Files\Content.IE5\AM1I8PN9\MC9000839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560" y="3254845"/>
            <a:ext cx="2263786" cy="70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45618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98670" y="461165"/>
            <a:ext cx="5375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Život v mořích mírného pásu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96752"/>
            <a:ext cx="70855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velká hejna sleďů a tresek – v šelfových mořích 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rybolov  (důležitá součást potravy člověka)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méně druhů než v tropických mořích</a:t>
            </a:r>
            <a:endParaRPr lang="cs-CZ" sz="2400" dirty="0"/>
          </a:p>
        </p:txBody>
      </p:sp>
      <p:pic>
        <p:nvPicPr>
          <p:cNvPr id="3076" name="Picture 4" descr="C:\Users\08DP\AppData\Local\Microsoft\Windows\Temporary Internet Files\Content.IE5\DE4CGPLA\MP9002555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433" y="2835687"/>
            <a:ext cx="240792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P\AppData\Local\Microsoft\Windows\Temporary Internet Files\Content.IE5\K0O7W0UI\MP9004015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0897" y="2397081"/>
            <a:ext cx="2796450" cy="4192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P\AppData\Local\Microsoft\Windows\Temporary Internet Files\Content.IE5\DE4CGPLA\MC900083914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0418" y="699029"/>
            <a:ext cx="1656184" cy="69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P\AppData\Local\Microsoft\Windows\Temporary Internet Files\Content.IE5\DE4CGPLA\MP9004095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4141" y="5138088"/>
            <a:ext cx="892184" cy="892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P\AppData\Local\Microsoft\Windows\Temporary Internet Files\Content.IE5\K0O7W0UI\MP90040524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6999" y="5157192"/>
            <a:ext cx="1452866" cy="1037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DP\AppData\Local\Microsoft\Windows\Temporary Internet Files\Content.IE5\DE4CGPLA\MC9003535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18957"/>
            <a:ext cx="1625176" cy="1945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607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916" y="544324"/>
            <a:ext cx="55803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Život v mořích polárního pásu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5500" y="1324316"/>
            <a:ext cx="561884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SEVERNÍ POLÁRNÍ MOŘE:</a:t>
            </a:r>
          </a:p>
          <a:p>
            <a:r>
              <a:rPr lang="cs-CZ" sz="2400" dirty="0" smtClean="0"/>
              <a:t>- tuleni, mroži, velryby (velryba grónská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3994" y="2292967"/>
            <a:ext cx="70814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JIŽNÍ POLÁRNÍ MOŘE:</a:t>
            </a:r>
          </a:p>
          <a:p>
            <a:r>
              <a:rPr lang="cs-CZ" sz="2400" dirty="0" smtClean="0"/>
              <a:t>- Tuleni, velryby (plejtvák obrovský, kosatka dravá)</a:t>
            </a:r>
            <a:endParaRPr lang="cs-CZ" sz="2400" dirty="0"/>
          </a:p>
        </p:txBody>
      </p:sp>
      <p:pic>
        <p:nvPicPr>
          <p:cNvPr id="4098" name="Picture 2" descr="C:\Users\08DP\AppData\Local\Microsoft\Windows\Temporary Internet Files\Content.IE5\K0O7W0UI\MC9003295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4346" y="2950759"/>
            <a:ext cx="2902148" cy="129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P\AppData\Local\Microsoft\Windows\Temporary Internet Files\Content.IE5\K0O7W0UI\MP90026296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26925" y="993676"/>
            <a:ext cx="1479843" cy="1492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P\AppData\Local\Microsoft\Windows\Temporary Internet Files\Content.IE5\AM1I8PN9\MC900330265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3805" y="4840355"/>
            <a:ext cx="1542107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P\AppData\Local\Microsoft\Windows\Temporary Internet Files\Content.IE5\S7687CZ2\MC9003295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993" y="5539705"/>
            <a:ext cx="1818238" cy="117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3651" y="4277486"/>
            <a:ext cx="2706037" cy="1766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01863" y="6259082"/>
            <a:ext cx="928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780" y="3618122"/>
            <a:ext cx="2093218" cy="1318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65213" y="4983071"/>
            <a:ext cx="928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Obr.č.2</a:t>
            </a:r>
            <a:endParaRPr lang="cs-CZ" dirty="0"/>
          </a:p>
        </p:txBody>
      </p:sp>
      <p:cxnSp>
        <p:nvCxnSpPr>
          <p:cNvPr id="8" name="Přímá spojnice se šipkou 7"/>
          <p:cNvCxnSpPr>
            <a:stCxn id="4" idx="2"/>
          </p:cNvCxnSpPr>
          <p:nvPr/>
        </p:nvCxnSpPr>
        <p:spPr>
          <a:xfrm flipH="1">
            <a:off x="2843808" y="3123964"/>
            <a:ext cx="910899" cy="4941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355976" y="2155313"/>
            <a:ext cx="145887" cy="18497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87825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5333" y="620688"/>
            <a:ext cx="13131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Moře </a:t>
            </a:r>
          </a:p>
          <a:p>
            <a:r>
              <a:rPr lang="cs-CZ" dirty="0" smtClean="0"/>
              <a:t>tropického </a:t>
            </a:r>
          </a:p>
          <a:p>
            <a:r>
              <a:rPr lang="cs-CZ" dirty="0" smtClean="0"/>
              <a:t>pásu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32656" y="605713"/>
            <a:ext cx="10951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Moře</a:t>
            </a:r>
          </a:p>
          <a:p>
            <a:r>
              <a:rPr lang="cs-CZ" dirty="0" smtClean="0"/>
              <a:t> mírného</a:t>
            </a:r>
          </a:p>
          <a:p>
            <a:r>
              <a:rPr lang="cs-CZ" dirty="0" smtClean="0"/>
              <a:t> pásu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7434" y="604592"/>
            <a:ext cx="10182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Severní</a:t>
            </a:r>
          </a:p>
          <a:p>
            <a:r>
              <a:rPr lang="cs-CZ" dirty="0" smtClean="0"/>
              <a:t> polární </a:t>
            </a:r>
          </a:p>
          <a:p>
            <a:r>
              <a:rPr lang="cs-CZ" dirty="0" smtClean="0"/>
              <a:t> moře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633422"/>
            <a:ext cx="10182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</a:t>
            </a:r>
          </a:p>
          <a:p>
            <a:r>
              <a:rPr lang="cs-CZ" dirty="0" smtClean="0"/>
              <a:t> polární </a:t>
            </a:r>
          </a:p>
          <a:p>
            <a:r>
              <a:rPr lang="cs-CZ" dirty="0" smtClean="0"/>
              <a:t> moře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1682" y="4017174"/>
            <a:ext cx="2379538" cy="106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9203" y="4980385"/>
            <a:ext cx="153670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107" y="2510429"/>
            <a:ext cx="2262187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8258" y="3666038"/>
            <a:ext cx="1658937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3190" y="4338049"/>
            <a:ext cx="1432243" cy="2146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131716"/>
            <a:ext cx="1749425" cy="1134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13" y="5618741"/>
            <a:ext cx="2069411" cy="92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7434" y="3080425"/>
            <a:ext cx="1394443" cy="898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3714" y="5411215"/>
            <a:ext cx="1768475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889" y="3978768"/>
            <a:ext cx="1750624" cy="1139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9643" y="2330645"/>
            <a:ext cx="1696616" cy="1066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22107" y="207284"/>
            <a:ext cx="30230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u="sng" dirty="0"/>
              <a:t>SPOJ, CO K SOBĚ PATŘÍ:</a:t>
            </a:r>
          </a:p>
        </p:txBody>
      </p:sp>
    </p:spTree>
    <p:extLst>
      <p:ext uri="{BB962C8B-B14F-4D97-AF65-F5344CB8AC3E}">
        <p14:creationId xmlns:p14="http://schemas.microsoft.com/office/powerpoint/2010/main" xmlns="" val="140801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15333" y="620688"/>
            <a:ext cx="13131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Moře </a:t>
            </a:r>
          </a:p>
          <a:p>
            <a:r>
              <a:rPr lang="cs-CZ" dirty="0" smtClean="0"/>
              <a:t>tropického </a:t>
            </a:r>
          </a:p>
          <a:p>
            <a:r>
              <a:rPr lang="cs-CZ" dirty="0" smtClean="0"/>
              <a:t>pásu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32656" y="605713"/>
            <a:ext cx="10951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Moře</a:t>
            </a:r>
          </a:p>
          <a:p>
            <a:r>
              <a:rPr lang="cs-CZ" dirty="0" smtClean="0"/>
              <a:t> mírného</a:t>
            </a:r>
          </a:p>
          <a:p>
            <a:r>
              <a:rPr lang="cs-CZ" dirty="0" smtClean="0"/>
              <a:t> pásu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67434" y="604592"/>
            <a:ext cx="104387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Severní</a:t>
            </a:r>
          </a:p>
          <a:p>
            <a:r>
              <a:rPr lang="cs-CZ" dirty="0" smtClean="0"/>
              <a:t> polární </a:t>
            </a:r>
          </a:p>
          <a:p>
            <a:r>
              <a:rPr lang="cs-CZ" dirty="0" smtClean="0"/>
              <a:t> moře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633422"/>
            <a:ext cx="9541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Jižní </a:t>
            </a:r>
          </a:p>
          <a:p>
            <a:r>
              <a:rPr lang="cs-CZ" dirty="0" smtClean="0"/>
              <a:t>polární </a:t>
            </a:r>
          </a:p>
          <a:p>
            <a:r>
              <a:rPr lang="cs-CZ" dirty="0" smtClean="0"/>
              <a:t>moře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61682" y="4017174"/>
            <a:ext cx="2379538" cy="1062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49203" y="4980385"/>
            <a:ext cx="153670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2107" y="2510429"/>
            <a:ext cx="2262187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8258" y="3666038"/>
            <a:ext cx="1658937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3190" y="4338049"/>
            <a:ext cx="1432243" cy="2146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0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131716"/>
            <a:ext cx="1749425" cy="1134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2813" y="5618741"/>
            <a:ext cx="2069411" cy="926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2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7434" y="3080425"/>
            <a:ext cx="1394443" cy="8983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3714" y="5411215"/>
            <a:ext cx="1768475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889" y="3978768"/>
            <a:ext cx="1750624" cy="1139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35" name="Picture 15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9643" y="2330645"/>
            <a:ext cx="1696616" cy="1066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>
            <a:stCxn id="2" idx="2"/>
          </p:cNvCxnSpPr>
          <p:nvPr/>
        </p:nvCxnSpPr>
        <p:spPr>
          <a:xfrm>
            <a:off x="1471923" y="1544018"/>
            <a:ext cx="5044293" cy="9664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471923" y="1700808"/>
            <a:ext cx="1731925" cy="25202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253200" y="1700808"/>
            <a:ext cx="1950648" cy="371040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043608" y="1700808"/>
            <a:ext cx="0" cy="80962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3" idx="2"/>
          </p:cNvCxnSpPr>
          <p:nvPr/>
        </p:nvCxnSpPr>
        <p:spPr>
          <a:xfrm>
            <a:off x="3480242" y="1529043"/>
            <a:ext cx="1739830" cy="31961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797951" y="1544018"/>
            <a:ext cx="3366337" cy="22450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463190" y="1556752"/>
            <a:ext cx="17929" cy="17092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4" idx="2"/>
          </p:cNvCxnSpPr>
          <p:nvPr/>
        </p:nvCxnSpPr>
        <p:spPr>
          <a:xfrm>
            <a:off x="5489372" y="1527922"/>
            <a:ext cx="1959831" cy="34524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835696" y="1544018"/>
            <a:ext cx="3456384" cy="22450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4682189" y="1556752"/>
            <a:ext cx="2482099" cy="14041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5" idx="2"/>
          </p:cNvCxnSpPr>
          <p:nvPr/>
        </p:nvCxnSpPr>
        <p:spPr>
          <a:xfrm>
            <a:off x="7497326" y="1556752"/>
            <a:ext cx="984339" cy="43166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21" name="Přímá spojnice se šipkou 5120"/>
          <p:cNvCxnSpPr/>
          <p:nvPr/>
        </p:nvCxnSpPr>
        <p:spPr>
          <a:xfrm flipH="1">
            <a:off x="2337885" y="1700808"/>
            <a:ext cx="4826403" cy="39179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3" name="TextovéPole 5122"/>
          <p:cNvSpPr txBox="1"/>
          <p:nvPr/>
        </p:nvSpPr>
        <p:spPr>
          <a:xfrm>
            <a:off x="244961" y="264090"/>
            <a:ext cx="3023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SPOJ, CO K SOBĚ PATŘÍ: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3491150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cs-CZ" sz="1400" dirty="0" smtClean="0"/>
          </a:p>
          <a:p>
            <a:r>
              <a:rPr lang="cs-CZ" sz="1400" dirty="0" smtClean="0"/>
              <a:t>Obr.č.1: </a:t>
            </a:r>
            <a:r>
              <a:rPr lang="cs-CZ" sz="1400" dirty="0"/>
              <a:t>Bowheads42.jpg.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11.2.2005 [cit. 2012-04-17]. Dostupné z: http://commons.wikimedia.org/wiki/File:Bowheads42.jpg?uselang=cs </a:t>
            </a:r>
            <a:endParaRPr lang="cs-CZ" sz="1400" dirty="0" smtClean="0"/>
          </a:p>
          <a:p>
            <a:r>
              <a:rPr lang="cs-CZ" sz="1400" dirty="0"/>
              <a:t>Obr.č.2: Bluewhale877.jpg. In: &lt;i&gt;</a:t>
            </a:r>
            <a:r>
              <a:rPr lang="cs-CZ" sz="1400" dirty="0" err="1"/>
              <a:t>Wikipedia</a:t>
            </a:r>
            <a:r>
              <a:rPr lang="cs-CZ" sz="1400" dirty="0"/>
              <a:t>&lt;/i&gt;: &lt;i&gt;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&lt;/i&gt;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21.4.2005 [cit. 2012-04-17].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cs.wikipedia.org/wiki/Soubor:Bluewhale877.jpg</a:t>
            </a:r>
            <a:endParaRPr lang="cs-CZ" sz="1400" dirty="0" smtClean="0"/>
          </a:p>
          <a:p>
            <a:endParaRPr lang="cs-CZ" sz="1400" dirty="0"/>
          </a:p>
          <a:p>
            <a:pPr lvl="0"/>
            <a:r>
              <a:rPr lang="cs-CZ" sz="1400" dirty="0" smtClean="0"/>
              <a:t>Ostatní obrázky </a:t>
            </a:r>
            <a:r>
              <a:rPr lang="cs-CZ" sz="1400" dirty="0">
                <a:solidFill>
                  <a:prstClr val="black"/>
                </a:solidFill>
                <a:latin typeface="Franklin Gothic Book"/>
              </a:rPr>
              <a:t>jsou z otevřené galerie Microsoft Office.</a:t>
            </a:r>
          </a:p>
          <a:p>
            <a:pPr lvl="0"/>
            <a:r>
              <a:rPr lang="cs-CZ" sz="1400" dirty="0">
                <a:solidFill>
                  <a:prstClr val="black"/>
                </a:solidFill>
                <a:latin typeface="Franklin Gothic Book"/>
                <a:hlinkClick r:id="rId3"/>
              </a:rPr>
              <a:t>www.office.microsoft.com</a:t>
            </a:r>
            <a:endParaRPr lang="cs-CZ" sz="1400" dirty="0">
              <a:solidFill>
                <a:prstClr val="black"/>
              </a:solidFill>
              <a:latin typeface="Franklin Gothic Book"/>
            </a:endParaRPr>
          </a:p>
          <a:p>
            <a:pPr lvl="0"/>
            <a:r>
              <a:rPr lang="cs-CZ" sz="1400">
                <a:solidFill>
                  <a:prstClr val="black"/>
                </a:solidFill>
                <a:latin typeface="Franklin Gothic Book"/>
              </a:rPr>
              <a:t>Text je dílem autora.</a:t>
            </a:r>
          </a:p>
          <a:p>
            <a:endParaRPr lang="cs-CZ" sz="1400" dirty="0"/>
          </a:p>
          <a:p>
            <a:r>
              <a:rPr lang="cs-CZ" sz="1400" dirty="0" smtClean="0"/>
              <a:t>17.4.2012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443840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3128</TotalTime>
  <Words>322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Silk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Citace: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Faiková</dc:creator>
  <cp:lastModifiedBy>Dum</cp:lastModifiedBy>
  <cp:revision>85</cp:revision>
  <dcterms:created xsi:type="dcterms:W3CDTF">2011-06-20T10:40:08Z</dcterms:created>
  <dcterms:modified xsi:type="dcterms:W3CDTF">2013-02-02T11:18:47Z</dcterms:modified>
</cp:coreProperties>
</file>