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4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</a:t>
          </a:r>
          <a:r>
            <a:rPr lang="en-US" sz="2000" dirty="0" smtClean="0"/>
            <a:t>05</a:t>
          </a:r>
          <a:r>
            <a:rPr lang="cs-CZ" sz="2000" dirty="0" smtClean="0"/>
            <a:t>:anglický 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en-US" sz="2000" dirty="0" smtClean="0"/>
            <a:t>He`s … / She`s …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22BC32-0F88-46E9-83A0-DF787343DF9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E5E98E1-219E-4EFC-8120-2E59002DFF26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318B0E3-6C7E-4BFA-A4D7-3EB99950FF21}" type="presOf" srcId="{4C35D32F-0EAB-4CD7-82EE-45574DC2A586}" destId="{890E4F0B-2866-4A3F-A3C7-2A14B1797930}" srcOrd="1" destOrd="0" presId="urn:microsoft.com/office/officeart/2005/8/layout/target3"/>
    <dgm:cxn modelId="{E6D53D5E-5800-40DD-B6D9-53996018494D}" type="presOf" srcId="{D8197B8C-B260-4A16-BDF4-0947B075E274}" destId="{25B08C86-7E15-44DC-BE7F-FFB55DD49D12}" srcOrd="0" destOrd="0" presId="urn:microsoft.com/office/officeart/2005/8/layout/target3"/>
    <dgm:cxn modelId="{B69334CF-DC28-4BF1-835F-2B0674495C53}" type="presOf" srcId="{D1B46980-6531-4606-95E6-44980827E919}" destId="{2BE915AB-18AA-4053-B92C-3BFC9ED204BB}" srcOrd="1" destOrd="0" presId="urn:microsoft.com/office/officeart/2005/8/layout/target3"/>
    <dgm:cxn modelId="{CF8A0F7C-5A76-4CDB-A955-CF92FB528B79}" type="presOf" srcId="{D8197B8C-B260-4A16-BDF4-0947B075E274}" destId="{5A5FFA88-C948-4069-8E93-59FA12366E83}" srcOrd="1" destOrd="0" presId="urn:microsoft.com/office/officeart/2005/8/layout/target3"/>
    <dgm:cxn modelId="{CB845E67-2907-4B96-BABC-A8EA2805AC8A}" type="presOf" srcId="{D1B46980-6531-4606-95E6-44980827E919}" destId="{6140AFEC-043D-4C43-A2F9-D0F5331DF3A3}" srcOrd="0" destOrd="0" presId="urn:microsoft.com/office/officeart/2005/8/layout/target3"/>
    <dgm:cxn modelId="{62890B6A-E35F-4C06-B62F-97C169B46F2E}" type="presOf" srcId="{757F3AB3-0718-4624-B441-E567A8F0AB56}" destId="{333A1088-737F-45CB-B68E-254E46348037}" srcOrd="0" destOrd="0" presId="urn:microsoft.com/office/officeart/2005/8/layout/target3"/>
    <dgm:cxn modelId="{0D3E7057-4E41-402C-9610-B7C685CEFD16}" type="presOf" srcId="{B651F6E3-6281-48DB-9319-2AEAFDAE7572}" destId="{6BB5E863-4638-4E1D-BFDE-399D028AC4ED}" srcOrd="1" destOrd="0" presId="urn:microsoft.com/office/officeart/2005/8/layout/target3"/>
    <dgm:cxn modelId="{10CEDA67-0831-4A55-A988-E97E69192526}" type="presOf" srcId="{D1D4F407-5343-4D3F-B5B9-D407B03CAEB4}" destId="{AED2198E-93D5-4001-81B4-73124B309672}" srcOrd="1" destOrd="0" presId="urn:microsoft.com/office/officeart/2005/8/layout/target3"/>
    <dgm:cxn modelId="{22A808A0-3A57-48DE-94E4-CDAA36A40A33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902AEB-4271-470B-9D7F-E10246129483}" type="presParOf" srcId="{333A1088-737F-45CB-B68E-254E46348037}" destId="{F5ABB229-8D3B-4694-996A-96F23CF14429}" srcOrd="0" destOrd="0" presId="urn:microsoft.com/office/officeart/2005/8/layout/target3"/>
    <dgm:cxn modelId="{06F547C8-13F2-4A44-9B9A-21E7F1FDA215}" type="presParOf" srcId="{333A1088-737F-45CB-B68E-254E46348037}" destId="{F41139FD-01EE-4571-8B17-4FB00FC51163}" srcOrd="1" destOrd="0" presId="urn:microsoft.com/office/officeart/2005/8/layout/target3"/>
    <dgm:cxn modelId="{FAB14BA0-4BED-4BAF-B1A5-DDBA99E8F3B5}" type="presParOf" srcId="{333A1088-737F-45CB-B68E-254E46348037}" destId="{D005CE8C-CC26-4C3E-AC11-E15060ECD759}" srcOrd="2" destOrd="0" presId="urn:microsoft.com/office/officeart/2005/8/layout/target3"/>
    <dgm:cxn modelId="{4D5F5E88-945D-4FE6-A997-12EBBB02F59D}" type="presParOf" srcId="{333A1088-737F-45CB-B68E-254E46348037}" destId="{2C702D82-9B77-49B7-9568-BB8EB47C3372}" srcOrd="3" destOrd="0" presId="urn:microsoft.com/office/officeart/2005/8/layout/target3"/>
    <dgm:cxn modelId="{86E0CFA5-7DF1-4439-99E7-F40775BA87AA}" type="presParOf" srcId="{333A1088-737F-45CB-B68E-254E46348037}" destId="{A52A0455-90FF-4808-ABD0-F02540D31D5A}" srcOrd="4" destOrd="0" presId="urn:microsoft.com/office/officeart/2005/8/layout/target3"/>
    <dgm:cxn modelId="{0C206D9E-8B3B-4C3C-B511-C1528C902927}" type="presParOf" srcId="{333A1088-737F-45CB-B68E-254E46348037}" destId="{6140AFEC-043D-4C43-A2F9-D0F5331DF3A3}" srcOrd="5" destOrd="0" presId="urn:microsoft.com/office/officeart/2005/8/layout/target3"/>
    <dgm:cxn modelId="{F522178B-6E24-4FA6-876C-A6932F16A716}" type="presParOf" srcId="{333A1088-737F-45CB-B68E-254E46348037}" destId="{9358AC05-5D7D-4327-9F80-1AD486AEA664}" srcOrd="6" destOrd="0" presId="urn:microsoft.com/office/officeart/2005/8/layout/target3"/>
    <dgm:cxn modelId="{381CF30D-78DF-42C7-8FA1-87D2DB94260D}" type="presParOf" srcId="{333A1088-737F-45CB-B68E-254E46348037}" destId="{313FC574-E1CD-4FB4-B054-0B805CE0447D}" srcOrd="7" destOrd="0" presId="urn:microsoft.com/office/officeart/2005/8/layout/target3"/>
    <dgm:cxn modelId="{63871ADA-CAD9-4E7B-8665-E92C4B1F34C0}" type="presParOf" srcId="{333A1088-737F-45CB-B68E-254E46348037}" destId="{619D679B-A015-4ECF-8348-D1034C574F40}" srcOrd="8" destOrd="0" presId="urn:microsoft.com/office/officeart/2005/8/layout/target3"/>
    <dgm:cxn modelId="{F30F58A2-2285-49BE-BCA3-0CBE97F7ECFF}" type="presParOf" srcId="{333A1088-737F-45CB-B68E-254E46348037}" destId="{322283A8-4A27-4CDA-BAE3-F381106A9174}" srcOrd="9" destOrd="0" presId="urn:microsoft.com/office/officeart/2005/8/layout/target3"/>
    <dgm:cxn modelId="{80D8979B-6193-4871-A8A8-B37965FCB0ED}" type="presParOf" srcId="{333A1088-737F-45CB-B68E-254E46348037}" destId="{FFC9F71D-1B4F-4AD9-A4A6-86ADEFC8AF5C}" srcOrd="10" destOrd="0" presId="urn:microsoft.com/office/officeart/2005/8/layout/target3"/>
    <dgm:cxn modelId="{7E51A80A-EC50-4DFB-8D8A-E45CB4008921}" type="presParOf" srcId="{333A1088-737F-45CB-B68E-254E46348037}" destId="{25B08C86-7E15-44DC-BE7F-FFB55DD49D12}" srcOrd="11" destOrd="0" presId="urn:microsoft.com/office/officeart/2005/8/layout/target3"/>
    <dgm:cxn modelId="{7A66E24D-EF03-4DC9-8638-BF0E2D57FA07}" type="presParOf" srcId="{333A1088-737F-45CB-B68E-254E46348037}" destId="{76644BE8-9D7C-4C09-B250-3D10AF48CBB7}" srcOrd="12" destOrd="0" presId="urn:microsoft.com/office/officeart/2005/8/layout/target3"/>
    <dgm:cxn modelId="{2A4A288D-8587-483B-BE2A-54FB34042631}" type="presParOf" srcId="{333A1088-737F-45CB-B68E-254E46348037}" destId="{EE85B701-7295-41C0-BA7A-34D3756A2AE6}" srcOrd="13" destOrd="0" presId="urn:microsoft.com/office/officeart/2005/8/layout/target3"/>
    <dgm:cxn modelId="{39018FD8-049E-45F3-B91C-2D7D63577BC8}" type="presParOf" srcId="{333A1088-737F-45CB-B68E-254E46348037}" destId="{8BEBB6EC-1DAA-4CAC-8A25-BC0FCBD5DBD5}" srcOrd="14" destOrd="0" presId="urn:microsoft.com/office/officeart/2005/8/layout/target3"/>
    <dgm:cxn modelId="{956A93D6-4EB2-426A-AC98-494B71C3615B}" type="presParOf" srcId="{333A1088-737F-45CB-B68E-254E46348037}" destId="{AED2198E-93D5-4001-81B4-73124B309672}" srcOrd="15" destOrd="0" presId="urn:microsoft.com/office/officeart/2005/8/layout/target3"/>
    <dgm:cxn modelId="{92975EEA-02E6-48FD-A8C1-EF473696635A}" type="presParOf" srcId="{333A1088-737F-45CB-B68E-254E46348037}" destId="{2BE915AB-18AA-4053-B92C-3BFC9ED204BB}" srcOrd="16" destOrd="0" presId="urn:microsoft.com/office/officeart/2005/8/layout/target3"/>
    <dgm:cxn modelId="{BDA97644-D091-4983-8127-8EB23927CAF6}" type="presParOf" srcId="{333A1088-737F-45CB-B68E-254E46348037}" destId="{6BB5E863-4638-4E1D-BFDE-399D028AC4ED}" srcOrd="17" destOrd="0" presId="urn:microsoft.com/office/officeart/2005/8/layout/target3"/>
    <dgm:cxn modelId="{F5F9F986-5D2A-450F-B6BC-464E53295E92}" type="presParOf" srcId="{333A1088-737F-45CB-B68E-254E46348037}" destId="{5A5FFA88-C948-4069-8E93-59FA12366E83}" srcOrd="18" destOrd="0" presId="urn:microsoft.com/office/officeart/2005/8/layout/target3"/>
    <dgm:cxn modelId="{F7B192E7-C03B-4CD1-A0FD-07598C4BB8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</a:t>
          </a:r>
          <a:r>
            <a:rPr lang="en-US" sz="2000" kern="1200" dirty="0" smtClean="0"/>
            <a:t>05</a:t>
          </a:r>
          <a:r>
            <a:rPr lang="cs-CZ" sz="2000" kern="1200" dirty="0" smtClean="0"/>
            <a:t>:anglický 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en-US" sz="2000" kern="1200" dirty="0" smtClean="0"/>
            <a:t>He`s … / She`s …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999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9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242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970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162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6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117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9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7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05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527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4714C-1107-42DA-B4CA-C0AED0F93E6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10282F-70AD-4117-8BB5-3397EA6D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239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4000">
              <a:schemeClr val="tx2">
                <a:lumMod val="40000"/>
                <a:lumOff val="60000"/>
              </a:schemeClr>
            </a:gs>
            <a:gs pos="50000">
              <a:schemeClr val="bg2"/>
            </a:gs>
            <a:gs pos="100000">
              <a:schemeClr val="accent2">
                <a:lumMod val="40000"/>
                <a:lumOff val="6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821261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06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4000">
              <a:schemeClr val="tx2">
                <a:lumMod val="40000"/>
                <a:lumOff val="60000"/>
              </a:schemeClr>
            </a:gs>
            <a:gs pos="50000">
              <a:schemeClr val="bg2"/>
            </a:gs>
            <a:gs pos="100000">
              <a:schemeClr val="accent2">
                <a:lumMod val="40000"/>
                <a:lumOff val="6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err="1" smtClean="0"/>
              <a:t>Tento</a:t>
            </a:r>
            <a:r>
              <a:rPr lang="en-US" sz="2000" dirty="0" smtClean="0"/>
              <a:t> </a:t>
            </a:r>
            <a:r>
              <a:rPr lang="en-US" sz="2000" dirty="0" err="1" smtClean="0"/>
              <a:t>materi</a:t>
            </a:r>
            <a:r>
              <a:rPr lang="cs-CZ" sz="2000" dirty="0" err="1" smtClean="0"/>
              <a:t>ál</a:t>
            </a:r>
            <a:r>
              <a:rPr lang="cs-CZ" sz="2000" dirty="0" smtClean="0"/>
              <a:t> slouží k výkladu a uvědomění si </a:t>
            </a:r>
            <a:r>
              <a:rPr lang="cs-CZ" sz="2000" dirty="0" err="1" smtClean="0"/>
              <a:t>rozídlu</a:t>
            </a:r>
            <a:r>
              <a:rPr lang="cs-CZ" sz="2000" dirty="0" smtClean="0"/>
              <a:t> frází „He</a:t>
            </a:r>
            <a:r>
              <a:rPr lang="en-US" sz="2000" dirty="0" smtClean="0"/>
              <a:t>`s …</a:t>
            </a:r>
            <a:r>
              <a:rPr lang="cs-CZ" sz="2000" dirty="0" smtClean="0"/>
              <a:t>“ (On je …) a „</a:t>
            </a:r>
            <a:r>
              <a:rPr lang="cs-CZ" sz="2000" dirty="0" err="1" smtClean="0"/>
              <a:t>She</a:t>
            </a:r>
            <a:r>
              <a:rPr lang="en-US" sz="2000" dirty="0" smtClean="0"/>
              <a:t>`s</a:t>
            </a:r>
            <a:r>
              <a:rPr lang="cs-CZ" sz="2000" dirty="0" smtClean="0"/>
              <a:t>…“ (Ona je …).</a:t>
            </a:r>
          </a:p>
          <a:p>
            <a:pPr marL="0" indent="0">
              <a:buNone/>
            </a:pPr>
            <a:r>
              <a:rPr lang="cs-CZ" sz="2000" dirty="0" smtClean="0"/>
              <a:t>Nejprve je žákům vysvětlen způsob postupu tvoření vět. Žáci mají za úkol představit děti z obrázků za použití výše uvedených frází. V </a:t>
            </a:r>
            <a:r>
              <a:rPr lang="cs-CZ" sz="2000" dirty="0" err="1" smtClean="0"/>
              <a:t>náspedujícím</a:t>
            </a:r>
            <a:r>
              <a:rPr lang="cs-CZ" sz="2000" dirty="0" smtClean="0"/>
              <a:t> cvičení žáci podobným způsobem tvoří věty sami podle příslušných obrázků a píší je fixem na tabuli.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426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4000">
              <a:schemeClr val="tx2">
                <a:lumMod val="40000"/>
                <a:lumOff val="60000"/>
              </a:schemeClr>
            </a:gs>
            <a:gs pos="50000">
              <a:schemeClr val="bg2"/>
            </a:gs>
            <a:gs pos="100000">
              <a:schemeClr val="accent2">
                <a:lumMod val="40000"/>
                <a:lumOff val="6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5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He`s …</a:t>
            </a:r>
            <a:r>
              <a:rPr lang="en-US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 / </a:t>
            </a:r>
            <a:r>
              <a:rPr lang="en-US" sz="5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She`s …</a:t>
            </a:r>
            <a:endParaRPr lang="cs-CZ" sz="5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On je …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 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/ </a:t>
            </a:r>
            <a:r>
              <a:rPr lang="en-US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Ona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 je …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7004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4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>
                <a:solidFill>
                  <a:schemeClr val="tx2"/>
                </a:solidFill>
              </a:rPr>
              <a:t>He </a:t>
            </a:r>
            <a:r>
              <a:rPr lang="cs-CZ" sz="5000" b="1" dirty="0" err="1" smtClean="0">
                <a:solidFill>
                  <a:schemeClr val="tx2"/>
                </a:solidFill>
              </a:rPr>
              <a:t>is</a:t>
            </a:r>
            <a:r>
              <a:rPr lang="en-US" sz="5000" b="1" dirty="0" smtClean="0">
                <a:solidFill>
                  <a:schemeClr val="tx2"/>
                </a:solidFill>
              </a:rPr>
              <a:t>…</a:t>
            </a:r>
            <a:r>
              <a:rPr lang="en-US" dirty="0" smtClean="0"/>
              <a:t>	</a:t>
            </a:r>
            <a:r>
              <a:rPr lang="cs-CZ" dirty="0" smtClean="0"/>
              <a:t>		</a:t>
            </a:r>
            <a:r>
              <a:rPr lang="en-US" dirty="0" smtClean="0"/>
              <a:t>	</a:t>
            </a:r>
            <a:r>
              <a:rPr lang="cs-CZ" dirty="0" smtClean="0"/>
              <a:t>	</a:t>
            </a:r>
            <a:r>
              <a:rPr lang="cs-CZ" b="1" dirty="0" smtClean="0"/>
              <a:t>	</a:t>
            </a:r>
            <a:r>
              <a:rPr lang="en-US" b="1" dirty="0" smtClean="0"/>
              <a:t>	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306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r>
              <a:rPr lang="en-US" dirty="0" smtClean="0"/>
              <a:t>This is Tim.</a:t>
            </a:r>
            <a:r>
              <a:rPr lang="cs-CZ" dirty="0" smtClean="0"/>
              <a:t> </a:t>
            </a:r>
            <a:r>
              <a:rPr lang="cs-CZ" sz="2000" dirty="0" smtClean="0"/>
              <a:t>(Toto je </a:t>
            </a:r>
            <a:r>
              <a:rPr lang="cs-CZ" sz="2000" dirty="0" err="1" smtClean="0"/>
              <a:t>Tim</a:t>
            </a:r>
            <a:r>
              <a:rPr lang="cs-CZ" sz="2000" dirty="0" smtClean="0"/>
              <a:t>)</a:t>
            </a:r>
            <a:endParaRPr lang="en-US" sz="2000" dirty="0" smtClean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</a:t>
            </a:r>
            <a:r>
              <a:rPr lang="en-US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He`s</a:t>
            </a:r>
            <a:r>
              <a:rPr lang="en-US" b="1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ten. 	</a:t>
            </a:r>
            <a:r>
              <a:rPr lang="cs-CZ" sz="2000" dirty="0" smtClean="0"/>
              <a:t>(Je mu 10 let.)</a:t>
            </a:r>
            <a:endParaRPr lang="en-US" sz="2000" dirty="0" smtClean="0"/>
          </a:p>
          <a:p>
            <a:pPr marL="0" indent="0">
              <a:buNone/>
            </a:pPr>
            <a:r>
              <a:rPr lang="en-US" sz="4000" b="1" dirty="0">
                <a:solidFill>
                  <a:schemeClr val="tx2"/>
                </a:solidFill>
                <a:latin typeface="Comic Sans MS" pitchFamily="66" charset="0"/>
              </a:rPr>
              <a:t>	</a:t>
            </a:r>
            <a:r>
              <a:rPr lang="en-US" sz="4000" b="1" dirty="0" smtClean="0">
                <a:solidFill>
                  <a:schemeClr val="tx2"/>
                </a:solidFill>
                <a:latin typeface="Comic Sans MS" pitchFamily="66" charset="0"/>
              </a:rPr>
              <a:t>				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2938931" y="674538"/>
            <a:ext cx="504056" cy="360040"/>
          </a:xfrm>
          <a:prstGeom prst="rightArrow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Je rovno 6"/>
          <p:cNvSpPr/>
          <p:nvPr/>
        </p:nvSpPr>
        <p:spPr>
          <a:xfrm>
            <a:off x="5589597" y="647457"/>
            <a:ext cx="432048" cy="414202"/>
          </a:xfrm>
          <a:prstGeom prst="mathEqual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00206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86136" y="392893"/>
            <a:ext cx="21034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00206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He</a:t>
            </a:r>
            <a:r>
              <a:rPr lang="en-US" sz="5400" b="1" cap="none" spc="0" dirty="0" smtClean="0">
                <a:ln w="10541" cmpd="sng">
                  <a:solidFill>
                    <a:srgbClr val="00206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`s…</a:t>
            </a:r>
            <a:r>
              <a:rPr lang="cs-CZ" sz="5400" b="1" cap="none" spc="0" dirty="0" smtClean="0">
                <a:ln w="10541" cmpd="sng">
                  <a:solidFill>
                    <a:srgbClr val="00206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endParaRPr lang="cs-CZ" sz="5400" b="1" cap="none" spc="0" dirty="0">
              <a:ln w="10541" cmpd="sng">
                <a:solidFill>
                  <a:srgbClr val="00206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30649" y="392893"/>
            <a:ext cx="21980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On </a:t>
            </a:r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…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 descr="C:\Users\08DJ\AppData\Local\Microsoft\Windows\Temporary Internet Files\Content.IE5\YYRYPH3U\MP9002626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2259994" cy="3339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339752" y="1772816"/>
            <a:ext cx="2880320" cy="1224136"/>
          </a:xfrm>
          <a:prstGeom prst="wedgeEllipseCallout">
            <a:avLst>
              <a:gd name="adj1" fmla="val -52105"/>
              <a:gd name="adj2" fmla="val 175104"/>
            </a:avLst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1953997"/>
            <a:ext cx="213712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Hello, I</a:t>
            </a:r>
            <a:r>
              <a:rPr lang="en-US" sz="2500" dirty="0" smtClean="0"/>
              <a:t>`m Tim.</a:t>
            </a:r>
          </a:p>
          <a:p>
            <a:r>
              <a:rPr lang="en-US" sz="2500" dirty="0" smtClean="0"/>
              <a:t>I`m ten.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531524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4000">
              <a:schemeClr val="accent2">
                <a:lumMod val="60000"/>
                <a:lumOff val="40000"/>
              </a:schemeClr>
            </a:gs>
            <a:gs pos="50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err="1" smtClean="0">
                <a:solidFill>
                  <a:schemeClr val="accent2">
                    <a:lumMod val="75000"/>
                  </a:schemeClr>
                </a:solidFill>
              </a:rPr>
              <a:t>She</a:t>
            </a:r>
            <a:r>
              <a:rPr lang="cs-CZ" sz="5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50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5000" b="1" dirty="0" smtClean="0">
                <a:solidFill>
                  <a:schemeClr val="accent2">
                    <a:lumMod val="75000"/>
                  </a:schemeClr>
                </a:solidFill>
              </a:rPr>
              <a:t>…</a:t>
            </a:r>
            <a:r>
              <a:rPr lang="cs-CZ" dirty="0" smtClean="0"/>
              <a:t>						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2938931" y="674538"/>
            <a:ext cx="504056" cy="360040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Je rovno 9"/>
          <p:cNvSpPr/>
          <p:nvPr/>
        </p:nvSpPr>
        <p:spPr>
          <a:xfrm>
            <a:off x="5589597" y="647457"/>
            <a:ext cx="432048" cy="414202"/>
          </a:xfrm>
          <a:prstGeom prst="mathEqua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00206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35642" y="392893"/>
            <a:ext cx="2204450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She</a:t>
            </a:r>
            <a:r>
              <a:rPr lang="en-US" sz="5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`s…</a:t>
            </a:r>
            <a:r>
              <a:rPr lang="cs-CZ" sz="5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5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46492" y="392893"/>
            <a:ext cx="2366352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Ona </a:t>
            </a:r>
            <a:r>
              <a:rPr lang="cs-CZ" sz="5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</a:t>
            </a:r>
            <a:r>
              <a:rPr lang="cs-CZ" sz="5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</a:t>
            </a:r>
            <a:endParaRPr lang="cs-CZ" sz="5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			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				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				</a:t>
            </a:r>
            <a:r>
              <a:rPr lang="en-US" dirty="0" smtClean="0"/>
              <a:t>This is </a:t>
            </a:r>
            <a:r>
              <a:rPr lang="en-US" dirty="0" err="1" smtClean="0"/>
              <a:t>Nanc</a:t>
            </a:r>
            <a:r>
              <a:rPr lang="cs-CZ" dirty="0" smtClean="0"/>
              <a:t>y.</a:t>
            </a:r>
            <a:r>
              <a:rPr lang="en-US" dirty="0" smtClean="0"/>
              <a:t> </a:t>
            </a:r>
            <a:r>
              <a:rPr lang="cs-CZ" sz="2400" dirty="0" smtClean="0"/>
              <a:t>(Toto je Nancy.)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C00000"/>
                </a:solidFill>
              </a:rPr>
              <a:t>				</a:t>
            </a:r>
            <a:r>
              <a:rPr lang="cs-CZ" b="1" dirty="0" err="1" smtClean="0">
                <a:solidFill>
                  <a:srgbClr val="C00000"/>
                </a:solidFill>
              </a:rPr>
              <a:t>She</a:t>
            </a:r>
            <a:r>
              <a:rPr lang="en-US" b="1" dirty="0" smtClean="0">
                <a:solidFill>
                  <a:srgbClr val="C00000"/>
                </a:solidFill>
              </a:rPr>
              <a:t>`s </a:t>
            </a:r>
            <a:r>
              <a:rPr lang="en-US" dirty="0" smtClean="0"/>
              <a:t>twelve.</a:t>
            </a:r>
            <a:r>
              <a:rPr lang="cs-CZ" dirty="0" smtClean="0"/>
              <a:t> </a:t>
            </a:r>
            <a:r>
              <a:rPr lang="cs-CZ" sz="2400" dirty="0" smtClean="0"/>
              <a:t>(Je jí 8 let.)</a:t>
            </a:r>
            <a:endParaRPr lang="en-US" sz="2400" dirty="0" smtClean="0"/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					</a:t>
            </a:r>
            <a:endParaRPr lang="cs-CZ" sz="3000" b="1" dirty="0" smtClean="0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2050" name="Picture 2" descr="C:\Users\08DJ\AppData\Local\Microsoft\Windows\Temporary Internet Files\Content.IE5\LHRPWSAZ\MP9002277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35" y="2564904"/>
            <a:ext cx="2401824" cy="3657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2411760" y="1412776"/>
            <a:ext cx="2569173" cy="1512168"/>
          </a:xfrm>
          <a:prstGeom prst="wedgeEllipseCallout">
            <a:avLst>
              <a:gd name="adj1" fmla="val -53237"/>
              <a:gd name="adj2" fmla="val 172608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688234" y="1737973"/>
            <a:ext cx="201622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err="1" smtClean="0"/>
              <a:t>Hi</a:t>
            </a:r>
            <a:r>
              <a:rPr lang="cs-CZ" sz="2500" dirty="0" smtClean="0"/>
              <a:t>, I</a:t>
            </a:r>
            <a:r>
              <a:rPr lang="en-US" sz="2500" dirty="0" smtClean="0"/>
              <a:t>`m </a:t>
            </a:r>
            <a:r>
              <a:rPr lang="cs-CZ" sz="2500" dirty="0" smtClean="0"/>
              <a:t>Nancy.</a:t>
            </a:r>
          </a:p>
          <a:p>
            <a:r>
              <a:rPr lang="cs-CZ" sz="2500" dirty="0" smtClean="0"/>
              <a:t>I</a:t>
            </a:r>
            <a:r>
              <a:rPr lang="en-US" sz="2500" dirty="0" smtClean="0"/>
              <a:t>`m twelve.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241003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4000">
              <a:schemeClr val="accent2">
                <a:lumMod val="20000"/>
                <a:lumOff val="80000"/>
              </a:schemeClr>
            </a:gs>
            <a:gs pos="50000">
              <a:schemeClr val="bg2"/>
            </a:gs>
            <a:gs pos="100000">
              <a:schemeClr val="tx2">
                <a:lumMod val="20000"/>
                <a:lumOff val="8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</p:txBody>
      </p:sp>
      <p:pic>
        <p:nvPicPr>
          <p:cNvPr id="3075" name="Picture 3" descr="C:\Users\08DJ\AppData\Local\Microsoft\Windows\Temporary Internet Files\Content.IE5\EX3JVI74\MP900430986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BFBFB"/>
              </a:clrFrom>
              <a:clrTo>
                <a:srgbClr val="FBFB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3129902" cy="208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J\AppData\Local\Microsoft\Windows\Temporary Internet Files\Content.IE5\FXXIXB3Y\MP900448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05064"/>
            <a:ext cx="3275856" cy="21839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2843808" y="1160748"/>
            <a:ext cx="1979712" cy="1152128"/>
          </a:xfrm>
          <a:prstGeom prst="wedgeEllipseCallout">
            <a:avLst>
              <a:gd name="adj1" fmla="val -75106"/>
              <a:gd name="adj2" fmla="val 69608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ný popisek 9"/>
          <p:cNvSpPr/>
          <p:nvPr/>
        </p:nvSpPr>
        <p:spPr>
          <a:xfrm>
            <a:off x="2843808" y="3356992"/>
            <a:ext cx="2160240" cy="1368152"/>
          </a:xfrm>
          <a:prstGeom prst="wedgeEllipseCallout">
            <a:avLst>
              <a:gd name="adj1" fmla="val -57112"/>
              <a:gd name="adj2" fmla="val 90929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1382869"/>
            <a:ext cx="1835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Hello, I`m Am</a:t>
            </a:r>
            <a:r>
              <a:rPr lang="cs-CZ" sz="2000" dirty="0" smtClean="0"/>
              <a:t>y.</a:t>
            </a:r>
          </a:p>
          <a:p>
            <a:r>
              <a:rPr lang="cs-CZ" sz="2000" dirty="0" smtClean="0"/>
              <a:t>I</a:t>
            </a:r>
            <a:r>
              <a:rPr lang="en-US" sz="2000" dirty="0" smtClean="0"/>
              <a:t>`m</a:t>
            </a:r>
            <a:r>
              <a:rPr lang="cs-CZ" sz="2000" dirty="0" smtClean="0"/>
              <a:t> </a:t>
            </a:r>
            <a:r>
              <a:rPr lang="cs-CZ" sz="2000" dirty="0" err="1" smtClean="0"/>
              <a:t>seven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340" y="3641247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Good</a:t>
            </a:r>
            <a:r>
              <a:rPr lang="cs-CZ" sz="2000" dirty="0" smtClean="0"/>
              <a:t> </a:t>
            </a:r>
            <a:r>
              <a:rPr lang="cs-CZ" sz="2000" dirty="0" err="1" smtClean="0"/>
              <a:t>morning</a:t>
            </a:r>
            <a:r>
              <a:rPr lang="cs-CZ" sz="2000" dirty="0" smtClean="0"/>
              <a:t>, I</a:t>
            </a:r>
            <a:r>
              <a:rPr lang="en-US" sz="2000" dirty="0" smtClean="0"/>
              <a:t>`m</a:t>
            </a:r>
            <a:r>
              <a:rPr lang="cs-CZ" sz="2000" dirty="0" smtClean="0"/>
              <a:t> Paul.</a:t>
            </a:r>
          </a:p>
          <a:p>
            <a:r>
              <a:rPr lang="cs-CZ" sz="2000" dirty="0" smtClean="0"/>
              <a:t>I</a:t>
            </a:r>
            <a:r>
              <a:rPr lang="en-US" sz="2000" dirty="0" smtClean="0"/>
              <a:t>`m</a:t>
            </a:r>
            <a:r>
              <a:rPr lang="cs-CZ" sz="2000" dirty="0" smtClean="0"/>
              <a:t> </a:t>
            </a:r>
            <a:r>
              <a:rPr lang="cs-CZ" sz="2000" dirty="0" err="1" smtClean="0"/>
              <a:t>nine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68721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4000">
              <a:schemeClr val="accent2">
                <a:lumMod val="20000"/>
                <a:lumOff val="80000"/>
              </a:schemeClr>
            </a:gs>
            <a:gs pos="50000">
              <a:schemeClr val="bg2"/>
            </a:gs>
            <a:gs pos="100000">
              <a:schemeClr val="accent1">
                <a:lumMod val="40000"/>
                <a:lumOff val="6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Check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</a:t>
            </a:r>
            <a:r>
              <a:rPr lang="cs-CZ" sz="2400" dirty="0" err="1" smtClean="0">
                <a:solidFill>
                  <a:srgbClr val="FF0000"/>
                </a:solidFill>
              </a:rPr>
              <a:t>This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Amy</a:t>
            </a:r>
            <a:r>
              <a:rPr lang="cs-CZ" sz="2400" dirty="0" smtClean="0">
                <a:solidFill>
                  <a:srgbClr val="FF0000"/>
                </a:solidFill>
              </a:rPr>
              <a:t>. </a:t>
            </a:r>
            <a:r>
              <a:rPr lang="cs-CZ" sz="2400" dirty="0" err="1" smtClean="0">
                <a:solidFill>
                  <a:srgbClr val="FF0000"/>
                </a:solidFill>
              </a:rPr>
              <a:t>She</a:t>
            </a:r>
            <a:r>
              <a:rPr lang="en-US" sz="2400" dirty="0" smtClean="0">
                <a:solidFill>
                  <a:srgbClr val="FF0000"/>
                </a:solidFill>
              </a:rPr>
              <a:t>`s seven.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</a:t>
            </a:r>
            <a:r>
              <a:rPr lang="cs-CZ" sz="2400" dirty="0" err="1" smtClean="0">
                <a:solidFill>
                  <a:srgbClr val="FF0000"/>
                </a:solidFill>
              </a:rPr>
              <a:t>This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Paul. He</a:t>
            </a:r>
            <a:r>
              <a:rPr lang="en-US" sz="2400" dirty="0" smtClean="0">
                <a:solidFill>
                  <a:srgbClr val="FF0000"/>
                </a:solidFill>
              </a:rPr>
              <a:t>`s nine.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08DJ\AppData\Local\Microsoft\Windows\Temporary Internet Files\Content.IE5\EX3JVI74\MP900430986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BFBFB"/>
              </a:clrFrom>
              <a:clrTo>
                <a:srgbClr val="FBFB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312990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J\AppData\Local\Microsoft\Windows\Temporary Internet Files\Content.IE5\FXXIXB3Y\MP900448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05064"/>
            <a:ext cx="3275856" cy="2183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2843808" y="1160748"/>
            <a:ext cx="1979712" cy="1152128"/>
          </a:xfrm>
          <a:prstGeom prst="wedgeEllipseCallout">
            <a:avLst>
              <a:gd name="adj1" fmla="val -75106"/>
              <a:gd name="adj2" fmla="val 69608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ný popisek 9"/>
          <p:cNvSpPr/>
          <p:nvPr/>
        </p:nvSpPr>
        <p:spPr>
          <a:xfrm>
            <a:off x="2987824" y="3356992"/>
            <a:ext cx="2016224" cy="1368152"/>
          </a:xfrm>
          <a:prstGeom prst="wedgeEllipseCallout">
            <a:avLst>
              <a:gd name="adj1" fmla="val -57112"/>
              <a:gd name="adj2" fmla="val 90929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1382869"/>
            <a:ext cx="1835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Hello, I`m Am</a:t>
            </a:r>
            <a:r>
              <a:rPr lang="cs-CZ" sz="2000" dirty="0" smtClean="0"/>
              <a:t>y.</a:t>
            </a:r>
          </a:p>
          <a:p>
            <a:r>
              <a:rPr lang="cs-CZ" sz="2000" dirty="0" smtClean="0"/>
              <a:t>I</a:t>
            </a:r>
            <a:r>
              <a:rPr lang="en-US" sz="2000" dirty="0" smtClean="0"/>
              <a:t>`m</a:t>
            </a:r>
            <a:r>
              <a:rPr lang="cs-CZ" sz="2000" dirty="0" smtClean="0"/>
              <a:t> </a:t>
            </a:r>
            <a:r>
              <a:rPr lang="cs-CZ" sz="2000" dirty="0" err="1" smtClean="0"/>
              <a:t>seven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3641248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Good</a:t>
            </a:r>
            <a:r>
              <a:rPr lang="cs-CZ" sz="2000" dirty="0" smtClean="0"/>
              <a:t> </a:t>
            </a:r>
            <a:r>
              <a:rPr lang="cs-CZ" sz="2000" dirty="0" err="1" smtClean="0"/>
              <a:t>morning</a:t>
            </a:r>
            <a:r>
              <a:rPr lang="cs-CZ" sz="2000" dirty="0" smtClean="0"/>
              <a:t>, I</a:t>
            </a:r>
            <a:r>
              <a:rPr lang="en-US" sz="2000" dirty="0" smtClean="0"/>
              <a:t>`m</a:t>
            </a:r>
            <a:r>
              <a:rPr lang="cs-CZ" sz="2000" dirty="0" smtClean="0"/>
              <a:t> Paul.</a:t>
            </a:r>
          </a:p>
          <a:p>
            <a:r>
              <a:rPr lang="cs-CZ" sz="2000" dirty="0" smtClean="0"/>
              <a:t>I</a:t>
            </a:r>
            <a:r>
              <a:rPr lang="en-US" sz="2000" dirty="0" smtClean="0"/>
              <a:t>`m</a:t>
            </a:r>
            <a:r>
              <a:rPr lang="cs-CZ" sz="2000" dirty="0" smtClean="0"/>
              <a:t> </a:t>
            </a:r>
            <a:r>
              <a:rPr lang="cs-CZ" sz="2000" dirty="0" err="1" smtClean="0"/>
              <a:t>nine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128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4000">
              <a:schemeClr val="tx2">
                <a:lumMod val="20000"/>
                <a:lumOff val="80000"/>
              </a:schemeClr>
            </a:gs>
            <a:gs pos="50000">
              <a:schemeClr val="bg2"/>
            </a:gs>
            <a:gs pos="100000">
              <a:schemeClr val="accent2">
                <a:lumMod val="20000"/>
                <a:lumOff val="8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08DJ\AppData\Local\Microsoft\Windows\Temporary Internet Files\Content.IE5\16G5K97R\MP900439290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05299"/>
            <a:ext cx="2483953" cy="37093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08DJ\AppData\Local\Microsoft\Windows\Temporary Internet Files\Content.IE5\YYRYPH3U\MP9002628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68" y="1539847"/>
            <a:ext cx="2404356" cy="15988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2843808" y="3356992"/>
            <a:ext cx="2160240" cy="1368152"/>
          </a:xfrm>
          <a:prstGeom prst="wedgeEllipseCallout">
            <a:avLst>
              <a:gd name="adj1" fmla="val -94386"/>
              <a:gd name="adj2" fmla="val 5142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2843808" y="1160748"/>
            <a:ext cx="1979712" cy="1152128"/>
          </a:xfrm>
          <a:prstGeom prst="wedgeEllipseCallout">
            <a:avLst>
              <a:gd name="adj1" fmla="val -104060"/>
              <a:gd name="adj2" fmla="val 73162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1382869"/>
            <a:ext cx="1835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H</a:t>
            </a:r>
            <a:r>
              <a:rPr lang="cs-CZ" sz="2000" dirty="0" smtClean="0"/>
              <a:t>i</a:t>
            </a:r>
            <a:r>
              <a:rPr lang="en-US" sz="2000" dirty="0" smtClean="0"/>
              <a:t>, I`m Nick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I</a:t>
            </a:r>
            <a:r>
              <a:rPr lang="en-US" sz="2000" dirty="0" smtClean="0"/>
              <a:t>`m</a:t>
            </a:r>
            <a:r>
              <a:rPr lang="cs-CZ" sz="2000" dirty="0" smtClean="0"/>
              <a:t> </a:t>
            </a:r>
            <a:r>
              <a:rPr lang="en-US" sz="2000" dirty="0" smtClean="0"/>
              <a:t>five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340" y="3641247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Hello, I</a:t>
            </a:r>
            <a:r>
              <a:rPr lang="en-US" sz="2000" dirty="0" smtClean="0"/>
              <a:t>`m</a:t>
            </a:r>
            <a:r>
              <a:rPr lang="cs-CZ" sz="2000" dirty="0" smtClean="0"/>
              <a:t> Jessica.</a:t>
            </a:r>
          </a:p>
          <a:p>
            <a:r>
              <a:rPr lang="cs-CZ" sz="2000" dirty="0" smtClean="0"/>
              <a:t>I</a:t>
            </a:r>
            <a:r>
              <a:rPr lang="en-US" sz="2000" dirty="0" smtClean="0"/>
              <a:t>`m</a:t>
            </a:r>
            <a:r>
              <a:rPr lang="cs-CZ" sz="2000" dirty="0" smtClean="0"/>
              <a:t> </a:t>
            </a:r>
            <a:r>
              <a:rPr lang="cs-CZ" sz="2000" dirty="0" err="1" smtClean="0"/>
              <a:t>six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74138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5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4000">
              <a:schemeClr val="tx2">
                <a:lumMod val="20000"/>
                <a:lumOff val="80000"/>
              </a:schemeClr>
            </a:gs>
            <a:gs pos="50000">
              <a:schemeClr val="bg2"/>
            </a:gs>
            <a:gs pos="100000">
              <a:schemeClr val="accent2">
                <a:lumMod val="20000"/>
                <a:lumOff val="8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08DJ\AppData\Local\Microsoft\Windows\Temporary Internet Files\Content.IE5\16G5K97R\MP900439290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05299"/>
            <a:ext cx="2483953" cy="37093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08DJ\AppData\Local\Microsoft\Windows\Temporary Internet Files\Content.IE5\YYRYPH3U\MP9002628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68" y="1539847"/>
            <a:ext cx="2404356" cy="15988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Check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2843808" y="3356992"/>
            <a:ext cx="2160240" cy="1368152"/>
          </a:xfrm>
          <a:prstGeom prst="wedgeEllipseCallout">
            <a:avLst>
              <a:gd name="adj1" fmla="val -94386"/>
              <a:gd name="adj2" fmla="val 5142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2843808" y="1160748"/>
            <a:ext cx="1979712" cy="1152128"/>
          </a:xfrm>
          <a:prstGeom prst="wedgeEllipseCallout">
            <a:avLst>
              <a:gd name="adj1" fmla="val -104060"/>
              <a:gd name="adj2" fmla="val 73162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1382869"/>
            <a:ext cx="1835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H</a:t>
            </a:r>
            <a:r>
              <a:rPr lang="cs-CZ" sz="2000" dirty="0" smtClean="0"/>
              <a:t>i</a:t>
            </a:r>
            <a:r>
              <a:rPr lang="en-US" sz="2000" dirty="0" smtClean="0"/>
              <a:t>, I`m Nick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I</a:t>
            </a:r>
            <a:r>
              <a:rPr lang="en-US" sz="2000" dirty="0" smtClean="0"/>
              <a:t>`m</a:t>
            </a:r>
            <a:r>
              <a:rPr lang="cs-CZ" sz="2000" dirty="0" smtClean="0"/>
              <a:t> </a:t>
            </a:r>
            <a:r>
              <a:rPr lang="en-US" sz="2000" dirty="0" smtClean="0"/>
              <a:t>five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340" y="3641247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Hello, I</a:t>
            </a:r>
            <a:r>
              <a:rPr lang="en-US" sz="2000" dirty="0" smtClean="0"/>
              <a:t>`m</a:t>
            </a:r>
            <a:r>
              <a:rPr lang="cs-CZ" sz="2000" dirty="0" smtClean="0"/>
              <a:t> Jessica.</a:t>
            </a:r>
          </a:p>
          <a:p>
            <a:r>
              <a:rPr lang="cs-CZ" sz="2000" dirty="0" smtClean="0"/>
              <a:t>I</a:t>
            </a:r>
            <a:r>
              <a:rPr lang="en-US" sz="2000" dirty="0" smtClean="0"/>
              <a:t>`m</a:t>
            </a:r>
            <a:r>
              <a:rPr lang="cs-CZ" sz="2000" dirty="0" smtClean="0"/>
              <a:t> </a:t>
            </a:r>
            <a:r>
              <a:rPr lang="cs-CZ" sz="2000" dirty="0" err="1" smtClean="0"/>
              <a:t>six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</a:t>
            </a:r>
            <a:r>
              <a:rPr lang="cs-CZ" sz="2400" dirty="0" err="1" smtClean="0">
                <a:solidFill>
                  <a:srgbClr val="FF0000"/>
                </a:solidFill>
              </a:rPr>
              <a:t>This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Nick. He</a:t>
            </a:r>
            <a:r>
              <a:rPr lang="en-US" sz="2400" dirty="0" smtClean="0">
                <a:solidFill>
                  <a:srgbClr val="FF0000"/>
                </a:solidFill>
              </a:rPr>
              <a:t>`s five.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______________</a:t>
            </a:r>
          </a:p>
          <a:p>
            <a:pPr marL="0" indent="0">
              <a:buNone/>
            </a:pPr>
            <a:r>
              <a:rPr lang="cs-CZ" dirty="0" smtClean="0"/>
              <a:t>					</a:t>
            </a:r>
            <a:r>
              <a:rPr lang="en-US" sz="2400" dirty="0" smtClean="0">
                <a:solidFill>
                  <a:srgbClr val="FF0000"/>
                </a:solidFill>
              </a:rPr>
              <a:t>This is Jessica. She`s six.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93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4000">
              <a:schemeClr val="tx2">
                <a:lumMod val="40000"/>
                <a:lumOff val="60000"/>
              </a:schemeClr>
            </a:gs>
            <a:gs pos="50000">
              <a:schemeClr val="bg2"/>
            </a:gs>
            <a:gs pos="100000">
              <a:schemeClr val="accent2">
                <a:lumMod val="40000"/>
                <a:lumOff val="6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30. 11. 2011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galerie Microsoft Office, 30. 11. 2011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369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277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He`s … / She`s …</vt:lpstr>
      <vt:lpstr>He is…       </vt:lpstr>
      <vt:lpstr>She is…      </vt:lpstr>
      <vt:lpstr>Write the sentences.</vt:lpstr>
      <vt:lpstr>Check your answers.</vt:lpstr>
      <vt:lpstr>Write the sentences.</vt:lpstr>
      <vt:lpstr>Check your answers.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44</cp:revision>
  <dcterms:created xsi:type="dcterms:W3CDTF">2012-12-14T18:10:21Z</dcterms:created>
  <dcterms:modified xsi:type="dcterms:W3CDTF">2012-12-18T18:05:05Z</dcterms:modified>
</cp:coreProperties>
</file>