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6" r:id="rId4"/>
    <p:sldId id="257" r:id="rId5"/>
    <p:sldId id="263" r:id="rId6"/>
    <p:sldId id="259" r:id="rId7"/>
    <p:sldId id="264" r:id="rId8"/>
    <p:sldId id="260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99FF99"/>
    <a:srgbClr val="66FF66"/>
    <a:srgbClr val="99FF33"/>
    <a:srgbClr val="99CC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VY_32_INOVACE_06:anglický 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Pozdravy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C1FB1E-FF85-41AF-8297-5710C873BD94}" type="presOf" srcId="{D1D4F407-5343-4D3F-B5B9-D407B03CAEB4}" destId="{AED2198E-93D5-4001-81B4-73124B309672}" srcOrd="1" destOrd="0" presId="urn:microsoft.com/office/officeart/2005/8/layout/target3"/>
    <dgm:cxn modelId="{BE2B5AC5-C032-4C93-8FB5-4042BD62E866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B2CDC83-2B85-46C8-91BA-20ED024D7E95}" type="presOf" srcId="{757F3AB3-0718-4624-B441-E567A8F0AB56}" destId="{333A1088-737F-45CB-B68E-254E46348037}" srcOrd="0" destOrd="0" presId="urn:microsoft.com/office/officeart/2005/8/layout/target3"/>
    <dgm:cxn modelId="{405EEF99-FC23-422E-B6FD-44FC7BE7B660}" type="presOf" srcId="{D1B46980-6531-4606-95E6-44980827E919}" destId="{6140AFEC-043D-4C43-A2F9-D0F5331DF3A3}" srcOrd="0" destOrd="0" presId="urn:microsoft.com/office/officeart/2005/8/layout/target3"/>
    <dgm:cxn modelId="{3A41002C-57F0-445A-9D73-606921BD7D62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8CF99B-30C5-4784-B421-3D0523BEFCBD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FDFAA8E-657A-48A8-AA37-3FEEBF5E0DFC}" type="presOf" srcId="{4C35D32F-0EAB-4CD7-82EE-45574DC2A586}" destId="{8BEBB6EC-1DAA-4CAC-8A25-BC0FCBD5DBD5}" srcOrd="0" destOrd="0" presId="urn:microsoft.com/office/officeart/2005/8/layout/target3"/>
    <dgm:cxn modelId="{9E764D1A-65D6-4809-9F28-B9FFF7AC3288}" type="presOf" srcId="{D8197B8C-B260-4A16-BDF4-0947B075E274}" destId="{5A5FFA88-C948-4069-8E93-59FA12366E83}" srcOrd="1" destOrd="0" presId="urn:microsoft.com/office/officeart/2005/8/layout/target3"/>
    <dgm:cxn modelId="{7F4B2BBD-8960-496A-9F3F-B0FF9B8F20A0}" type="presOf" srcId="{4C35D32F-0EAB-4CD7-82EE-45574DC2A586}" destId="{890E4F0B-2866-4A3F-A3C7-2A14B1797930}" srcOrd="1" destOrd="0" presId="urn:microsoft.com/office/officeart/2005/8/layout/target3"/>
    <dgm:cxn modelId="{93AF954E-60F8-42DB-BBDE-DF17F18E760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9B311-0200-4A36-963B-04C6579D83B7}" type="presOf" srcId="{B651F6E3-6281-48DB-9319-2AEAFDAE7572}" destId="{6BB5E863-4638-4E1D-BFDE-399D028AC4ED}" srcOrd="1" destOrd="0" presId="urn:microsoft.com/office/officeart/2005/8/layout/target3"/>
    <dgm:cxn modelId="{8AD00B76-FF46-40E7-BF56-33DA145D64B9}" type="presParOf" srcId="{333A1088-737F-45CB-B68E-254E46348037}" destId="{F5ABB229-8D3B-4694-996A-96F23CF14429}" srcOrd="0" destOrd="0" presId="urn:microsoft.com/office/officeart/2005/8/layout/target3"/>
    <dgm:cxn modelId="{60FC7EE7-BCD5-4919-84B6-1A29D8EA0CF2}" type="presParOf" srcId="{333A1088-737F-45CB-B68E-254E46348037}" destId="{F41139FD-01EE-4571-8B17-4FB00FC51163}" srcOrd="1" destOrd="0" presId="urn:microsoft.com/office/officeart/2005/8/layout/target3"/>
    <dgm:cxn modelId="{1C817CC8-1330-4FE0-AE55-F0A5FAA0EE29}" type="presParOf" srcId="{333A1088-737F-45CB-B68E-254E46348037}" destId="{D005CE8C-CC26-4C3E-AC11-E15060ECD759}" srcOrd="2" destOrd="0" presId="urn:microsoft.com/office/officeart/2005/8/layout/target3"/>
    <dgm:cxn modelId="{8DCF470A-C7F0-49E2-ACDA-D7DD40047C6F}" type="presParOf" srcId="{333A1088-737F-45CB-B68E-254E46348037}" destId="{2C702D82-9B77-49B7-9568-BB8EB47C3372}" srcOrd="3" destOrd="0" presId="urn:microsoft.com/office/officeart/2005/8/layout/target3"/>
    <dgm:cxn modelId="{288FB752-0A6E-47E4-BD42-E06F9E0A79E9}" type="presParOf" srcId="{333A1088-737F-45CB-B68E-254E46348037}" destId="{A52A0455-90FF-4808-ABD0-F02540D31D5A}" srcOrd="4" destOrd="0" presId="urn:microsoft.com/office/officeart/2005/8/layout/target3"/>
    <dgm:cxn modelId="{6B52CA93-1C40-4118-801C-F9F2497AE671}" type="presParOf" srcId="{333A1088-737F-45CB-B68E-254E46348037}" destId="{6140AFEC-043D-4C43-A2F9-D0F5331DF3A3}" srcOrd="5" destOrd="0" presId="urn:microsoft.com/office/officeart/2005/8/layout/target3"/>
    <dgm:cxn modelId="{0D96C362-ACAC-46A6-9097-6C9EDABDD9C2}" type="presParOf" srcId="{333A1088-737F-45CB-B68E-254E46348037}" destId="{9358AC05-5D7D-4327-9F80-1AD486AEA664}" srcOrd="6" destOrd="0" presId="urn:microsoft.com/office/officeart/2005/8/layout/target3"/>
    <dgm:cxn modelId="{AA64F774-759B-4B9E-A13D-84F1CCD317A2}" type="presParOf" srcId="{333A1088-737F-45CB-B68E-254E46348037}" destId="{313FC574-E1CD-4FB4-B054-0B805CE0447D}" srcOrd="7" destOrd="0" presId="urn:microsoft.com/office/officeart/2005/8/layout/target3"/>
    <dgm:cxn modelId="{98FE3369-FE6F-42D3-A08B-64F85C5BE5A4}" type="presParOf" srcId="{333A1088-737F-45CB-B68E-254E46348037}" destId="{619D679B-A015-4ECF-8348-D1034C574F40}" srcOrd="8" destOrd="0" presId="urn:microsoft.com/office/officeart/2005/8/layout/target3"/>
    <dgm:cxn modelId="{B1D72F97-EDC0-4EA3-85F5-1D66744314D1}" type="presParOf" srcId="{333A1088-737F-45CB-B68E-254E46348037}" destId="{322283A8-4A27-4CDA-BAE3-F381106A9174}" srcOrd="9" destOrd="0" presId="urn:microsoft.com/office/officeart/2005/8/layout/target3"/>
    <dgm:cxn modelId="{CE7B2F76-A6BC-47CA-A56A-52CF24C4D6E4}" type="presParOf" srcId="{333A1088-737F-45CB-B68E-254E46348037}" destId="{FFC9F71D-1B4F-4AD9-A4A6-86ADEFC8AF5C}" srcOrd="10" destOrd="0" presId="urn:microsoft.com/office/officeart/2005/8/layout/target3"/>
    <dgm:cxn modelId="{747FCA1F-773C-4C23-8BE7-6509E069B830}" type="presParOf" srcId="{333A1088-737F-45CB-B68E-254E46348037}" destId="{25B08C86-7E15-44DC-BE7F-FFB55DD49D12}" srcOrd="11" destOrd="0" presId="urn:microsoft.com/office/officeart/2005/8/layout/target3"/>
    <dgm:cxn modelId="{ADCBEB83-3282-43F4-8CB4-5E944C914D30}" type="presParOf" srcId="{333A1088-737F-45CB-B68E-254E46348037}" destId="{76644BE8-9D7C-4C09-B250-3D10AF48CBB7}" srcOrd="12" destOrd="0" presId="urn:microsoft.com/office/officeart/2005/8/layout/target3"/>
    <dgm:cxn modelId="{1824E09F-C89F-489B-B3AA-B40D4EEE4B0C}" type="presParOf" srcId="{333A1088-737F-45CB-B68E-254E46348037}" destId="{EE85B701-7295-41C0-BA7A-34D3756A2AE6}" srcOrd="13" destOrd="0" presId="urn:microsoft.com/office/officeart/2005/8/layout/target3"/>
    <dgm:cxn modelId="{B564E7AC-C327-4367-A598-727BC824909D}" type="presParOf" srcId="{333A1088-737F-45CB-B68E-254E46348037}" destId="{8BEBB6EC-1DAA-4CAC-8A25-BC0FCBD5DBD5}" srcOrd="14" destOrd="0" presId="urn:microsoft.com/office/officeart/2005/8/layout/target3"/>
    <dgm:cxn modelId="{200AD254-1C94-4BD7-8A92-C9BD0548C6D1}" type="presParOf" srcId="{333A1088-737F-45CB-B68E-254E46348037}" destId="{AED2198E-93D5-4001-81B4-73124B309672}" srcOrd="15" destOrd="0" presId="urn:microsoft.com/office/officeart/2005/8/layout/target3"/>
    <dgm:cxn modelId="{F24EC630-645C-4A18-875F-98F7BC25A97E}" type="presParOf" srcId="{333A1088-737F-45CB-B68E-254E46348037}" destId="{2BE915AB-18AA-4053-B92C-3BFC9ED204BB}" srcOrd="16" destOrd="0" presId="urn:microsoft.com/office/officeart/2005/8/layout/target3"/>
    <dgm:cxn modelId="{810A3DCB-2F9A-4A9A-9E9C-B8FA0027D302}" type="presParOf" srcId="{333A1088-737F-45CB-B68E-254E46348037}" destId="{6BB5E863-4638-4E1D-BFDE-399D028AC4ED}" srcOrd="17" destOrd="0" presId="urn:microsoft.com/office/officeart/2005/8/layout/target3"/>
    <dgm:cxn modelId="{B49A22B7-8E8C-4D8F-A71D-149BBF1E51F5}" type="presParOf" srcId="{333A1088-737F-45CB-B68E-254E46348037}" destId="{5A5FFA88-C948-4069-8E93-59FA12366E83}" srcOrd="18" destOrd="0" presId="urn:microsoft.com/office/officeart/2005/8/layout/target3"/>
    <dgm:cxn modelId="{E847B714-1538-4449-81D4-13C71ABFFA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VY_32_INOVACE_06:anglický 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Pozdravy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487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68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640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505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127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309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385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095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605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034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978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2D050"/>
            </a:gs>
            <a:gs pos="50000">
              <a:schemeClr val="bg1"/>
            </a:gs>
            <a:gs pos="98000">
              <a:srgbClr val="92D050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1182C-6702-481D-83CE-BCACC3C48B7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E11DE-2B79-4510-9EB2-59F58D8F9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726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962508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57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 k procvičení slovní zásoby k tématu „</a:t>
            </a:r>
            <a:r>
              <a:rPr lang="cs-CZ" sz="2000" dirty="0" err="1" smtClean="0"/>
              <a:t>Greetings</a:t>
            </a:r>
            <a:r>
              <a:rPr lang="cs-CZ" sz="2000" dirty="0" smtClean="0"/>
              <a:t>“ (Pozdravy).</a:t>
            </a:r>
          </a:p>
          <a:p>
            <a:pPr marL="0" indent="0">
              <a:buNone/>
            </a:pPr>
            <a:r>
              <a:rPr lang="cs-CZ" sz="2000" dirty="0" smtClean="0"/>
              <a:t>V prvním úkolu mají žáci najít ve </a:t>
            </a:r>
            <a:r>
              <a:rPr lang="cs-CZ" sz="2000" dirty="0" err="1" smtClean="0"/>
              <a:t>dvousměrce</a:t>
            </a:r>
            <a:r>
              <a:rPr lang="cs-CZ" sz="2000" dirty="0" smtClean="0"/>
              <a:t> čtyři anglické pozdravy.</a:t>
            </a:r>
          </a:p>
          <a:p>
            <a:pPr marL="0" indent="0">
              <a:buNone/>
            </a:pPr>
            <a:r>
              <a:rPr lang="cs-CZ" sz="2000" dirty="0" smtClean="0"/>
              <a:t>Ve druhém úkolu spojují anglický pozdrav s českým významem.</a:t>
            </a:r>
          </a:p>
          <a:p>
            <a:pPr marL="0" indent="0">
              <a:buNone/>
            </a:pPr>
            <a:r>
              <a:rPr lang="cs-CZ" sz="2000" dirty="0" smtClean="0"/>
              <a:t>Ve třetím úkolu mají vyluštit anagramy, tj. napsat slovíčko správně anglicky a vedle něj správný český význam.</a:t>
            </a:r>
          </a:p>
          <a:p>
            <a:pPr marL="0" indent="0">
              <a:buNone/>
            </a:pPr>
            <a:r>
              <a:rPr lang="cs-CZ" sz="2000" dirty="0" smtClean="0"/>
              <a:t>Všechny úkoly řeší fixem přímo na tabuli. Snímky je možné vytisknout a nakopírovat jako samostatné pracovní listy.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7687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Greetings</a:t>
            </a:r>
            <a:endParaRPr lang="cs-CZ" sz="60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Pozdravy</a:t>
            </a:r>
            <a:endParaRPr lang="cs-CZ" sz="40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0491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800"/>
                            </p:stCondLst>
                            <p:childTnLst>
                              <p:par>
                                <p:cTn id="12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/>
              <a:t>1. Najdi ve </a:t>
            </a:r>
            <a:r>
              <a:rPr lang="cs-CZ" sz="3000" b="1" dirty="0" err="1" smtClean="0"/>
              <a:t>dvousměrce</a:t>
            </a:r>
            <a:r>
              <a:rPr lang="cs-CZ" sz="3000" b="1" dirty="0" smtClean="0"/>
              <a:t> čtyři anglické pozdravy.</a:t>
            </a:r>
            <a:endParaRPr lang="cs-CZ" sz="30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2007878"/>
              </p:ext>
            </p:extLst>
          </p:nvPr>
        </p:nvGraphicFramePr>
        <p:xfrm>
          <a:off x="2555776" y="2242840"/>
          <a:ext cx="3636003" cy="2377440"/>
        </p:xfrm>
        <a:graphic>
          <a:graphicData uri="http://schemas.openxmlformats.org/drawingml/2006/table">
            <a:tbl>
              <a:tblPr firstRow="1" bandRow="1">
                <a:effectLst>
                  <a:outerShdw blurRad="152400" dist="317500" dir="5400000" sx="90000" sy="-19000" rotWithShape="0">
                    <a:prstClr val="black">
                      <a:alpha val="15000"/>
                    </a:prstClr>
                  </a:outerShdw>
                </a:effectLst>
                <a:tableStyleId>{5C22544A-7EE6-4342-B048-85BDC9FD1C3A}</a:tableStyleId>
              </a:tblPr>
              <a:tblGrid>
                <a:gridCol w="519429"/>
                <a:gridCol w="519429"/>
                <a:gridCol w="519429"/>
                <a:gridCol w="519429"/>
                <a:gridCol w="519429"/>
                <a:gridCol w="519429"/>
                <a:gridCol w="519429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3655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6753566"/>
              </p:ext>
            </p:extLst>
          </p:nvPr>
        </p:nvGraphicFramePr>
        <p:xfrm>
          <a:off x="2555776" y="2242840"/>
          <a:ext cx="3636003" cy="2377440"/>
        </p:xfrm>
        <a:graphic>
          <a:graphicData uri="http://schemas.openxmlformats.org/drawingml/2006/table">
            <a:tbl>
              <a:tblPr firstRow="1" bandRow="1">
                <a:effectLst>
                  <a:outerShdw blurRad="152400" dist="317500" dir="5400000" sx="90000" sy="-19000" rotWithShape="0">
                    <a:prstClr val="black">
                      <a:alpha val="15000"/>
                    </a:prstClr>
                  </a:outerShdw>
                </a:effectLst>
                <a:tableStyleId>{5C22544A-7EE6-4342-B048-85BDC9FD1C3A}</a:tableStyleId>
              </a:tblPr>
              <a:tblGrid>
                <a:gridCol w="519429"/>
                <a:gridCol w="519429"/>
                <a:gridCol w="519429"/>
                <a:gridCol w="519429"/>
                <a:gridCol w="519429"/>
                <a:gridCol w="519429"/>
                <a:gridCol w="519429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42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300" b="1" dirty="0"/>
              <a:t>2. Spoj anglický pozdrav s českým významem.</a:t>
            </a:r>
            <a:endParaRPr lang="cs-CZ" sz="3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Bye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Hello</a:t>
            </a:r>
          </a:p>
          <a:p>
            <a:pPr marL="0" indent="0">
              <a:buNone/>
            </a:pPr>
            <a:r>
              <a:rPr lang="cs-CZ" dirty="0" err="1" smtClean="0"/>
              <a:t>Hi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Goodbye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Ahoj</a:t>
            </a:r>
          </a:p>
          <a:p>
            <a:pPr>
              <a:buBlip>
                <a:blip r:embed="rId2"/>
              </a:buBlip>
            </a:pPr>
            <a:r>
              <a:rPr lang="cs-CZ" dirty="0" err="1" smtClean="0"/>
              <a:t>Nashledanou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Čau (při odchodu)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Čau (při  příchodu)</a:t>
            </a:r>
          </a:p>
        </p:txBody>
      </p:sp>
      <p:pic>
        <p:nvPicPr>
          <p:cNvPr id="2051" name="Picture 3" descr="C:\Program Files (x86)\Microsoft Office\MEDIA\OFFICE14\Bullets\BD2130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01718"/>
            <a:ext cx="236926" cy="25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Program Files (x86)\Microsoft Office\MEDIA\OFFICE14\Bullets\BD2130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377" y="2780928"/>
            <a:ext cx="236926" cy="25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Program Files (x86)\Microsoft Office\MEDIA\OFFICE14\Bullets\BD2130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377" y="3284984"/>
            <a:ext cx="236926" cy="25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Program Files (x86)\Microsoft Office\MEDIA\OFFICE14\Bullets\BD2130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89040"/>
            <a:ext cx="236926" cy="25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19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Bye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Hello</a:t>
            </a:r>
          </a:p>
          <a:p>
            <a:pPr marL="0" indent="0">
              <a:buNone/>
            </a:pPr>
            <a:r>
              <a:rPr lang="cs-CZ" dirty="0" err="1" smtClean="0"/>
              <a:t>Hi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Goodbye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Ahoj</a:t>
            </a:r>
          </a:p>
          <a:p>
            <a:pPr>
              <a:buBlip>
                <a:blip r:embed="rId2"/>
              </a:buBlip>
            </a:pPr>
            <a:r>
              <a:rPr lang="cs-CZ" dirty="0" err="1" smtClean="0"/>
              <a:t>Nashledanou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/>
              <a:t>Čau (při odchodu)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Čau (při  příchodu)</a:t>
            </a:r>
          </a:p>
        </p:txBody>
      </p:sp>
      <p:pic>
        <p:nvPicPr>
          <p:cNvPr id="2051" name="Picture 3" descr="C:\Program Files (x86)\Microsoft Office\MEDIA\OFFICE14\Bullets\BD2130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01718"/>
            <a:ext cx="236926" cy="25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Program Files (x86)\Microsoft Office\MEDIA\OFFICE14\Bullets\BD2130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377" y="2780928"/>
            <a:ext cx="236926" cy="25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Program Files (x86)\Microsoft Office\MEDIA\OFFICE14\Bullets\BD2130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377" y="3284984"/>
            <a:ext cx="236926" cy="25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Program Files (x86)\Microsoft Office\MEDIA\OFFICE14\Bullets\BD21302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89040"/>
            <a:ext cx="236926" cy="251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2602231" y="2427584"/>
            <a:ext cx="2329809" cy="98326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586840" y="2301718"/>
            <a:ext cx="2345200" cy="60507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586840" y="3410850"/>
            <a:ext cx="2345200" cy="50405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5" idx="1"/>
          </p:cNvCxnSpPr>
          <p:nvPr/>
        </p:nvCxnSpPr>
        <p:spPr>
          <a:xfrm flipV="1">
            <a:off x="2483768" y="2906794"/>
            <a:ext cx="2448272" cy="100811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687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/>
              <a:t>3. Napiš anglické pozdravy správně a </a:t>
            </a:r>
            <a:r>
              <a:rPr lang="cs-CZ" sz="2800" b="1" dirty="0" smtClean="0"/>
              <a:t>napiš,</a:t>
            </a:r>
            <a:br>
              <a:rPr lang="cs-CZ" sz="2800" b="1" dirty="0" smtClean="0"/>
            </a:br>
            <a:r>
              <a:rPr lang="cs-CZ" sz="2800" b="1" dirty="0" smtClean="0"/>
              <a:t>co </a:t>
            </a:r>
            <a:r>
              <a:rPr lang="cs-CZ" sz="2800" b="1" dirty="0"/>
              <a:t>znamenají v českém jazyce</a:t>
            </a:r>
            <a:r>
              <a:rPr lang="cs-CZ" sz="2800" b="1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63688" y="1600200"/>
            <a:ext cx="2016224" cy="4525963"/>
          </a:xfrm>
        </p:spPr>
        <p:txBody>
          <a:bodyPr/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err="1" smtClean="0"/>
              <a:t>iH</a:t>
            </a:r>
            <a:endParaRPr lang="cs-CZ" dirty="0" smtClean="0"/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err="1" smtClean="0"/>
              <a:t>leHlo</a:t>
            </a:r>
            <a:endParaRPr lang="cs-CZ" dirty="0" smtClean="0"/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err="1" smtClean="0"/>
              <a:t>eBy</a:t>
            </a:r>
            <a:endParaRPr lang="cs-CZ" dirty="0" smtClean="0"/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err="1" smtClean="0"/>
              <a:t>odeboGy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51920" y="1600200"/>
            <a:ext cx="4834880" cy="4525963"/>
          </a:xfrm>
        </p:spPr>
        <p:txBody>
          <a:bodyPr/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__________ = __________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__________ = __________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__________ = __________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__________ = __________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609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63688" y="1600200"/>
            <a:ext cx="2016224" cy="4525963"/>
          </a:xfrm>
        </p:spPr>
        <p:txBody>
          <a:bodyPr/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err="1" smtClean="0"/>
              <a:t>iH</a:t>
            </a:r>
            <a:endParaRPr lang="cs-CZ" dirty="0" smtClean="0"/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err="1" smtClean="0"/>
              <a:t>leHlo</a:t>
            </a:r>
            <a:endParaRPr lang="cs-CZ" dirty="0" smtClean="0"/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err="1" smtClean="0"/>
              <a:t>eBy</a:t>
            </a:r>
            <a:endParaRPr lang="cs-CZ" dirty="0" smtClean="0"/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err="1" smtClean="0"/>
              <a:t>odeboGy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51920" y="1600200"/>
            <a:ext cx="4834880" cy="4525963"/>
          </a:xfrm>
        </p:spPr>
        <p:txBody>
          <a:bodyPr/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      </a:t>
            </a:r>
            <a:r>
              <a:rPr lang="cs-CZ" dirty="0" err="1" smtClean="0">
                <a:solidFill>
                  <a:srgbClr val="FF0000"/>
                </a:solidFill>
              </a:rPr>
              <a:t>Hi</a:t>
            </a:r>
            <a:r>
              <a:rPr lang="cs-CZ" dirty="0" smtClean="0">
                <a:solidFill>
                  <a:srgbClr val="FF0000"/>
                </a:solidFill>
              </a:rPr>
              <a:t> = </a:t>
            </a:r>
            <a:r>
              <a:rPr lang="cs-CZ" sz="2600" dirty="0" smtClean="0">
                <a:solidFill>
                  <a:srgbClr val="FF0000"/>
                </a:solidFill>
              </a:rPr>
              <a:t>Čau (při příchodu)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Hello = Ahoj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err="1" smtClean="0">
                <a:solidFill>
                  <a:srgbClr val="FF0000"/>
                </a:solidFill>
              </a:rPr>
              <a:t>Bye</a:t>
            </a:r>
            <a:r>
              <a:rPr lang="cs-CZ" dirty="0" smtClean="0">
                <a:solidFill>
                  <a:srgbClr val="FF0000"/>
                </a:solidFill>
              </a:rPr>
              <a:t> = </a:t>
            </a:r>
            <a:r>
              <a:rPr lang="cs-CZ" sz="2700" dirty="0" smtClean="0">
                <a:solidFill>
                  <a:srgbClr val="FF0000"/>
                </a:solidFill>
              </a:rPr>
              <a:t>Čau (při odchodu)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2700" dirty="0" smtClean="0">
                <a:solidFill>
                  <a:srgbClr val="FF0000"/>
                </a:solidFill>
              </a:rPr>
              <a:t>      </a:t>
            </a:r>
            <a:r>
              <a:rPr lang="cs-CZ" sz="2700" dirty="0" err="1" smtClean="0">
                <a:solidFill>
                  <a:srgbClr val="FF0000"/>
                </a:solidFill>
              </a:rPr>
              <a:t>Goodbye</a:t>
            </a:r>
            <a:r>
              <a:rPr lang="cs-CZ" dirty="0" smtClean="0">
                <a:solidFill>
                  <a:srgbClr val="FF0000"/>
                </a:solidFill>
              </a:rPr>
              <a:t> = </a:t>
            </a:r>
            <a:r>
              <a:rPr lang="cs-CZ" dirty="0" err="1" smtClean="0">
                <a:solidFill>
                  <a:srgbClr val="FF0000"/>
                </a:solidFill>
              </a:rPr>
              <a:t>Nashledanou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24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15. 9. 2012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9901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309</Words>
  <Application>Microsoft Office PowerPoint</Application>
  <PresentationFormat>Předvádění na obrazovce (4:3)</PresentationFormat>
  <Paragraphs>142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Greetings</vt:lpstr>
      <vt:lpstr>1. Najdi ve dvousměrce čtyři anglické pozdravy.</vt:lpstr>
      <vt:lpstr>Správné řešení</vt:lpstr>
      <vt:lpstr>2. Spoj anglický pozdrav s českým významem.</vt:lpstr>
      <vt:lpstr>Správné řešení</vt:lpstr>
      <vt:lpstr>3. Napiš anglické pozdravy správně a napiš, co znamenají v českém jazyce.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28</cp:revision>
  <dcterms:created xsi:type="dcterms:W3CDTF">2012-12-15T08:00:38Z</dcterms:created>
  <dcterms:modified xsi:type="dcterms:W3CDTF">2012-12-18T18:06:34Z</dcterms:modified>
</cp:coreProperties>
</file>