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VY_32_INOVACE_08:anglický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Pořadí slov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B9E37A-01A1-4233-A25C-BBF9B91FFF07}" type="presOf" srcId="{D1D4F407-5343-4D3F-B5B9-D407B03CAEB4}" destId="{D005CE8C-CC26-4C3E-AC11-E15060ECD759}" srcOrd="0" destOrd="0" presId="urn:microsoft.com/office/officeart/2005/8/layout/target3"/>
    <dgm:cxn modelId="{2DB7AB3A-255A-4D4B-9C66-EE1694738EB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0C49018-6F55-429A-BAC8-77F3B163E4C4}" type="presOf" srcId="{D8197B8C-B260-4A16-BDF4-0947B075E274}" destId="{25B08C86-7E15-44DC-BE7F-FFB55DD49D12}" srcOrd="0" destOrd="0" presId="urn:microsoft.com/office/officeart/2005/8/layout/target3"/>
    <dgm:cxn modelId="{E487ADB0-5090-4751-8FA2-7E472B3B79A2}" type="presOf" srcId="{D1D4F407-5343-4D3F-B5B9-D407B03CAEB4}" destId="{AED2198E-93D5-4001-81B4-73124B309672}" srcOrd="1" destOrd="0" presId="urn:microsoft.com/office/officeart/2005/8/layout/target3"/>
    <dgm:cxn modelId="{0020E9DD-3F17-490D-BD06-873F2B264BA7}" type="presOf" srcId="{B651F6E3-6281-48DB-9319-2AEAFDAE7572}" destId="{619D679B-A015-4ECF-8348-D1034C574F40}" srcOrd="0" destOrd="0" presId="urn:microsoft.com/office/officeart/2005/8/layout/target3"/>
    <dgm:cxn modelId="{AEE4EA64-0D83-453E-976B-B3909FF63FB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3C1B49-4726-4EFC-A40F-AF8F4043AC06}" type="presOf" srcId="{757F3AB3-0718-4624-B441-E567A8F0AB56}" destId="{333A1088-737F-45CB-B68E-254E46348037}" srcOrd="0" destOrd="0" presId="urn:microsoft.com/office/officeart/2005/8/layout/target3"/>
    <dgm:cxn modelId="{69AEE4EF-1919-405E-863F-6707F9FA6F0D}" type="presOf" srcId="{D1B46980-6531-4606-95E6-44980827E919}" destId="{6140AFEC-043D-4C43-A2F9-D0F5331DF3A3}" srcOrd="0" destOrd="0" presId="urn:microsoft.com/office/officeart/2005/8/layout/target3"/>
    <dgm:cxn modelId="{5909D942-E673-4D8C-B4A4-36F45183497F}" type="presOf" srcId="{4C35D32F-0EAB-4CD7-82EE-45574DC2A586}" destId="{890E4F0B-2866-4A3F-A3C7-2A14B1797930}" srcOrd="1" destOrd="0" presId="urn:microsoft.com/office/officeart/2005/8/layout/target3"/>
    <dgm:cxn modelId="{A6C5FC5C-F4A1-4B3C-A588-3232D0CF014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DFEDDA1-0C1C-487B-94F6-54DBC90EFE54}" type="presOf" srcId="{4C35D32F-0EAB-4CD7-82EE-45574DC2A586}" destId="{8BEBB6EC-1DAA-4CAC-8A25-BC0FCBD5DBD5}" srcOrd="0" destOrd="0" presId="urn:microsoft.com/office/officeart/2005/8/layout/target3"/>
    <dgm:cxn modelId="{ED91709F-4A3E-428E-8E5B-26F0C49C6657}" type="presParOf" srcId="{333A1088-737F-45CB-B68E-254E46348037}" destId="{F5ABB229-8D3B-4694-996A-96F23CF14429}" srcOrd="0" destOrd="0" presId="urn:microsoft.com/office/officeart/2005/8/layout/target3"/>
    <dgm:cxn modelId="{39080E99-EFC1-4E1F-8FCF-FD5413996255}" type="presParOf" srcId="{333A1088-737F-45CB-B68E-254E46348037}" destId="{F41139FD-01EE-4571-8B17-4FB00FC51163}" srcOrd="1" destOrd="0" presId="urn:microsoft.com/office/officeart/2005/8/layout/target3"/>
    <dgm:cxn modelId="{0B271189-5715-4871-9531-C338DB12E89D}" type="presParOf" srcId="{333A1088-737F-45CB-B68E-254E46348037}" destId="{D005CE8C-CC26-4C3E-AC11-E15060ECD759}" srcOrd="2" destOrd="0" presId="urn:microsoft.com/office/officeart/2005/8/layout/target3"/>
    <dgm:cxn modelId="{D1FCDBB5-EB25-4584-8631-1AA797ECFFEA}" type="presParOf" srcId="{333A1088-737F-45CB-B68E-254E46348037}" destId="{2C702D82-9B77-49B7-9568-BB8EB47C3372}" srcOrd="3" destOrd="0" presId="urn:microsoft.com/office/officeart/2005/8/layout/target3"/>
    <dgm:cxn modelId="{DE748282-A7D4-4D78-A6E4-F055103010E2}" type="presParOf" srcId="{333A1088-737F-45CB-B68E-254E46348037}" destId="{A52A0455-90FF-4808-ABD0-F02540D31D5A}" srcOrd="4" destOrd="0" presId="urn:microsoft.com/office/officeart/2005/8/layout/target3"/>
    <dgm:cxn modelId="{B483E515-CEE2-49A2-828A-4A32D867071D}" type="presParOf" srcId="{333A1088-737F-45CB-B68E-254E46348037}" destId="{6140AFEC-043D-4C43-A2F9-D0F5331DF3A3}" srcOrd="5" destOrd="0" presId="urn:microsoft.com/office/officeart/2005/8/layout/target3"/>
    <dgm:cxn modelId="{DB11FAF9-B49D-4C82-BCE1-7F3A80A5063D}" type="presParOf" srcId="{333A1088-737F-45CB-B68E-254E46348037}" destId="{9358AC05-5D7D-4327-9F80-1AD486AEA664}" srcOrd="6" destOrd="0" presId="urn:microsoft.com/office/officeart/2005/8/layout/target3"/>
    <dgm:cxn modelId="{E6E76C73-7871-49F6-83C8-63D711BBEFEE}" type="presParOf" srcId="{333A1088-737F-45CB-B68E-254E46348037}" destId="{313FC574-E1CD-4FB4-B054-0B805CE0447D}" srcOrd="7" destOrd="0" presId="urn:microsoft.com/office/officeart/2005/8/layout/target3"/>
    <dgm:cxn modelId="{C46AB84C-689E-43F3-B1C7-FD0AE8BCDC23}" type="presParOf" srcId="{333A1088-737F-45CB-B68E-254E46348037}" destId="{619D679B-A015-4ECF-8348-D1034C574F40}" srcOrd="8" destOrd="0" presId="urn:microsoft.com/office/officeart/2005/8/layout/target3"/>
    <dgm:cxn modelId="{E99684EE-9676-46AB-B09E-1E5BAC6ED2B3}" type="presParOf" srcId="{333A1088-737F-45CB-B68E-254E46348037}" destId="{322283A8-4A27-4CDA-BAE3-F381106A9174}" srcOrd="9" destOrd="0" presId="urn:microsoft.com/office/officeart/2005/8/layout/target3"/>
    <dgm:cxn modelId="{4456C37B-B7CB-4264-A383-83687A32F66C}" type="presParOf" srcId="{333A1088-737F-45CB-B68E-254E46348037}" destId="{FFC9F71D-1B4F-4AD9-A4A6-86ADEFC8AF5C}" srcOrd="10" destOrd="0" presId="urn:microsoft.com/office/officeart/2005/8/layout/target3"/>
    <dgm:cxn modelId="{67C22A7A-FB0D-4DFD-93E1-766F659CF8EC}" type="presParOf" srcId="{333A1088-737F-45CB-B68E-254E46348037}" destId="{25B08C86-7E15-44DC-BE7F-FFB55DD49D12}" srcOrd="11" destOrd="0" presId="urn:microsoft.com/office/officeart/2005/8/layout/target3"/>
    <dgm:cxn modelId="{1B086A50-15F3-43B6-B1A2-8982C15E3D40}" type="presParOf" srcId="{333A1088-737F-45CB-B68E-254E46348037}" destId="{76644BE8-9D7C-4C09-B250-3D10AF48CBB7}" srcOrd="12" destOrd="0" presId="urn:microsoft.com/office/officeart/2005/8/layout/target3"/>
    <dgm:cxn modelId="{3879270A-5B2C-4959-A76B-7ABFF119781E}" type="presParOf" srcId="{333A1088-737F-45CB-B68E-254E46348037}" destId="{EE85B701-7295-41C0-BA7A-34D3756A2AE6}" srcOrd="13" destOrd="0" presId="urn:microsoft.com/office/officeart/2005/8/layout/target3"/>
    <dgm:cxn modelId="{63D5D5D0-1A11-455A-88E5-FD00484218C1}" type="presParOf" srcId="{333A1088-737F-45CB-B68E-254E46348037}" destId="{8BEBB6EC-1DAA-4CAC-8A25-BC0FCBD5DBD5}" srcOrd="14" destOrd="0" presId="urn:microsoft.com/office/officeart/2005/8/layout/target3"/>
    <dgm:cxn modelId="{5F077C29-626E-49AF-B79B-DFD00713CA7E}" type="presParOf" srcId="{333A1088-737F-45CB-B68E-254E46348037}" destId="{AED2198E-93D5-4001-81B4-73124B309672}" srcOrd="15" destOrd="0" presId="urn:microsoft.com/office/officeart/2005/8/layout/target3"/>
    <dgm:cxn modelId="{EC88A47F-2160-4CE1-879F-2C6DF050B85A}" type="presParOf" srcId="{333A1088-737F-45CB-B68E-254E46348037}" destId="{2BE915AB-18AA-4053-B92C-3BFC9ED204BB}" srcOrd="16" destOrd="0" presId="urn:microsoft.com/office/officeart/2005/8/layout/target3"/>
    <dgm:cxn modelId="{04797B66-B171-4A5F-BF60-65DBBDF8DA74}" type="presParOf" srcId="{333A1088-737F-45CB-B68E-254E46348037}" destId="{6BB5E863-4638-4E1D-BFDE-399D028AC4ED}" srcOrd="17" destOrd="0" presId="urn:microsoft.com/office/officeart/2005/8/layout/target3"/>
    <dgm:cxn modelId="{D246D2CE-DBB4-426B-B121-13D9F1EA3DD9}" type="presParOf" srcId="{333A1088-737F-45CB-B68E-254E46348037}" destId="{5A5FFA88-C948-4069-8E93-59FA12366E83}" srcOrd="18" destOrd="0" presId="urn:microsoft.com/office/officeart/2005/8/layout/target3"/>
    <dgm:cxn modelId="{F3709B58-061A-4596-A784-62D28D0DE1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VY_32_INOVACE_08:anglický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Pořadí slov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A0031F-4119-4661-BACA-3C2DD47733FA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FB8D69-7E7A-4B71-AD6B-88F633F6F5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765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FB8D69-7E7A-4B71-AD6B-88F633F6F5F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128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imgres?q=kniha&amp;start=177&amp;hl=cs&amp;client=firefox-a&amp;hs=B3B&amp;sa=X&amp;tbo=d&amp;rls=org.mozilla:cs:official&amp;biw=1366&amp;bih=648&amp;tbm=isch&amp;tbnid=-GFtn5jeVpBasM:&amp;imgrefurl=http://www.bettgrowl.com/%3Fattachment_id%3D2108&amp;docid=mG81QEJQDTDjTM&amp;imgurl=http://www.bettgrowl.com/wp-content/uploads/2012/05/book.gif&amp;w=362&amp;h=364&amp;ei=BlHGUNzCGOX54QT5hYGoBQ&amp;zoom=1&amp;iact=rc&amp;dur=517&amp;sig=108496711319159772635&amp;page=8&amp;tbnh=139&amp;tbnw=138&amp;ndsp=28&amp;ved=1t:429,r:2,s:180,i:10&amp;tx=88&amp;ty=80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FB8D69-7E7A-4B71-AD6B-88F633F6F5F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128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323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349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82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245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377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45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57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412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071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276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34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8488C4"/>
            </a:gs>
            <a:gs pos="47000">
              <a:srgbClr val="D4DEFF"/>
            </a:gs>
            <a:gs pos="26000">
              <a:srgbClr val="D4DEFF"/>
            </a:gs>
            <a:gs pos="100000">
              <a:schemeClr val="accent4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9E1AD-5CEA-49E1-B8CE-A42A2DA9FB0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2A774-338F-42AC-9357-E35784F74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39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6.pn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6.pn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78088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40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  <a:latin typeface="Trebuchet MS" pitchFamily="34" charset="0"/>
              </a:rPr>
              <a:t>Materiál slouží k výkladu učiva – řazení slov při popisu předmětu.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Trebuchet MS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Trebuchet MS" pitchFamily="34" charset="0"/>
              </a:rPr>
              <a:t>Žáci si prakticky vyzkoušejí předměty pojmenovat a dále si procvičí používání pořadí slov na samostatném cvičení, ve kterém popisují uvedené obrázky.</a:t>
            </a:r>
          </a:p>
          <a:p>
            <a:pPr marL="0" indent="0" algn="just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  <a:latin typeface="Trebuchet MS" pitchFamily="34" charset="0"/>
              </a:rPr>
              <a:t>Tento materiál také slouží k zápisu do sešitu. Snímek č. 6 lze vytisknout a namnožit žákům, případně lze doplňovat fixem na interaktivní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019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U popisu předmětu dodržujeme následující pořadí slov:</a:t>
            </a:r>
            <a:endParaRPr lang="cs-CZ" sz="2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000" b="1" dirty="0" err="1" smtClean="0"/>
              <a:t>Např</a:t>
            </a:r>
            <a:r>
              <a:rPr lang="cs-CZ" sz="3000" b="1" dirty="0" smtClean="0"/>
              <a:t>:</a:t>
            </a:r>
          </a:p>
          <a:p>
            <a:pPr marL="0" indent="0" algn="ctr">
              <a:buNone/>
            </a:pPr>
            <a:r>
              <a:rPr lang="cs-CZ" sz="4000" dirty="0" smtClean="0"/>
              <a:t>a blue </a:t>
            </a:r>
            <a:r>
              <a:rPr lang="cs-CZ" sz="4000" dirty="0" err="1" smtClean="0"/>
              <a:t>pen</a:t>
            </a:r>
            <a:endParaRPr lang="cs-CZ" sz="4000" dirty="0"/>
          </a:p>
          <a:p>
            <a:pPr marL="0" indent="0">
              <a:buNone/>
            </a:pPr>
            <a:r>
              <a:rPr lang="cs-CZ" sz="3000" b="1" dirty="0" smtClean="0"/>
              <a:t>Nebo:</a:t>
            </a:r>
          </a:p>
          <a:p>
            <a:pPr marL="0" indent="0" algn="ctr">
              <a:buNone/>
            </a:pPr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orange</a:t>
            </a:r>
            <a:r>
              <a:rPr lang="cs-CZ" sz="4000" dirty="0" smtClean="0"/>
              <a:t> </a:t>
            </a:r>
            <a:r>
              <a:rPr lang="cs-CZ" sz="4000" dirty="0" err="1" smtClean="0"/>
              <a:t>ruler</a:t>
            </a:r>
            <a:endParaRPr lang="cs-CZ" sz="4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221631" y="2022480"/>
            <a:ext cx="2700739" cy="553998"/>
          </a:xfrm>
          <a:prstGeom prst="rect">
            <a:avLst/>
          </a:prstGeom>
          <a:noFill/>
          <a:ln w="28575">
            <a:solidFill>
              <a:srgbClr val="7030A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přídavné jméno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56176" y="2022480"/>
            <a:ext cx="718082" cy="553998"/>
          </a:xfrm>
          <a:prstGeom prst="rect">
            <a:avLst/>
          </a:prstGeom>
          <a:noFill/>
          <a:ln w="28575">
            <a:solidFill>
              <a:srgbClr val="7030A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věc</a:t>
            </a:r>
            <a:endParaRPr lang="cs-CZ" sz="3000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2022480"/>
            <a:ext cx="925510" cy="553998"/>
          </a:xfrm>
          <a:prstGeom prst="rect">
            <a:avLst/>
          </a:prstGeom>
          <a:noFill/>
          <a:ln w="28575">
            <a:solidFill>
              <a:srgbClr val="7030A0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a/</a:t>
            </a:r>
            <a:r>
              <a:rPr lang="cs-CZ" sz="3000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</a:t>
            </a:r>
            <a:endParaRPr lang="cs-CZ" sz="3000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267744" y="2420888"/>
            <a:ext cx="1296144" cy="1296144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2"/>
          </p:cNvCxnSpPr>
          <p:nvPr/>
        </p:nvCxnSpPr>
        <p:spPr>
          <a:xfrm flipH="1">
            <a:off x="4355976" y="2576478"/>
            <a:ext cx="216025" cy="1140554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20073" y="2420888"/>
            <a:ext cx="1295144" cy="1224136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08DJ\AppData\Local\Microsoft\Windows\Temporary Internet Files\Content.IE5\FXXIXB3Y\MC900441726[2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2946">
            <a:off x="6143696" y="1733707"/>
            <a:ext cx="2826094" cy="28260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08DJ\AppData\Local\Microsoft\Windows\Temporary Internet Files\Content.IE5\YYRYPH3U\MC900290924[2].wmf"/>
          <p:cNvPicPr>
            <a:picLocks noChangeAspect="1" noChangeArrowheads="1"/>
          </p:cNvPicPr>
          <p:nvPr/>
        </p:nvPicPr>
        <p:blipFill>
          <a:blip r:embed="rId3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6289">
            <a:off x="6563476" y="4074046"/>
            <a:ext cx="1986532" cy="195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699792" y="2420888"/>
            <a:ext cx="521839" cy="263049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4" idx="2"/>
          </p:cNvCxnSpPr>
          <p:nvPr/>
        </p:nvCxnSpPr>
        <p:spPr>
          <a:xfrm flipH="1">
            <a:off x="4355976" y="2576478"/>
            <a:ext cx="216025" cy="247490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652119" y="2420888"/>
            <a:ext cx="863098" cy="263048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80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750"/>
                            </p:stCondLst>
                            <p:childTnLst>
                              <p:par>
                                <p:cTn id="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9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250"/>
                            </p:stCondLst>
                            <p:childTnLst>
                              <p:par>
                                <p:cTn id="53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275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iterate type="wd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675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8750"/>
                            </p:stCondLst>
                            <p:childTnLst>
                              <p:par>
                                <p:cTn id="6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9750"/>
                            </p:stCondLst>
                            <p:childTnLst>
                              <p:par>
                                <p:cTn id="7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750"/>
                            </p:stCondLst>
                            <p:childTnLst>
                              <p:par>
                                <p:cTn id="7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Popisuj následující předměty.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</a:t>
            </a:r>
            <a:r>
              <a:rPr lang="cs-CZ" sz="3000" dirty="0" smtClean="0"/>
              <a:t>a </a:t>
            </a:r>
            <a:r>
              <a:rPr lang="cs-CZ" sz="3000" dirty="0" err="1" smtClean="0"/>
              <a:t>brown</a:t>
            </a:r>
            <a:r>
              <a:rPr lang="cs-CZ" sz="3000" dirty="0" smtClean="0"/>
              <a:t> </a:t>
            </a:r>
            <a:r>
              <a:rPr lang="cs-CZ" sz="3000" dirty="0" err="1" smtClean="0"/>
              <a:t>ruler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				</a:t>
            </a:r>
          </a:p>
          <a:p>
            <a:pPr marL="0" indent="0">
              <a:buNone/>
            </a:pPr>
            <a:r>
              <a:rPr lang="cs-CZ" sz="3000" dirty="0"/>
              <a:t>	</a:t>
            </a:r>
            <a:r>
              <a:rPr lang="cs-CZ" sz="3000" dirty="0" smtClean="0"/>
              <a:t>			</a:t>
            </a:r>
          </a:p>
          <a:p>
            <a:pPr marL="0" indent="0">
              <a:buNone/>
            </a:pPr>
            <a:r>
              <a:rPr lang="cs-CZ" sz="3000" dirty="0"/>
              <a:t>	</a:t>
            </a:r>
            <a:r>
              <a:rPr lang="cs-CZ" sz="3000" dirty="0" smtClean="0"/>
              <a:t>			a green </a:t>
            </a:r>
            <a:r>
              <a:rPr lang="cs-CZ" sz="3000" dirty="0" err="1" smtClean="0"/>
              <a:t>pencil</a:t>
            </a:r>
            <a:r>
              <a:rPr lang="cs-CZ" sz="3000" dirty="0" smtClean="0"/>
              <a:t> case</a:t>
            </a: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				a </a:t>
            </a:r>
            <a:r>
              <a:rPr lang="cs-CZ" sz="3000" dirty="0" err="1" smtClean="0"/>
              <a:t>black</a:t>
            </a:r>
            <a:r>
              <a:rPr lang="cs-CZ" sz="3000" dirty="0" smtClean="0"/>
              <a:t> </a:t>
            </a:r>
            <a:r>
              <a:rPr lang="cs-CZ" sz="3000" dirty="0" err="1" smtClean="0"/>
              <a:t>bag</a:t>
            </a:r>
            <a:endParaRPr lang="cs-CZ" sz="3000" dirty="0"/>
          </a:p>
        </p:txBody>
      </p:sp>
      <p:pic>
        <p:nvPicPr>
          <p:cNvPr id="2050" name="Picture 2" descr="C:\Users\08DJ\AppData\Local\Microsoft\Windows\Temporary Internet Files\Content.IE5\YYRYPH3U\MC900290924[2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16800"/>
            <a:ext cx="1699612" cy="167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J\AppData\Local\Microsoft\Windows\Temporary Internet Files\Content.IE5\QJZ20EKT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455" y="2412748"/>
            <a:ext cx="2301089" cy="2032503"/>
          </a:xfrm>
          <a:prstGeom prst="rect">
            <a:avLst/>
          </a:prstGeom>
          <a:noFill/>
          <a:scene3d>
            <a:camera prst="orthographicFront">
              <a:rot lat="0" lon="54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J\AppData\Local\Microsoft\Windows\Temporary Internet Files\Content.IE5\QJZ20EKT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9004" y="2889146"/>
            <a:ext cx="1728192" cy="152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J\AppData\Local\Microsoft\Windows\Temporary Internet Files\Content.IE5\YYRYPH3U\MC9002918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5179" y="4427684"/>
            <a:ext cx="1915668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90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samostatně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Popiš anglicky následující předměty.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	_________	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_________	_________	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08DJ\AppData\Local\Microsoft\Windows\Temporary Internet Files\Content.IE5\16G5K97R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05" y="242088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J\AppData\Local\Microsoft\Windows\Temporary Internet Files\Content.IE5\2I36X4KN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5475">
            <a:off x="3565415" y="217186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RGJX3DHI\MP900439428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5021"/>
            <a:ext cx="1767385" cy="176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J\AppData\Local\Microsoft\Windows\Temporary Internet Files\Content.IE5\YYRYPH3U\MC900290924[2].wmf"/>
          <p:cNvPicPr>
            <a:picLocks noChangeAspect="1" noChangeArrowheads="1"/>
          </p:cNvPicPr>
          <p:nvPr/>
        </p:nvPicPr>
        <p:blipFill>
          <a:blip r:embed="rId6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8189">
            <a:off x="872854" y="4005064"/>
            <a:ext cx="1267564" cy="124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J\AppData\Local\Microsoft\Windows\Temporary Internet Files\Content.IE5\EX3JVI74\MC900199169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1318499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DJ\AppData\Local\Microsoft\Windows\Temporary Internet Files\Content.IE5\16G5K97R\MC900440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707" y="4077072"/>
            <a:ext cx="1347898" cy="111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52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Popiš anglicky následující předměty.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yellow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pencil</a:t>
            </a:r>
            <a:r>
              <a:rPr lang="cs-CZ" dirty="0" smtClean="0">
                <a:solidFill>
                  <a:srgbClr val="FF0000"/>
                </a:solidFill>
              </a:rPr>
              <a:t>	a </a:t>
            </a:r>
            <a:r>
              <a:rPr lang="cs-CZ" dirty="0" err="1" smtClean="0">
                <a:solidFill>
                  <a:srgbClr val="FF0000"/>
                </a:solidFill>
              </a:rPr>
              <a:t>black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pen</a:t>
            </a:r>
            <a:r>
              <a:rPr lang="cs-CZ" dirty="0" smtClean="0">
                <a:solidFill>
                  <a:srgbClr val="FF0000"/>
                </a:solidFill>
              </a:rPr>
              <a:t>	a blue </a:t>
            </a:r>
            <a:r>
              <a:rPr lang="cs-CZ" dirty="0" err="1" smtClean="0">
                <a:solidFill>
                  <a:srgbClr val="FF0000"/>
                </a:solidFill>
              </a:rPr>
              <a:t>bag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orange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ruler</a:t>
            </a:r>
            <a:r>
              <a:rPr lang="cs-CZ" dirty="0" smtClean="0">
                <a:solidFill>
                  <a:srgbClr val="FF0000"/>
                </a:solidFill>
              </a:rPr>
              <a:t>	a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book</a:t>
            </a:r>
            <a:r>
              <a:rPr lang="cs-CZ" dirty="0" smtClean="0">
                <a:solidFill>
                  <a:srgbClr val="FF0000"/>
                </a:solidFill>
              </a:rPr>
              <a:t>		a pink </a:t>
            </a:r>
            <a:r>
              <a:rPr lang="cs-CZ" dirty="0" err="1" smtClean="0">
                <a:solidFill>
                  <a:srgbClr val="FF0000"/>
                </a:solidFill>
              </a:rPr>
              <a:t>rubber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08DJ\AppData\Local\Microsoft\Windows\Temporary Internet Files\Content.IE5\16G5K97R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05" y="242088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J\AppData\Local\Microsoft\Windows\Temporary Internet Files\Content.IE5\2I36X4KN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5475">
            <a:off x="3565415" y="217186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RGJX3DHI\MP900439428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5021"/>
            <a:ext cx="1767385" cy="176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J\AppData\Local\Microsoft\Windows\Temporary Internet Files\Content.IE5\YYRYPH3U\MC900290924[2].wmf"/>
          <p:cNvPicPr>
            <a:picLocks noChangeAspect="1" noChangeArrowheads="1"/>
          </p:cNvPicPr>
          <p:nvPr/>
        </p:nvPicPr>
        <p:blipFill>
          <a:blip r:embed="rId6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8189">
            <a:off x="872854" y="4005064"/>
            <a:ext cx="1267564" cy="124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J\AppData\Local\Microsoft\Windows\Temporary Internet Files\Content.IE5\EX3JVI74\MC900199169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1318499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DJ\AppData\Local\Microsoft\Windows\Temporary Internet Files\Content.IE5\16G5K97R\MC900440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707" y="4077072"/>
            <a:ext cx="1347898" cy="111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5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1. 10.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1. 10.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56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126</Words>
  <Application>Microsoft Office PowerPoint</Application>
  <PresentationFormat>Předvádění na obrazovce (4:3)</PresentationFormat>
  <Paragraphs>54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U popisu předmětu dodržujeme následující pořadí slov:</vt:lpstr>
      <vt:lpstr>Popisuj následující předměty.</vt:lpstr>
      <vt:lpstr>Pracuj samostatně</vt:lpstr>
      <vt:lpstr>Správné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45</cp:revision>
  <dcterms:created xsi:type="dcterms:W3CDTF">2012-12-10T20:13:08Z</dcterms:created>
  <dcterms:modified xsi:type="dcterms:W3CDTF">2012-12-18T18:17:48Z</dcterms:modified>
</cp:coreProperties>
</file>