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6" r:id="rId3"/>
    <p:sldId id="256" r:id="rId4"/>
    <p:sldId id="259" r:id="rId5"/>
    <p:sldId id="260" r:id="rId6"/>
    <p:sldId id="261" r:id="rId7"/>
    <p:sldId id="264" r:id="rId8"/>
    <p:sldId id="263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FF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82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VY_32_INOVACE_13:anglický jazyk3.roč.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Lucie </a:t>
          </a:r>
          <a:r>
            <a:rPr lang="cs-CZ" sz="2000" dirty="0" err="1" smtClean="0"/>
            <a:t>Vrchovecká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</a:t>
          </a:r>
          <a:r>
            <a:rPr lang="cs-CZ" sz="2000" smtClean="0"/>
            <a:t>: Pocity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57A8A2B-B2BE-4F86-9A21-25246A14603F}" type="presOf" srcId="{4C35D32F-0EAB-4CD7-82EE-45574DC2A586}" destId="{890E4F0B-2866-4A3F-A3C7-2A14B1797930}" srcOrd="1" destOrd="0" presId="urn:microsoft.com/office/officeart/2005/8/layout/target3"/>
    <dgm:cxn modelId="{EE35048F-6E17-44AE-8F6F-A703ACCF13FE}" type="presOf" srcId="{D1B46980-6531-4606-95E6-44980827E919}" destId="{6140AFEC-043D-4C43-A2F9-D0F5331DF3A3}" srcOrd="0" destOrd="0" presId="urn:microsoft.com/office/officeart/2005/8/layout/target3"/>
    <dgm:cxn modelId="{909BB881-56CD-452F-9699-7C9BABDA72EF}" type="presOf" srcId="{B651F6E3-6281-48DB-9319-2AEAFDAE7572}" destId="{619D679B-A015-4ECF-8348-D1034C574F40}" srcOrd="0" destOrd="0" presId="urn:microsoft.com/office/officeart/2005/8/layout/target3"/>
    <dgm:cxn modelId="{77C1EB08-F28A-4CC2-A013-7DDEE04F0996}" type="presOf" srcId="{D1D4F407-5343-4D3F-B5B9-D407B03CAEB4}" destId="{AED2198E-93D5-4001-81B4-73124B309672}" srcOrd="1" destOrd="0" presId="urn:microsoft.com/office/officeart/2005/8/layout/target3"/>
    <dgm:cxn modelId="{A674A0CB-2D8C-4793-B3A8-EA8616B0EECB}" type="presOf" srcId="{D8197B8C-B260-4A16-BDF4-0947B075E274}" destId="{5A5FFA88-C948-4069-8E93-59FA12366E83}" srcOrd="1" destOrd="0" presId="urn:microsoft.com/office/officeart/2005/8/layout/target3"/>
    <dgm:cxn modelId="{D22F3865-B95A-44D4-A284-8811BD91630D}" type="presOf" srcId="{D1D4F407-5343-4D3F-B5B9-D407B03CAEB4}" destId="{D005CE8C-CC26-4C3E-AC11-E15060ECD759}" srcOrd="0" destOrd="0" presId="urn:microsoft.com/office/officeart/2005/8/layout/target3"/>
    <dgm:cxn modelId="{4DB52C90-619D-4E37-8FED-B5697E4FA01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1C8ECBA-7421-4986-8AB7-4BF2226040B5}" type="presOf" srcId="{4C35D32F-0EAB-4CD7-82EE-45574DC2A586}" destId="{8BEBB6EC-1DAA-4CAC-8A25-BC0FCBD5DBD5}" srcOrd="0" destOrd="0" presId="urn:microsoft.com/office/officeart/2005/8/layout/target3"/>
    <dgm:cxn modelId="{094A850A-12BB-4375-8474-7A3DC87539EC}" type="presOf" srcId="{D1B46980-6531-4606-95E6-44980827E919}" destId="{2BE915AB-18AA-4053-B92C-3BFC9ED204BB}" srcOrd="1" destOrd="0" presId="urn:microsoft.com/office/officeart/2005/8/layout/target3"/>
    <dgm:cxn modelId="{AD495B7D-5C86-455D-826E-FF2E0035896B}" type="presOf" srcId="{D8197B8C-B260-4A16-BDF4-0947B075E274}" destId="{25B08C86-7E15-44DC-BE7F-FFB55DD49D12}" srcOrd="0" destOrd="0" presId="urn:microsoft.com/office/officeart/2005/8/layout/target3"/>
    <dgm:cxn modelId="{CEBE4DA6-831D-4DE8-8C8F-F782AE5D0FEC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3F08EBD-0217-4464-96D1-EDC8AFB708D9}" type="presParOf" srcId="{333A1088-737F-45CB-B68E-254E46348037}" destId="{F5ABB229-8D3B-4694-996A-96F23CF14429}" srcOrd="0" destOrd="0" presId="urn:microsoft.com/office/officeart/2005/8/layout/target3"/>
    <dgm:cxn modelId="{4AF24522-2F90-4A02-B02F-F4BF57B228D2}" type="presParOf" srcId="{333A1088-737F-45CB-B68E-254E46348037}" destId="{F41139FD-01EE-4571-8B17-4FB00FC51163}" srcOrd="1" destOrd="0" presId="urn:microsoft.com/office/officeart/2005/8/layout/target3"/>
    <dgm:cxn modelId="{22CB1A02-D588-482E-AAC4-DCD3E3E9B7E2}" type="presParOf" srcId="{333A1088-737F-45CB-B68E-254E46348037}" destId="{D005CE8C-CC26-4C3E-AC11-E15060ECD759}" srcOrd="2" destOrd="0" presId="urn:microsoft.com/office/officeart/2005/8/layout/target3"/>
    <dgm:cxn modelId="{2D7D1A95-B674-4871-A39C-046047B57B38}" type="presParOf" srcId="{333A1088-737F-45CB-B68E-254E46348037}" destId="{2C702D82-9B77-49B7-9568-BB8EB47C3372}" srcOrd="3" destOrd="0" presId="urn:microsoft.com/office/officeart/2005/8/layout/target3"/>
    <dgm:cxn modelId="{FFC5545D-DB38-4A91-87D7-E1136AA339A8}" type="presParOf" srcId="{333A1088-737F-45CB-B68E-254E46348037}" destId="{A52A0455-90FF-4808-ABD0-F02540D31D5A}" srcOrd="4" destOrd="0" presId="urn:microsoft.com/office/officeart/2005/8/layout/target3"/>
    <dgm:cxn modelId="{0082D95C-C9BE-42D0-AEDB-E7CB8EF2FA28}" type="presParOf" srcId="{333A1088-737F-45CB-B68E-254E46348037}" destId="{6140AFEC-043D-4C43-A2F9-D0F5331DF3A3}" srcOrd="5" destOrd="0" presId="urn:microsoft.com/office/officeart/2005/8/layout/target3"/>
    <dgm:cxn modelId="{35F6F68A-724C-4938-8D7A-075F9BAD5599}" type="presParOf" srcId="{333A1088-737F-45CB-B68E-254E46348037}" destId="{9358AC05-5D7D-4327-9F80-1AD486AEA664}" srcOrd="6" destOrd="0" presId="urn:microsoft.com/office/officeart/2005/8/layout/target3"/>
    <dgm:cxn modelId="{B6919446-5927-4D2B-B288-22B850A7E92E}" type="presParOf" srcId="{333A1088-737F-45CB-B68E-254E46348037}" destId="{313FC574-E1CD-4FB4-B054-0B805CE0447D}" srcOrd="7" destOrd="0" presId="urn:microsoft.com/office/officeart/2005/8/layout/target3"/>
    <dgm:cxn modelId="{C5584B14-A222-4AC4-A8E3-E071FB934010}" type="presParOf" srcId="{333A1088-737F-45CB-B68E-254E46348037}" destId="{619D679B-A015-4ECF-8348-D1034C574F40}" srcOrd="8" destOrd="0" presId="urn:microsoft.com/office/officeart/2005/8/layout/target3"/>
    <dgm:cxn modelId="{A06BD15B-4D94-4CB4-87CF-9837E5B112C7}" type="presParOf" srcId="{333A1088-737F-45CB-B68E-254E46348037}" destId="{322283A8-4A27-4CDA-BAE3-F381106A9174}" srcOrd="9" destOrd="0" presId="urn:microsoft.com/office/officeart/2005/8/layout/target3"/>
    <dgm:cxn modelId="{F7A93AC0-2259-4595-8701-83AEFE874A88}" type="presParOf" srcId="{333A1088-737F-45CB-B68E-254E46348037}" destId="{FFC9F71D-1B4F-4AD9-A4A6-86ADEFC8AF5C}" srcOrd="10" destOrd="0" presId="urn:microsoft.com/office/officeart/2005/8/layout/target3"/>
    <dgm:cxn modelId="{F236899F-915F-4279-B5DE-1FBF06C7085C}" type="presParOf" srcId="{333A1088-737F-45CB-B68E-254E46348037}" destId="{25B08C86-7E15-44DC-BE7F-FFB55DD49D12}" srcOrd="11" destOrd="0" presId="urn:microsoft.com/office/officeart/2005/8/layout/target3"/>
    <dgm:cxn modelId="{F05B5A1E-EF51-41FF-B5A9-82CE15506009}" type="presParOf" srcId="{333A1088-737F-45CB-B68E-254E46348037}" destId="{76644BE8-9D7C-4C09-B250-3D10AF48CBB7}" srcOrd="12" destOrd="0" presId="urn:microsoft.com/office/officeart/2005/8/layout/target3"/>
    <dgm:cxn modelId="{8834F3EF-89F4-4DD7-B428-5B3B3E8D9597}" type="presParOf" srcId="{333A1088-737F-45CB-B68E-254E46348037}" destId="{EE85B701-7295-41C0-BA7A-34D3756A2AE6}" srcOrd="13" destOrd="0" presId="urn:microsoft.com/office/officeart/2005/8/layout/target3"/>
    <dgm:cxn modelId="{58BB81D7-A7AF-42FF-A357-7FA67992617F}" type="presParOf" srcId="{333A1088-737F-45CB-B68E-254E46348037}" destId="{8BEBB6EC-1DAA-4CAC-8A25-BC0FCBD5DBD5}" srcOrd="14" destOrd="0" presId="urn:microsoft.com/office/officeart/2005/8/layout/target3"/>
    <dgm:cxn modelId="{FC3005FA-C95F-4338-A20F-2A6AF59475A3}" type="presParOf" srcId="{333A1088-737F-45CB-B68E-254E46348037}" destId="{AED2198E-93D5-4001-81B4-73124B309672}" srcOrd="15" destOrd="0" presId="urn:microsoft.com/office/officeart/2005/8/layout/target3"/>
    <dgm:cxn modelId="{EDA74E0F-406D-400D-8750-72CB5F14B7E3}" type="presParOf" srcId="{333A1088-737F-45CB-B68E-254E46348037}" destId="{2BE915AB-18AA-4053-B92C-3BFC9ED204BB}" srcOrd="16" destOrd="0" presId="urn:microsoft.com/office/officeart/2005/8/layout/target3"/>
    <dgm:cxn modelId="{2D189226-25D5-460D-B596-3FBA6502BE21}" type="presParOf" srcId="{333A1088-737F-45CB-B68E-254E46348037}" destId="{6BB5E863-4638-4E1D-BFDE-399D028AC4ED}" srcOrd="17" destOrd="0" presId="urn:microsoft.com/office/officeart/2005/8/layout/target3"/>
    <dgm:cxn modelId="{3C01EF7E-729E-4B2F-94B1-B9B8D73C3AFF}" type="presParOf" srcId="{333A1088-737F-45CB-B68E-254E46348037}" destId="{5A5FFA88-C948-4069-8E93-59FA12366E83}" srcOrd="18" destOrd="0" presId="urn:microsoft.com/office/officeart/2005/8/layout/target3"/>
    <dgm:cxn modelId="{4B47A1AD-6613-448A-A5DE-2B9EF51C24B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Lucie </a:t>
          </a:r>
          <a:r>
            <a:rPr lang="cs-CZ" sz="2000" kern="1200" dirty="0" err="1" smtClean="0"/>
            <a:t>Vrchovecká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VY_32_INOVACE_13:anglický jazyk3.roč.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</a:t>
          </a:r>
          <a:r>
            <a:rPr lang="cs-CZ" sz="2000" kern="1200" smtClean="0"/>
            <a:t>: Pocity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A09E80-D06D-41CB-B7C2-1DC50A2890C9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F293EF-51C6-43BE-AED7-2D53463EB6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23007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A09E80-D06D-41CB-B7C2-1DC50A2890C9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F293EF-51C6-43BE-AED7-2D53463EB6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81450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A09E80-D06D-41CB-B7C2-1DC50A2890C9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F293EF-51C6-43BE-AED7-2D53463EB6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71322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A09E80-D06D-41CB-B7C2-1DC50A2890C9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F293EF-51C6-43BE-AED7-2D53463EB6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98777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A09E80-D06D-41CB-B7C2-1DC50A2890C9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F293EF-51C6-43BE-AED7-2D53463EB6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61506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A09E80-D06D-41CB-B7C2-1DC50A2890C9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F293EF-51C6-43BE-AED7-2D53463EB6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69022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A09E80-D06D-41CB-B7C2-1DC50A2890C9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F293EF-51C6-43BE-AED7-2D53463EB6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73205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A09E80-D06D-41CB-B7C2-1DC50A2890C9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F293EF-51C6-43BE-AED7-2D53463EB6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58649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A09E80-D06D-41CB-B7C2-1DC50A2890C9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F293EF-51C6-43BE-AED7-2D53463EB6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80596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A09E80-D06D-41CB-B7C2-1DC50A2890C9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F293EF-51C6-43BE-AED7-2D53463EB6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42892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A09E80-D06D-41CB-B7C2-1DC50A2890C9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F293EF-51C6-43BE-AED7-2D53463EB6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02951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CC66"/>
            </a:gs>
            <a:gs pos="50000">
              <a:schemeClr val="accent6">
                <a:lumMod val="20000"/>
                <a:lumOff val="80000"/>
              </a:schemeClr>
            </a:gs>
            <a:gs pos="81000">
              <a:srgbClr val="FFCC66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A09E80-D06D-41CB-B7C2-1DC50A2890C9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F293EF-51C6-43BE-AED7-2D53463EB6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53005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6.png"/><Relationship Id="rId7" Type="http://schemas.openxmlformats.org/officeDocument/2006/relationships/image" Target="../media/image11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10.png"/><Relationship Id="rId4" Type="http://schemas.openxmlformats.org/officeDocument/2006/relationships/image" Target="../media/image9.png"/><Relationship Id="rId9" Type="http://schemas.openxmlformats.org/officeDocument/2006/relationships/image" Target="../media/image13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6.png"/><Relationship Id="rId7" Type="http://schemas.openxmlformats.org/officeDocument/2006/relationships/image" Target="../media/image11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10.png"/><Relationship Id="rId4" Type="http://schemas.openxmlformats.org/officeDocument/2006/relationships/image" Target="../media/image9.png"/><Relationship Id="rId9" Type="http://schemas.openxmlformats.org/officeDocument/2006/relationships/image" Target="../media/image13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6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5632439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7345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4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Tento materiál slouží k procvičení slovní zásoby k tématu „</a:t>
            </a:r>
            <a:r>
              <a:rPr lang="cs-CZ" sz="2000" dirty="0" err="1" smtClean="0"/>
              <a:t>Feelings</a:t>
            </a:r>
            <a:r>
              <a:rPr lang="cs-CZ" sz="2000" dirty="0" smtClean="0"/>
              <a:t>“ (Pocity). Žáci si tato slovíčka procvičují za použití frází „He </a:t>
            </a:r>
            <a:r>
              <a:rPr lang="cs-CZ" sz="2000" dirty="0" err="1" smtClean="0"/>
              <a:t>is</a:t>
            </a:r>
            <a:r>
              <a:rPr lang="cs-CZ" sz="2000" dirty="0" smtClean="0"/>
              <a:t> …“ a „</a:t>
            </a:r>
            <a:r>
              <a:rPr lang="cs-CZ" sz="2000" dirty="0" err="1" smtClean="0"/>
              <a:t>She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…“. V samostatné práci pak píší věty podle daných obrázků fixem na tabuli. Snímek č. 7 lze vytisknout a namnožit žákům jako pracovní listy.</a:t>
            </a:r>
          </a:p>
          <a:p>
            <a:pPr marL="0" indent="0">
              <a:buNone/>
            </a:pPr>
            <a:r>
              <a:rPr lang="cs-CZ" sz="2000" dirty="0" smtClean="0"/>
              <a:t>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485394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0000"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000" b="1" dirty="0" err="1" smtClean="0">
                <a:solidFill>
                  <a:srgbClr val="FF00FF"/>
                </a:solidFill>
                <a:latin typeface="Comic Sans MS" pitchFamily="66" charset="0"/>
              </a:rPr>
              <a:t>Feelings</a:t>
            </a:r>
            <a:endParaRPr lang="cs-CZ" sz="5000" b="1" dirty="0">
              <a:solidFill>
                <a:srgbClr val="FF00FF"/>
              </a:solidFill>
              <a:latin typeface="Comic Sans MS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FF66FF"/>
                </a:solidFill>
                <a:latin typeface="Comic Sans MS" pitchFamily="66" charset="0"/>
              </a:rPr>
              <a:t>Pocity</a:t>
            </a:r>
            <a:endParaRPr lang="cs-CZ" sz="4000" b="1" dirty="0">
              <a:solidFill>
                <a:srgbClr val="FF66FF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645722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tx2">
                <a:lumMod val="40000"/>
                <a:lumOff val="60000"/>
              </a:schemeClr>
            </a:gs>
            <a:gs pos="50000">
              <a:schemeClr val="accent6">
                <a:lumMod val="20000"/>
                <a:lumOff val="80000"/>
              </a:schemeClr>
            </a:gs>
            <a:gs pos="81000">
              <a:schemeClr val="tx2">
                <a:lumMod val="40000"/>
                <a:lumOff val="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000" b="1" dirty="0">
                <a:solidFill>
                  <a:schemeClr val="tx2"/>
                </a:solidFill>
              </a:rPr>
              <a:t>He </a:t>
            </a:r>
            <a:r>
              <a:rPr lang="cs-CZ" sz="5000" b="1" dirty="0" err="1" smtClean="0">
                <a:solidFill>
                  <a:schemeClr val="tx2"/>
                </a:solidFill>
              </a:rPr>
              <a:t>is</a:t>
            </a:r>
            <a:r>
              <a:rPr lang="en-US" sz="5000" b="1" dirty="0" smtClean="0">
                <a:solidFill>
                  <a:schemeClr val="tx2"/>
                </a:solidFill>
              </a:rPr>
              <a:t>…</a:t>
            </a:r>
            <a:r>
              <a:rPr lang="en-US" dirty="0" smtClean="0"/>
              <a:t>	</a:t>
            </a:r>
            <a:r>
              <a:rPr lang="cs-CZ" dirty="0" smtClean="0"/>
              <a:t>		</a:t>
            </a:r>
            <a:r>
              <a:rPr lang="en-US" dirty="0" smtClean="0"/>
              <a:t>	</a:t>
            </a:r>
            <a:r>
              <a:rPr lang="cs-CZ" dirty="0" smtClean="0"/>
              <a:t>	</a:t>
            </a:r>
            <a:r>
              <a:rPr lang="cs-CZ" b="1" dirty="0" smtClean="0"/>
              <a:t>	</a:t>
            </a:r>
            <a:r>
              <a:rPr lang="en-US" b="1" dirty="0" smtClean="0"/>
              <a:t>	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3066" y="162880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			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	</a:t>
            </a:r>
            <a:r>
              <a:rPr lang="cs-CZ" sz="4000" b="1" dirty="0" smtClean="0">
                <a:solidFill>
                  <a:schemeClr val="tx2"/>
                </a:solidFill>
                <a:latin typeface="Comic Sans MS" pitchFamily="66" charset="0"/>
              </a:rPr>
              <a:t>He</a:t>
            </a:r>
            <a:r>
              <a:rPr lang="en-US" sz="4000" b="1" dirty="0" smtClean="0">
                <a:solidFill>
                  <a:schemeClr val="tx2"/>
                </a:solidFill>
                <a:latin typeface="Comic Sans MS" pitchFamily="66" charset="0"/>
              </a:rPr>
              <a:t>`s </a:t>
            </a:r>
            <a:r>
              <a:rPr lang="cs-CZ" sz="4000" b="1" dirty="0" err="1" smtClean="0">
                <a:solidFill>
                  <a:schemeClr val="tx2"/>
                </a:solidFill>
                <a:latin typeface="Comic Sans MS" pitchFamily="66" charset="0"/>
              </a:rPr>
              <a:t>hungry</a:t>
            </a:r>
            <a:r>
              <a:rPr lang="cs-CZ" sz="4000" b="1" dirty="0" smtClean="0">
                <a:solidFill>
                  <a:schemeClr val="tx2"/>
                </a:solidFill>
                <a:latin typeface="Comic Sans MS" pitchFamily="66" charset="0"/>
              </a:rPr>
              <a:t>. </a:t>
            </a:r>
          </a:p>
          <a:p>
            <a:pPr marL="0" indent="0">
              <a:buNone/>
            </a:pPr>
            <a:r>
              <a:rPr lang="cs-CZ" dirty="0">
                <a:latin typeface="Comic Sans MS" pitchFamily="66" charset="0"/>
              </a:rPr>
              <a:t>	</a:t>
            </a:r>
            <a:r>
              <a:rPr lang="cs-CZ" dirty="0" smtClean="0">
                <a:latin typeface="Comic Sans MS" pitchFamily="66" charset="0"/>
              </a:rPr>
              <a:t>				</a:t>
            </a:r>
            <a:r>
              <a:rPr lang="cs-CZ" sz="30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omic Sans MS" pitchFamily="66" charset="0"/>
              </a:rPr>
              <a:t>(On je hladový.)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Šipka doprava 5"/>
          <p:cNvSpPr/>
          <p:nvPr/>
        </p:nvSpPr>
        <p:spPr>
          <a:xfrm>
            <a:off x="2938931" y="674538"/>
            <a:ext cx="504056" cy="360040"/>
          </a:xfrm>
          <a:prstGeom prst="rightArrow">
            <a:avLst/>
          </a:prstGeom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Je rovno 6"/>
          <p:cNvSpPr/>
          <p:nvPr/>
        </p:nvSpPr>
        <p:spPr>
          <a:xfrm>
            <a:off x="5589597" y="647457"/>
            <a:ext cx="432048" cy="414202"/>
          </a:xfrm>
          <a:prstGeom prst="mathEqual">
            <a:avLst/>
          </a:prstGeom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002060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486136" y="392893"/>
            <a:ext cx="210346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rgbClr val="002060"/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He</a:t>
            </a:r>
            <a:r>
              <a:rPr lang="en-US" sz="5400" b="1" cap="none" spc="0" dirty="0" smtClean="0">
                <a:ln w="10541" cmpd="sng">
                  <a:solidFill>
                    <a:srgbClr val="002060"/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`s…</a:t>
            </a:r>
            <a:r>
              <a:rPr lang="cs-CZ" sz="5400" b="1" cap="none" spc="0" dirty="0" smtClean="0">
                <a:ln w="10541" cmpd="sng">
                  <a:solidFill>
                    <a:srgbClr val="002060"/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 </a:t>
            </a:r>
            <a:endParaRPr lang="cs-CZ" sz="5400" b="1" cap="none" spc="0" dirty="0">
              <a:ln w="10541" cmpd="sng">
                <a:solidFill>
                  <a:srgbClr val="002060"/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230649" y="392893"/>
            <a:ext cx="219803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On </a:t>
            </a:r>
            <a:r>
              <a:rPr lang="cs-CZ" sz="5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je</a:t>
            </a:r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…</a:t>
            </a:r>
            <a:endParaRPr lang="cs-CZ" sz="5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pic>
        <p:nvPicPr>
          <p:cNvPr id="1034" name="Picture 10" descr="C:\Users\08DJ\AppData\Local\Microsoft\Windows\Temporary Internet Files\Content.IE5\YYRYPH3U\MC900428087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271834"/>
            <a:ext cx="3282156" cy="2520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5435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500"/>
                            </p:stCondLst>
                            <p:childTnLst>
                              <p:par>
                                <p:cTn id="23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1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7" grpId="0" animBg="1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>
                <a:lumMod val="40000"/>
                <a:lumOff val="60000"/>
              </a:schemeClr>
            </a:gs>
            <a:gs pos="50000">
              <a:schemeClr val="accent6">
                <a:lumMod val="20000"/>
                <a:lumOff val="80000"/>
              </a:schemeClr>
            </a:gs>
            <a:gs pos="81000">
              <a:schemeClr val="accent2">
                <a:lumMod val="40000"/>
                <a:lumOff val="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000" b="1" smtClean="0">
                <a:solidFill>
                  <a:schemeClr val="accent2">
                    <a:lumMod val="75000"/>
                  </a:schemeClr>
                </a:solidFill>
              </a:rPr>
              <a:t>She is…</a:t>
            </a:r>
            <a:r>
              <a:rPr lang="cs-CZ" smtClean="0"/>
              <a:t>						</a:t>
            </a:r>
            <a:endParaRPr lang="cs-CZ" dirty="0"/>
          </a:p>
        </p:txBody>
      </p:sp>
      <p:sp>
        <p:nvSpPr>
          <p:cNvPr id="9" name="Šipka doprava 8"/>
          <p:cNvSpPr/>
          <p:nvPr/>
        </p:nvSpPr>
        <p:spPr>
          <a:xfrm>
            <a:off x="2938931" y="674538"/>
            <a:ext cx="504056" cy="360040"/>
          </a:xfrm>
          <a:prstGeom prst="rightArrow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Je rovno 9"/>
          <p:cNvSpPr/>
          <p:nvPr/>
        </p:nvSpPr>
        <p:spPr>
          <a:xfrm>
            <a:off x="5589597" y="647457"/>
            <a:ext cx="432048" cy="414202"/>
          </a:xfrm>
          <a:prstGeom prst="mathEqual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002060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435642" y="392893"/>
            <a:ext cx="2204450" cy="86177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0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She</a:t>
            </a:r>
            <a:r>
              <a:rPr lang="en-US" sz="5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`s…</a:t>
            </a:r>
            <a:r>
              <a:rPr lang="cs-CZ" sz="5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endParaRPr lang="cs-CZ" sz="5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146492" y="392893"/>
            <a:ext cx="2366352" cy="86177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Ona </a:t>
            </a:r>
            <a:r>
              <a:rPr lang="cs-CZ" sz="50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je</a:t>
            </a:r>
            <a:r>
              <a:rPr lang="cs-CZ" sz="5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</a:t>
            </a:r>
            <a:endParaRPr lang="cs-CZ" sz="5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b="1" dirty="0" smtClean="0">
                <a:solidFill>
                  <a:srgbClr val="C00000"/>
                </a:solidFill>
              </a:rPr>
              <a:t>			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rgbClr val="C00000"/>
                </a:solidFill>
              </a:rPr>
              <a:t>				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rgbClr val="C00000"/>
                </a:solidFill>
              </a:rPr>
              <a:t>					</a:t>
            </a:r>
            <a:r>
              <a:rPr lang="cs-CZ" sz="4000" b="1" dirty="0" err="1" smtClean="0">
                <a:solidFill>
                  <a:srgbClr val="C00000"/>
                </a:solidFill>
                <a:latin typeface="Comic Sans MS" pitchFamily="66" charset="0"/>
              </a:rPr>
              <a:t>She</a:t>
            </a:r>
            <a:r>
              <a:rPr lang="en-US" sz="4000" b="1" dirty="0" smtClean="0">
                <a:solidFill>
                  <a:srgbClr val="C00000"/>
                </a:solidFill>
                <a:latin typeface="Comic Sans MS" pitchFamily="66" charset="0"/>
              </a:rPr>
              <a:t>`s</a:t>
            </a:r>
            <a:r>
              <a:rPr lang="cs-CZ" sz="4000" b="1" dirty="0" smtClean="0">
                <a:solidFill>
                  <a:srgbClr val="C00000"/>
                </a:solidFill>
                <a:latin typeface="Comic Sans MS" pitchFamily="66" charset="0"/>
              </a:rPr>
              <a:t> happy.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omic Sans MS" pitchFamily="66" charset="0"/>
              </a:rPr>
              <a:t>					</a:t>
            </a:r>
            <a:r>
              <a:rPr lang="cs-CZ" sz="3000" b="1" dirty="0" smtClean="0">
                <a:solidFill>
                  <a:schemeClr val="accent2">
                    <a:lumMod val="75000"/>
                  </a:schemeClr>
                </a:solidFill>
                <a:latin typeface="Comic Sans MS" pitchFamily="66" charset="0"/>
              </a:rPr>
              <a:t>(Ona je šťastná.)</a:t>
            </a:r>
          </a:p>
        </p:txBody>
      </p:sp>
      <p:pic>
        <p:nvPicPr>
          <p:cNvPr id="2056" name="Picture 8" descr="C:\Users\08DJ\AppData\Local\Microsoft\Windows\Temporary Internet Files\Content.IE5\EX3JVI74\MC90043244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132856"/>
            <a:ext cx="3240360" cy="3479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7152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500"/>
                            </p:stCondLst>
                            <p:childTnLst>
                              <p:par>
                                <p:cTn id="23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1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 animBg="1"/>
      <p:bldP spid="10" grpId="0" animBg="1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>
                <a:solidFill>
                  <a:schemeClr val="accent3">
                    <a:lumMod val="75000"/>
                  </a:schemeClr>
                </a:solidFill>
              </a:rPr>
              <a:t>Say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the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sentences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.</a:t>
            </a:r>
            <a:endParaRPr lang="cs-CZ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lnSpc>
                <a:spcPct val="200000"/>
              </a:lnSpc>
              <a:buNone/>
            </a:pPr>
            <a:r>
              <a:rPr lang="en-US" dirty="0" smtClean="0"/>
              <a:t>			</a:t>
            </a:r>
            <a:r>
              <a:rPr lang="en-US" b="1" dirty="0" smtClean="0">
                <a:solidFill>
                  <a:srgbClr val="002060"/>
                </a:solidFill>
              </a:rPr>
              <a:t>	</a:t>
            </a:r>
            <a:r>
              <a:rPr lang="cs-CZ" sz="4000" b="1" dirty="0" err="1" smtClean="0">
                <a:solidFill>
                  <a:srgbClr val="C00000"/>
                </a:solidFill>
              </a:rPr>
              <a:t>She</a:t>
            </a:r>
            <a:r>
              <a:rPr lang="en-US" sz="4000" b="1" dirty="0" smtClean="0">
                <a:solidFill>
                  <a:srgbClr val="C00000"/>
                </a:solidFill>
              </a:rPr>
              <a:t>`s </a:t>
            </a:r>
            <a:r>
              <a:rPr lang="en-US" sz="4000" b="1" dirty="0" err="1" smtClean="0">
                <a:solidFill>
                  <a:srgbClr val="C00000"/>
                </a:solidFill>
              </a:rPr>
              <a:t>angr</a:t>
            </a:r>
            <a:r>
              <a:rPr lang="cs-CZ" sz="4000" b="1" dirty="0" smtClean="0">
                <a:solidFill>
                  <a:srgbClr val="C00000"/>
                </a:solidFill>
              </a:rPr>
              <a:t>y.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en-US" sz="4000" b="1" dirty="0" smtClean="0">
                <a:solidFill>
                  <a:srgbClr val="002060"/>
                </a:solidFill>
              </a:rPr>
              <a:t>				</a:t>
            </a:r>
            <a:r>
              <a:rPr lang="en-US" sz="4000" b="1" dirty="0">
                <a:solidFill>
                  <a:srgbClr val="002060"/>
                </a:solidFill>
              </a:rPr>
              <a:t>He`s happy.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en-US" sz="4000" b="1" dirty="0" smtClean="0">
                <a:solidFill>
                  <a:srgbClr val="002060"/>
                </a:solidFill>
              </a:rPr>
              <a:t>				</a:t>
            </a:r>
            <a:r>
              <a:rPr lang="en-US" sz="4000" b="1" dirty="0" smtClean="0">
                <a:solidFill>
                  <a:srgbClr val="C00000"/>
                </a:solidFill>
              </a:rPr>
              <a:t>She`s scared.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en-US" sz="4000" b="1" dirty="0" smtClean="0">
                <a:solidFill>
                  <a:srgbClr val="002060"/>
                </a:solidFill>
              </a:rPr>
              <a:t>				</a:t>
            </a:r>
            <a:r>
              <a:rPr lang="cs-CZ" sz="4000" b="1" dirty="0">
                <a:solidFill>
                  <a:srgbClr val="002060"/>
                </a:solidFill>
              </a:rPr>
              <a:t>He</a:t>
            </a:r>
            <a:r>
              <a:rPr lang="en-US" sz="4000" b="1" dirty="0">
                <a:solidFill>
                  <a:srgbClr val="002060"/>
                </a:solidFill>
              </a:rPr>
              <a:t>`s sad</a:t>
            </a:r>
            <a:r>
              <a:rPr lang="en-US" sz="4000" b="1" dirty="0" smtClean="0">
                <a:solidFill>
                  <a:srgbClr val="002060"/>
                </a:solidFill>
              </a:rPr>
              <a:t>.</a:t>
            </a:r>
            <a:endParaRPr lang="en-US" sz="4000" b="1" dirty="0">
              <a:solidFill>
                <a:srgbClr val="002060"/>
              </a:solidFill>
            </a:endParaRPr>
          </a:p>
        </p:txBody>
      </p:sp>
      <p:pic>
        <p:nvPicPr>
          <p:cNvPr id="3080" name="Picture 8" descr="C:\Users\08DJ\AppData\Local\Microsoft\Windows\Temporary Internet Files\Content.IE5\FXXIXB3Y\MC90044066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749" y="1484785"/>
            <a:ext cx="985964" cy="1023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08DJ\AppData\Local\Microsoft\Windows\Temporary Internet Files\Content.IE5\FXXIXB3Y\MC900440576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459" y="2636912"/>
            <a:ext cx="985965" cy="985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08DJ\AppData\Local\Microsoft\Windows\Temporary Internet Files\Content.IE5\RGJX3DHI\MC900440663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3417" y="3789040"/>
            <a:ext cx="966296" cy="1003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08DJ\AppData\Local\Microsoft\Windows\Temporary Internet Files\Content.IE5\YYRYPH3U\MC900440575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2867" y="4959781"/>
            <a:ext cx="956846" cy="956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0553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chemeClr val="accent4">
                    <a:lumMod val="75000"/>
                  </a:schemeClr>
                </a:solidFill>
              </a:rPr>
              <a:t>Write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4">
                    <a:lumMod val="75000"/>
                  </a:schemeClr>
                </a:solidFill>
              </a:rPr>
              <a:t>the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4">
                    <a:lumMod val="75000"/>
                  </a:schemeClr>
                </a:solidFill>
              </a:rPr>
              <a:t>sentences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.</a:t>
            </a:r>
            <a:endParaRPr lang="cs-CZ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629243"/>
            <a:ext cx="843528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 smtClean="0"/>
              <a:t>								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cs-CZ" dirty="0"/>
              <a:t>  </a:t>
            </a:r>
            <a:r>
              <a:rPr lang="cs-CZ" dirty="0" smtClean="0"/>
              <a:t>_________  _________  _________  _________</a:t>
            </a:r>
            <a:endParaRPr lang="en-US" dirty="0" smtClean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_________ </a:t>
            </a:r>
            <a:r>
              <a:rPr lang="cs-CZ" dirty="0" smtClean="0"/>
              <a:t>	</a:t>
            </a:r>
            <a:r>
              <a:rPr lang="cs-CZ" dirty="0"/>
              <a:t> _________ </a:t>
            </a:r>
            <a:r>
              <a:rPr lang="cs-CZ" dirty="0" smtClean="0"/>
              <a:t>	</a:t>
            </a:r>
            <a:r>
              <a:rPr lang="cs-CZ" dirty="0"/>
              <a:t> _________ </a:t>
            </a:r>
          </a:p>
        </p:txBody>
      </p:sp>
      <p:pic>
        <p:nvPicPr>
          <p:cNvPr id="4102" name="Picture 6" descr="C:\Users\08DJ\AppData\Local\Microsoft\Windows\Temporary Internet Files\Content.IE5\LHRPWSAZ\MC90044057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961699"/>
            <a:ext cx="1100278" cy="1100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08DJ\AppData\Local\Microsoft\Windows\Temporary Internet Files\Content.IE5\FXXIXB3Y\MC90044065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962124"/>
            <a:ext cx="1059118" cy="1099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08DJ\AppData\Local\Microsoft\Windows\Temporary Internet Files\Content.IE5\YYRYPH3U\MC900440678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3" y="1971326"/>
            <a:ext cx="1112461" cy="1112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08DJ\AppData\Local\Microsoft\Windows\Temporary Internet Files\Content.IE5\16G5K97R\MC900440660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962124"/>
            <a:ext cx="1080120" cy="1121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Users\08DJ\AppData\Local\Microsoft\Windows\Temporary Internet Files\Content.IE5\2I36X4KN\MC900440458[2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8684" y="4005064"/>
            <a:ext cx="1244294" cy="1175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08DJ\AppData\Local\Microsoft\Windows\Temporary Internet Files\Content.IE5\2I36X4KN\MC90043437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8294" y="3892225"/>
            <a:ext cx="1393208" cy="1352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08DJ\AppData\Local\Microsoft\Windows\Temporary Internet Files\Content.IE5\QJZ20EKT\MC90042578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006097"/>
            <a:ext cx="953851" cy="1079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6253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500"/>
                            </p:stCondLst>
                            <p:childTnLst>
                              <p:par>
                                <p:cTn id="34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500"/>
                            </p:stCondLst>
                            <p:childTnLst>
                              <p:par>
                                <p:cTn id="5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500"/>
                            </p:stCondLst>
                            <p:childTnLst>
                              <p:par>
                                <p:cTn id="5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rgbClr val="C00000"/>
                </a:solidFill>
              </a:rPr>
              <a:t>Check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your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answers</a:t>
            </a:r>
            <a:r>
              <a:rPr lang="cs-CZ" b="1" dirty="0" smtClean="0">
                <a:solidFill>
                  <a:srgbClr val="C00000"/>
                </a:solidFill>
              </a:rPr>
              <a:t>.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 smtClean="0"/>
              <a:t>								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cs-CZ" dirty="0" smtClean="0"/>
              <a:t>He</a:t>
            </a:r>
            <a:r>
              <a:rPr lang="en-US" dirty="0" smtClean="0"/>
              <a:t>`s happy.    </a:t>
            </a:r>
            <a:r>
              <a:rPr lang="cs-CZ" dirty="0" err="1" smtClean="0"/>
              <a:t>She</a:t>
            </a:r>
            <a:r>
              <a:rPr lang="en-US" dirty="0" smtClean="0"/>
              <a:t>`s sad.  He`s scared. She`s angry.	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He`s </a:t>
            </a:r>
            <a:r>
              <a:rPr lang="en-US" dirty="0" err="1" smtClean="0"/>
              <a:t>hungr</a:t>
            </a:r>
            <a:r>
              <a:rPr lang="cs-CZ" dirty="0" smtClean="0"/>
              <a:t>y.</a:t>
            </a:r>
            <a:r>
              <a:rPr lang="en-US" dirty="0" smtClean="0"/>
              <a:t>	</a:t>
            </a:r>
            <a:r>
              <a:rPr lang="cs-CZ" dirty="0" smtClean="0"/>
              <a:t>He</a:t>
            </a:r>
            <a:r>
              <a:rPr lang="en-US" dirty="0" smtClean="0"/>
              <a:t>`s </a:t>
            </a:r>
            <a:r>
              <a:rPr lang="cs-CZ" dirty="0" err="1" smtClean="0"/>
              <a:t>thirsty</a:t>
            </a:r>
            <a:r>
              <a:rPr lang="cs-CZ" dirty="0" smtClean="0"/>
              <a:t>.</a:t>
            </a:r>
            <a:r>
              <a:rPr lang="en-US" dirty="0" smtClean="0"/>
              <a:t>	</a:t>
            </a:r>
            <a:r>
              <a:rPr lang="cs-CZ" dirty="0" smtClean="0"/>
              <a:t>He</a:t>
            </a:r>
            <a:r>
              <a:rPr lang="en-US" dirty="0" smtClean="0"/>
              <a:t>`s </a:t>
            </a:r>
            <a:r>
              <a:rPr lang="en-US" dirty="0" err="1" smtClean="0"/>
              <a:t>thired</a:t>
            </a:r>
            <a:r>
              <a:rPr lang="en-US" dirty="0" smtClean="0"/>
              <a:t>.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102" name="Picture 6" descr="C:\Users\08DJ\AppData\Local\Microsoft\Windows\Temporary Internet Files\Content.IE5\LHRPWSAZ\MC90044057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961699"/>
            <a:ext cx="1100278" cy="1100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08DJ\AppData\Local\Microsoft\Windows\Temporary Internet Files\Content.IE5\FXXIXB3Y\MC90044065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962124"/>
            <a:ext cx="1059118" cy="1099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08DJ\AppData\Local\Microsoft\Windows\Temporary Internet Files\Content.IE5\YYRYPH3U\MC900440678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3" y="1971326"/>
            <a:ext cx="1112461" cy="1112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08DJ\AppData\Local\Microsoft\Windows\Temporary Internet Files\Content.IE5\16G5K97R\MC900440660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962124"/>
            <a:ext cx="1080120" cy="1121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Users\08DJ\AppData\Local\Microsoft\Windows\Temporary Internet Files\Content.IE5\2I36X4KN\MC900440458[2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8684" y="4005064"/>
            <a:ext cx="1244294" cy="1175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08DJ\AppData\Local\Microsoft\Windows\Temporary Internet Files\Content.IE5\2I36X4KN\MC90043437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5676" y="3827929"/>
            <a:ext cx="1393208" cy="1352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08DJ\AppData\Local\Microsoft\Windows\Temporary Internet Files\Content.IE5\QJZ20EKT\MC90042578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006097"/>
            <a:ext cx="953851" cy="1079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5652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/>
              <a:t>Citace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b="1" dirty="0"/>
              <a:t>Text:</a:t>
            </a:r>
          </a:p>
          <a:p>
            <a:pPr marL="0" indent="0">
              <a:buNone/>
            </a:pPr>
            <a:r>
              <a:rPr lang="cs-CZ" sz="2000" dirty="0"/>
              <a:t>Autorem všech textů je autor tohoto materiálu, </a:t>
            </a:r>
            <a:r>
              <a:rPr lang="cs-CZ" sz="2000" dirty="0" smtClean="0"/>
              <a:t>12. 11. 2012</a:t>
            </a:r>
            <a:endParaRPr lang="cs-CZ" sz="2000" dirty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b="1" dirty="0"/>
              <a:t>Obrázky:</a:t>
            </a:r>
          </a:p>
          <a:p>
            <a:pPr marL="0" indent="0">
              <a:buNone/>
            </a:pPr>
            <a:r>
              <a:rPr lang="cs-CZ" sz="2000" dirty="0"/>
              <a:t>Otevřená galerie Microsoft </a:t>
            </a:r>
            <a:r>
              <a:rPr lang="cs-CZ" sz="2000" dirty="0" smtClean="0"/>
              <a:t>Office, 12. 11. 2012</a:t>
            </a:r>
            <a:endParaRPr lang="cs-CZ" sz="20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2765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210</TotalTime>
  <Words>144</Words>
  <Application>Microsoft Office PowerPoint</Application>
  <PresentationFormat>Předvádění na obrazovce (4:3)</PresentationFormat>
  <Paragraphs>51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Feelings</vt:lpstr>
      <vt:lpstr>He is…       </vt:lpstr>
      <vt:lpstr>She is…      </vt:lpstr>
      <vt:lpstr>Say the sentences.</vt:lpstr>
      <vt:lpstr>Write the sentences.</vt:lpstr>
      <vt:lpstr>Check your answers.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 is/ She is</dc:title>
  <dc:creator>08DJ</dc:creator>
  <cp:lastModifiedBy>08DJ</cp:lastModifiedBy>
  <cp:revision>31</cp:revision>
  <dcterms:created xsi:type="dcterms:W3CDTF">2012-12-08T21:57:32Z</dcterms:created>
  <dcterms:modified xsi:type="dcterms:W3CDTF">2012-12-18T18:41:12Z</dcterms:modified>
</cp:coreProperties>
</file>