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</a:t>
          </a:r>
          <a:r>
            <a:rPr lang="en-US" sz="2000" dirty="0" smtClean="0"/>
            <a:t>1</a:t>
          </a:r>
          <a:r>
            <a:rPr lang="cs-CZ" sz="2000" smtClean="0"/>
            <a:t>6:anglický </a:t>
          </a:r>
          <a:r>
            <a:rPr lang="cs-CZ" sz="2000" dirty="0" smtClean="0"/>
            <a:t>jazyk3.roč.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en-US" sz="2000" dirty="0" smtClean="0"/>
            <a:t>He`s</a:t>
          </a:r>
          <a:r>
            <a:rPr lang="cs-CZ" sz="2000" dirty="0" smtClean="0"/>
            <a:t> </a:t>
          </a:r>
          <a:r>
            <a:rPr lang="cs-CZ" sz="2000" dirty="0" err="1" smtClean="0"/>
            <a:t>got</a:t>
          </a:r>
          <a:r>
            <a:rPr lang="cs-CZ" sz="2000" dirty="0" smtClean="0"/>
            <a:t> …/ </a:t>
          </a:r>
          <a:r>
            <a:rPr lang="cs-CZ" sz="2000" dirty="0" err="1" smtClean="0"/>
            <a:t>She</a:t>
          </a:r>
          <a:r>
            <a:rPr lang="en-US" sz="2000" dirty="0" smtClean="0"/>
            <a:t>`s</a:t>
          </a:r>
          <a:r>
            <a:rPr lang="cs-CZ" sz="2000" dirty="0" smtClean="0"/>
            <a:t> </a:t>
          </a:r>
          <a:r>
            <a:rPr lang="cs-CZ" sz="2000" dirty="0" err="1" smtClean="0"/>
            <a:t>got</a:t>
          </a:r>
          <a:r>
            <a:rPr lang="cs-CZ" sz="2000" dirty="0" smtClean="0"/>
            <a:t> …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FDAA4B4-F156-4779-B3BA-BD8B2E63ADD8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9EE431A-6FD8-477F-8FE4-71AF0640D406}" type="presOf" srcId="{D1B46980-6531-4606-95E6-44980827E919}" destId="{6140AFEC-043D-4C43-A2F9-D0F5331DF3A3}" srcOrd="0" destOrd="0" presId="urn:microsoft.com/office/officeart/2005/8/layout/target3"/>
    <dgm:cxn modelId="{CA37BBBE-6670-44DF-9ACF-F66C635AAED9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E545D61-2525-48D6-8B33-13276B60CEAB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0305FB0-3CA4-4F7F-8FA3-96C9FDB267F7}" type="presOf" srcId="{D1D4F407-5343-4D3F-B5B9-D407B03CAEB4}" destId="{AED2198E-93D5-4001-81B4-73124B309672}" srcOrd="1" destOrd="0" presId="urn:microsoft.com/office/officeart/2005/8/layout/target3"/>
    <dgm:cxn modelId="{BF581FE5-D543-48D9-AC12-F4AF71046426}" type="presOf" srcId="{4C35D32F-0EAB-4CD7-82EE-45574DC2A586}" destId="{8BEBB6EC-1DAA-4CAC-8A25-BC0FCBD5DBD5}" srcOrd="0" destOrd="0" presId="urn:microsoft.com/office/officeart/2005/8/layout/target3"/>
    <dgm:cxn modelId="{BD7BC1B9-3EC8-42BD-82E6-AAEA993FBA66}" type="presOf" srcId="{D1D4F407-5343-4D3F-B5B9-D407B03CAEB4}" destId="{D005CE8C-CC26-4C3E-AC11-E15060ECD759}" srcOrd="0" destOrd="0" presId="urn:microsoft.com/office/officeart/2005/8/layout/target3"/>
    <dgm:cxn modelId="{5287BD31-39C8-4CD3-8A17-794CD23C0B0B}" type="presOf" srcId="{B651F6E3-6281-48DB-9319-2AEAFDAE7572}" destId="{6BB5E863-4638-4E1D-BFDE-399D028AC4ED}" srcOrd="1" destOrd="0" presId="urn:microsoft.com/office/officeart/2005/8/layout/target3"/>
    <dgm:cxn modelId="{B6DE0660-F8F6-4EB7-B6E4-3705F76C6AA2}" type="presOf" srcId="{4C35D32F-0EAB-4CD7-82EE-45574DC2A586}" destId="{890E4F0B-2866-4A3F-A3C7-2A14B1797930}" srcOrd="1" destOrd="0" presId="urn:microsoft.com/office/officeart/2005/8/layout/target3"/>
    <dgm:cxn modelId="{C1EC2CA9-13E9-41B5-907B-E8178B2E9A72}" type="presOf" srcId="{B651F6E3-6281-48DB-9319-2AEAFDAE7572}" destId="{619D679B-A015-4ECF-8348-D1034C574F40}" srcOrd="0" destOrd="0" presId="urn:microsoft.com/office/officeart/2005/8/layout/target3"/>
    <dgm:cxn modelId="{676C9327-134B-4780-8D0F-54BA60E3378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55E3DCF-C780-41F3-A5A9-A4CA39E9AC36}" type="presParOf" srcId="{333A1088-737F-45CB-B68E-254E46348037}" destId="{F5ABB229-8D3B-4694-996A-96F23CF14429}" srcOrd="0" destOrd="0" presId="urn:microsoft.com/office/officeart/2005/8/layout/target3"/>
    <dgm:cxn modelId="{FD858F8E-B68D-4787-A091-C14535EEE12D}" type="presParOf" srcId="{333A1088-737F-45CB-B68E-254E46348037}" destId="{F41139FD-01EE-4571-8B17-4FB00FC51163}" srcOrd="1" destOrd="0" presId="urn:microsoft.com/office/officeart/2005/8/layout/target3"/>
    <dgm:cxn modelId="{24BAFD16-BF4C-4D52-8A9B-C39E710B0B55}" type="presParOf" srcId="{333A1088-737F-45CB-B68E-254E46348037}" destId="{D005CE8C-CC26-4C3E-AC11-E15060ECD759}" srcOrd="2" destOrd="0" presId="urn:microsoft.com/office/officeart/2005/8/layout/target3"/>
    <dgm:cxn modelId="{79499D05-C23B-4DC1-B134-326DB4A3010A}" type="presParOf" srcId="{333A1088-737F-45CB-B68E-254E46348037}" destId="{2C702D82-9B77-49B7-9568-BB8EB47C3372}" srcOrd="3" destOrd="0" presId="urn:microsoft.com/office/officeart/2005/8/layout/target3"/>
    <dgm:cxn modelId="{1D875F99-AF1C-4F3E-A7E3-000BAADE1B25}" type="presParOf" srcId="{333A1088-737F-45CB-B68E-254E46348037}" destId="{A52A0455-90FF-4808-ABD0-F02540D31D5A}" srcOrd="4" destOrd="0" presId="urn:microsoft.com/office/officeart/2005/8/layout/target3"/>
    <dgm:cxn modelId="{1213CFE7-1EED-451E-9DB8-4E661F5AC8B7}" type="presParOf" srcId="{333A1088-737F-45CB-B68E-254E46348037}" destId="{6140AFEC-043D-4C43-A2F9-D0F5331DF3A3}" srcOrd="5" destOrd="0" presId="urn:microsoft.com/office/officeart/2005/8/layout/target3"/>
    <dgm:cxn modelId="{418D1807-847A-4842-8997-F9A9DC27CE32}" type="presParOf" srcId="{333A1088-737F-45CB-B68E-254E46348037}" destId="{9358AC05-5D7D-4327-9F80-1AD486AEA664}" srcOrd="6" destOrd="0" presId="urn:microsoft.com/office/officeart/2005/8/layout/target3"/>
    <dgm:cxn modelId="{D92EAA0E-3FAE-46B9-9FCC-2D3EA0C8EE5C}" type="presParOf" srcId="{333A1088-737F-45CB-B68E-254E46348037}" destId="{313FC574-E1CD-4FB4-B054-0B805CE0447D}" srcOrd="7" destOrd="0" presId="urn:microsoft.com/office/officeart/2005/8/layout/target3"/>
    <dgm:cxn modelId="{418D7CFC-BB2C-4E2F-8938-A271A23D206F}" type="presParOf" srcId="{333A1088-737F-45CB-B68E-254E46348037}" destId="{619D679B-A015-4ECF-8348-D1034C574F40}" srcOrd="8" destOrd="0" presId="urn:microsoft.com/office/officeart/2005/8/layout/target3"/>
    <dgm:cxn modelId="{D1FE947C-49A7-471D-9C03-1300B223B7E7}" type="presParOf" srcId="{333A1088-737F-45CB-B68E-254E46348037}" destId="{322283A8-4A27-4CDA-BAE3-F381106A9174}" srcOrd="9" destOrd="0" presId="urn:microsoft.com/office/officeart/2005/8/layout/target3"/>
    <dgm:cxn modelId="{8516ED12-1D91-40B7-92E8-0B4CC9E9582E}" type="presParOf" srcId="{333A1088-737F-45CB-B68E-254E46348037}" destId="{FFC9F71D-1B4F-4AD9-A4A6-86ADEFC8AF5C}" srcOrd="10" destOrd="0" presId="urn:microsoft.com/office/officeart/2005/8/layout/target3"/>
    <dgm:cxn modelId="{AB845B31-AEFA-443F-A28E-E9B4F6FBCD93}" type="presParOf" srcId="{333A1088-737F-45CB-B68E-254E46348037}" destId="{25B08C86-7E15-44DC-BE7F-FFB55DD49D12}" srcOrd="11" destOrd="0" presId="urn:microsoft.com/office/officeart/2005/8/layout/target3"/>
    <dgm:cxn modelId="{351A48F3-FD1E-4674-B4BE-91056F8FD496}" type="presParOf" srcId="{333A1088-737F-45CB-B68E-254E46348037}" destId="{76644BE8-9D7C-4C09-B250-3D10AF48CBB7}" srcOrd="12" destOrd="0" presId="urn:microsoft.com/office/officeart/2005/8/layout/target3"/>
    <dgm:cxn modelId="{CF8DF6C5-2788-455D-A252-13A9C5C7EDF3}" type="presParOf" srcId="{333A1088-737F-45CB-B68E-254E46348037}" destId="{EE85B701-7295-41C0-BA7A-34D3756A2AE6}" srcOrd="13" destOrd="0" presId="urn:microsoft.com/office/officeart/2005/8/layout/target3"/>
    <dgm:cxn modelId="{D68AF9A9-5EA6-4DE2-90CC-537801AB5D71}" type="presParOf" srcId="{333A1088-737F-45CB-B68E-254E46348037}" destId="{8BEBB6EC-1DAA-4CAC-8A25-BC0FCBD5DBD5}" srcOrd="14" destOrd="0" presId="urn:microsoft.com/office/officeart/2005/8/layout/target3"/>
    <dgm:cxn modelId="{81C93B9E-A422-4909-B486-8FF1B438EF2A}" type="presParOf" srcId="{333A1088-737F-45CB-B68E-254E46348037}" destId="{AED2198E-93D5-4001-81B4-73124B309672}" srcOrd="15" destOrd="0" presId="urn:microsoft.com/office/officeart/2005/8/layout/target3"/>
    <dgm:cxn modelId="{6BD788F7-ED50-4A2F-80A1-0AE851FDA132}" type="presParOf" srcId="{333A1088-737F-45CB-B68E-254E46348037}" destId="{2BE915AB-18AA-4053-B92C-3BFC9ED204BB}" srcOrd="16" destOrd="0" presId="urn:microsoft.com/office/officeart/2005/8/layout/target3"/>
    <dgm:cxn modelId="{84BB941B-5EF6-42B5-B2A0-FCDA479F90C6}" type="presParOf" srcId="{333A1088-737F-45CB-B68E-254E46348037}" destId="{6BB5E863-4638-4E1D-BFDE-399D028AC4ED}" srcOrd="17" destOrd="0" presId="urn:microsoft.com/office/officeart/2005/8/layout/target3"/>
    <dgm:cxn modelId="{84D67B75-3DD2-4208-88BA-7724CF523ED2}" type="presParOf" srcId="{333A1088-737F-45CB-B68E-254E46348037}" destId="{5A5FFA88-C948-4069-8E93-59FA12366E83}" srcOrd="18" destOrd="0" presId="urn:microsoft.com/office/officeart/2005/8/layout/target3"/>
    <dgm:cxn modelId="{8FA365B3-614F-4DD0-AB81-82942D18B2C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</a:t>
          </a:r>
          <a:r>
            <a:rPr lang="en-US" sz="2000" kern="1200" dirty="0" smtClean="0"/>
            <a:t>1</a:t>
          </a:r>
          <a:r>
            <a:rPr lang="cs-CZ" sz="2000" kern="1200" smtClean="0"/>
            <a:t>6:anglický </a:t>
          </a:r>
          <a:r>
            <a:rPr lang="cs-CZ" sz="2000" kern="1200" dirty="0" smtClean="0"/>
            <a:t>jazyk3.roč.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en-US" sz="2000" kern="1200" dirty="0" smtClean="0"/>
            <a:t>He`s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got</a:t>
          </a:r>
          <a:r>
            <a:rPr lang="cs-CZ" sz="2000" kern="1200" dirty="0" smtClean="0"/>
            <a:t> …/ </a:t>
          </a:r>
          <a:r>
            <a:rPr lang="cs-CZ" sz="2000" kern="1200" dirty="0" err="1" smtClean="0"/>
            <a:t>She</a:t>
          </a:r>
          <a:r>
            <a:rPr lang="en-US" sz="2000" kern="1200" dirty="0" smtClean="0"/>
            <a:t>`s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got</a:t>
          </a:r>
          <a:r>
            <a:rPr lang="cs-CZ" sz="2000" kern="1200" dirty="0" smtClean="0"/>
            <a:t> …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65A71-CD49-47DE-80E2-A55F89ADE36E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D9EDF-B688-47DF-A496-E64878196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56926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65A71-CD49-47DE-80E2-A55F89ADE36E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D9EDF-B688-47DF-A496-E64878196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907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65A71-CD49-47DE-80E2-A55F89ADE36E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D9EDF-B688-47DF-A496-E64878196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78344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65A71-CD49-47DE-80E2-A55F89ADE36E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D9EDF-B688-47DF-A496-E64878196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6402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65A71-CD49-47DE-80E2-A55F89ADE36E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D9EDF-B688-47DF-A496-E64878196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796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65A71-CD49-47DE-80E2-A55F89ADE36E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D9EDF-B688-47DF-A496-E64878196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47182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65A71-CD49-47DE-80E2-A55F89ADE36E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D9EDF-B688-47DF-A496-E64878196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791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65A71-CD49-47DE-80E2-A55F89ADE36E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D9EDF-B688-47DF-A496-E64878196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2878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65A71-CD49-47DE-80E2-A55F89ADE36E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D9EDF-B688-47DF-A496-E64878196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36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65A71-CD49-47DE-80E2-A55F89ADE36E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D9EDF-B688-47DF-A496-E64878196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49538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65A71-CD49-47DE-80E2-A55F89ADE36E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D9EDF-B688-47DF-A496-E64878196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6710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A65A71-CD49-47DE-80E2-A55F89ADE36E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FD9EDF-B688-47DF-A496-E64878196C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573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40000"/>
                <a:lumOff val="60000"/>
              </a:schemeClr>
            </a:gs>
            <a:gs pos="50000">
              <a:schemeClr val="bg1"/>
            </a:gs>
            <a:gs pos="100000">
              <a:schemeClr val="accent2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6375127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559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40000"/>
                <a:lumOff val="60000"/>
              </a:schemeClr>
            </a:gs>
            <a:gs pos="50000">
              <a:schemeClr val="bg1"/>
            </a:gs>
            <a:gs pos="100000">
              <a:schemeClr val="accent2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Materiál slouží k procvičení a rozlišování frází „He</a:t>
            </a:r>
            <a:r>
              <a:rPr lang="en-US" sz="2000" dirty="0" smtClean="0"/>
              <a:t>`s</a:t>
            </a:r>
            <a:r>
              <a:rPr lang="cs-CZ" sz="2000" dirty="0" smtClean="0"/>
              <a:t> </a:t>
            </a:r>
            <a:r>
              <a:rPr lang="cs-CZ" sz="2000" dirty="0" err="1" smtClean="0"/>
              <a:t>got</a:t>
            </a:r>
            <a:r>
              <a:rPr lang="cs-CZ" sz="2000" dirty="0" smtClean="0"/>
              <a:t> …“ a „</a:t>
            </a:r>
            <a:r>
              <a:rPr lang="cs-CZ" sz="2000" dirty="0" err="1" smtClean="0"/>
              <a:t>She</a:t>
            </a:r>
            <a:r>
              <a:rPr lang="en-US" sz="2000" dirty="0" smtClean="0"/>
              <a:t>`s </a:t>
            </a:r>
            <a:r>
              <a:rPr lang="cs-CZ" sz="2000" dirty="0" err="1" smtClean="0"/>
              <a:t>got</a:t>
            </a:r>
            <a:r>
              <a:rPr lang="cs-CZ" sz="2000" dirty="0" smtClean="0"/>
              <a:t> …“.</a:t>
            </a:r>
          </a:p>
          <a:p>
            <a:pPr marL="0" indent="0">
              <a:buNone/>
            </a:pPr>
            <a:r>
              <a:rPr lang="cs-CZ" sz="2000" dirty="0" smtClean="0"/>
              <a:t>Žáci mají za úkol třemi větami popsat uvedené obrázky.</a:t>
            </a:r>
          </a:p>
          <a:p>
            <a:pPr marL="0" indent="0">
              <a:buNone/>
            </a:pPr>
            <a:r>
              <a:rPr lang="cs-CZ" sz="2000" dirty="0" smtClean="0"/>
              <a:t>V řešení je uvedeno více možností.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67378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40000"/>
                <a:lumOff val="60000"/>
              </a:schemeClr>
            </a:gs>
            <a:gs pos="50000">
              <a:schemeClr val="bg1"/>
            </a:gs>
            <a:gs pos="100000">
              <a:schemeClr val="accent2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He</a:t>
            </a:r>
            <a:r>
              <a:rPr lang="en-US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`s got …</a:t>
            </a:r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/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en-US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She`s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got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…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On má …</a:t>
            </a:r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5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/</a:t>
            </a:r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5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Ona má …</a:t>
            </a:r>
            <a:endParaRPr lang="cs-CZ" sz="35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0973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40000"/>
                <a:lumOff val="60000"/>
              </a:schemeClr>
            </a:gs>
            <a:gs pos="50000">
              <a:schemeClr val="bg1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Napiš tři věty k tomuto obrázku. Použij frázi</a:t>
            </a:r>
            <a:b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</a:b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„He</a:t>
            </a:r>
            <a:r>
              <a:rPr lang="en-US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`s got…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“</a:t>
            </a:r>
            <a:endParaRPr lang="cs-CZ" sz="3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002060"/>
                </a:solidFill>
              </a:rPr>
              <a:t>1. _______________________</a:t>
            </a: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	</a:t>
            </a:r>
            <a:r>
              <a:rPr lang="cs-CZ" dirty="0" smtClean="0">
                <a:solidFill>
                  <a:srgbClr val="002060"/>
                </a:solidFill>
              </a:rPr>
              <a:t>		2. _______________________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			3. _______________________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08DJ\AppData\Local\Microsoft\Windows\Temporary Internet Files\Content.IE5\YYRYPH3U\MP9004422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80" y="2276872"/>
            <a:ext cx="2511152" cy="37667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926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2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40000"/>
                <a:lumOff val="60000"/>
              </a:schemeClr>
            </a:gs>
            <a:gs pos="50000">
              <a:schemeClr val="bg1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Správné řešení:</a:t>
            </a:r>
            <a:endParaRPr lang="cs-CZ" sz="4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sz="3000" dirty="0" smtClean="0">
                <a:solidFill>
                  <a:srgbClr val="002060"/>
                </a:solidFill>
                <a:latin typeface="Comic Sans MS" pitchFamily="66" charset="0"/>
              </a:rPr>
              <a:t>1. He</a:t>
            </a:r>
            <a:r>
              <a:rPr lang="en-US" sz="3000" dirty="0" smtClean="0">
                <a:solidFill>
                  <a:srgbClr val="002060"/>
                </a:solidFill>
                <a:latin typeface="Comic Sans MS" pitchFamily="66" charset="0"/>
              </a:rPr>
              <a:t>`s got short hair.</a:t>
            </a:r>
            <a:endParaRPr lang="cs-CZ" sz="3000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3000" dirty="0">
                <a:solidFill>
                  <a:srgbClr val="002060"/>
                </a:solidFill>
                <a:latin typeface="Comic Sans MS" pitchFamily="66" charset="0"/>
              </a:rPr>
              <a:t>	</a:t>
            </a:r>
            <a:r>
              <a:rPr lang="cs-CZ" sz="3000" dirty="0" smtClean="0">
                <a:solidFill>
                  <a:srgbClr val="002060"/>
                </a:solidFill>
                <a:latin typeface="Comic Sans MS" pitchFamily="66" charset="0"/>
              </a:rPr>
              <a:t>		2. </a:t>
            </a:r>
            <a:r>
              <a:rPr lang="en-US" sz="3000" dirty="0" smtClean="0">
                <a:solidFill>
                  <a:srgbClr val="002060"/>
                </a:solidFill>
                <a:latin typeface="Comic Sans MS" pitchFamily="66" charset="0"/>
              </a:rPr>
              <a:t>He`s</a:t>
            </a:r>
            <a:r>
              <a:rPr lang="cs-CZ" sz="30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cs-CZ" sz="3000" dirty="0" err="1" smtClean="0">
                <a:solidFill>
                  <a:srgbClr val="002060"/>
                </a:solidFill>
                <a:latin typeface="Comic Sans MS" pitchFamily="66" charset="0"/>
              </a:rPr>
              <a:t>got</a:t>
            </a:r>
            <a:r>
              <a:rPr lang="cs-CZ" sz="30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cs-CZ" sz="3000" dirty="0" err="1" smtClean="0">
                <a:solidFill>
                  <a:srgbClr val="002060"/>
                </a:solidFill>
                <a:latin typeface="Comic Sans MS" pitchFamily="66" charset="0"/>
              </a:rPr>
              <a:t>black</a:t>
            </a:r>
            <a:r>
              <a:rPr lang="cs-CZ" sz="30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cs-CZ" sz="3000" dirty="0" err="1" smtClean="0">
                <a:solidFill>
                  <a:srgbClr val="002060"/>
                </a:solidFill>
                <a:latin typeface="Comic Sans MS" pitchFamily="66" charset="0"/>
              </a:rPr>
              <a:t>hair</a:t>
            </a:r>
            <a:r>
              <a:rPr lang="cs-CZ" sz="3000" dirty="0" smtClean="0">
                <a:solidFill>
                  <a:srgbClr val="002060"/>
                </a:solidFill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002060"/>
                </a:solidFill>
                <a:latin typeface="Comic Sans MS" pitchFamily="66" charset="0"/>
              </a:rPr>
              <a:t>			3. He</a:t>
            </a:r>
            <a:r>
              <a:rPr lang="en-US" sz="3000" dirty="0" smtClean="0">
                <a:solidFill>
                  <a:srgbClr val="002060"/>
                </a:solidFill>
                <a:latin typeface="Comic Sans MS" pitchFamily="66" charset="0"/>
              </a:rPr>
              <a:t>`s got a </a:t>
            </a:r>
            <a:r>
              <a:rPr lang="en-US" sz="3000" dirty="0" err="1" smtClean="0">
                <a:solidFill>
                  <a:srgbClr val="002060"/>
                </a:solidFill>
                <a:latin typeface="Comic Sans MS" pitchFamily="66" charset="0"/>
              </a:rPr>
              <a:t>happ</a:t>
            </a:r>
            <a:r>
              <a:rPr lang="cs-CZ" sz="3000" dirty="0" smtClean="0">
                <a:solidFill>
                  <a:srgbClr val="002060"/>
                </a:solidFill>
                <a:latin typeface="Comic Sans MS" pitchFamily="66" charset="0"/>
              </a:rPr>
              <a:t>y face.</a:t>
            </a:r>
          </a:p>
          <a:p>
            <a:pPr marL="0" indent="0">
              <a:buNone/>
            </a:pPr>
            <a:r>
              <a:rPr lang="cs-CZ" sz="3000" dirty="0">
                <a:solidFill>
                  <a:srgbClr val="002060"/>
                </a:solidFill>
                <a:latin typeface="Comic Sans MS" pitchFamily="66" charset="0"/>
              </a:rPr>
              <a:t>	</a:t>
            </a:r>
            <a:r>
              <a:rPr lang="cs-CZ" sz="3000" dirty="0" smtClean="0">
                <a:solidFill>
                  <a:srgbClr val="002060"/>
                </a:solidFill>
                <a:latin typeface="Comic Sans MS" pitchFamily="66" charset="0"/>
              </a:rPr>
              <a:t>		4. He</a:t>
            </a:r>
            <a:r>
              <a:rPr lang="en-US" sz="3000" dirty="0" smtClean="0">
                <a:solidFill>
                  <a:srgbClr val="002060"/>
                </a:solidFill>
                <a:latin typeface="Comic Sans MS" pitchFamily="66" charset="0"/>
              </a:rPr>
              <a:t>`s got glasses.</a:t>
            </a:r>
          </a:p>
          <a:p>
            <a:pPr marL="0" indent="0">
              <a:buNone/>
            </a:pPr>
            <a:r>
              <a:rPr lang="en-US" sz="3000" dirty="0">
                <a:solidFill>
                  <a:srgbClr val="002060"/>
                </a:solidFill>
                <a:latin typeface="Comic Sans MS" pitchFamily="66" charset="0"/>
              </a:rPr>
              <a:t>	</a:t>
            </a:r>
            <a:r>
              <a:rPr lang="en-US" sz="3000" dirty="0" smtClean="0">
                <a:solidFill>
                  <a:srgbClr val="002060"/>
                </a:solidFill>
                <a:latin typeface="Comic Sans MS" pitchFamily="66" charset="0"/>
              </a:rPr>
              <a:t>		</a:t>
            </a:r>
            <a:r>
              <a:rPr lang="cs-CZ" sz="3000" dirty="0" smtClean="0">
                <a:solidFill>
                  <a:srgbClr val="002060"/>
                </a:solidFill>
                <a:latin typeface="Comic Sans MS" pitchFamily="66" charset="0"/>
              </a:rPr>
              <a:t>5. </a:t>
            </a:r>
            <a:r>
              <a:rPr lang="en-US" sz="3000" dirty="0" smtClean="0">
                <a:solidFill>
                  <a:srgbClr val="002060"/>
                </a:solidFill>
                <a:latin typeface="Comic Sans MS" pitchFamily="66" charset="0"/>
              </a:rPr>
              <a:t>He`s</a:t>
            </a:r>
            <a:r>
              <a:rPr lang="cs-CZ" sz="30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cs-CZ" sz="3000" dirty="0" err="1" smtClean="0">
                <a:solidFill>
                  <a:srgbClr val="002060"/>
                </a:solidFill>
                <a:latin typeface="Comic Sans MS" pitchFamily="66" charset="0"/>
              </a:rPr>
              <a:t>got</a:t>
            </a:r>
            <a:r>
              <a:rPr lang="cs-CZ" sz="3000" dirty="0" smtClean="0">
                <a:solidFill>
                  <a:srgbClr val="002060"/>
                </a:solidFill>
                <a:latin typeface="Comic Sans MS" pitchFamily="66" charset="0"/>
              </a:rPr>
              <a:t> a </a:t>
            </a:r>
            <a:r>
              <a:rPr lang="cs-CZ" sz="3000" dirty="0" err="1" smtClean="0">
                <a:solidFill>
                  <a:srgbClr val="002060"/>
                </a:solidFill>
                <a:latin typeface="Comic Sans MS" pitchFamily="66" charset="0"/>
              </a:rPr>
              <a:t>book</a:t>
            </a:r>
            <a:r>
              <a:rPr lang="cs-CZ" sz="3000" dirty="0" smtClean="0">
                <a:solidFill>
                  <a:srgbClr val="002060"/>
                </a:solidFill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r>
              <a:rPr lang="cs-CZ" sz="3000" dirty="0">
                <a:solidFill>
                  <a:srgbClr val="002060"/>
                </a:solidFill>
                <a:latin typeface="Comic Sans MS" pitchFamily="66" charset="0"/>
              </a:rPr>
              <a:t>	</a:t>
            </a:r>
            <a:r>
              <a:rPr lang="cs-CZ" sz="3000" dirty="0" smtClean="0">
                <a:solidFill>
                  <a:srgbClr val="002060"/>
                </a:solidFill>
                <a:latin typeface="Comic Sans MS" pitchFamily="66" charset="0"/>
              </a:rPr>
              <a:t>		6. He</a:t>
            </a:r>
            <a:r>
              <a:rPr lang="en-US" sz="3000" dirty="0" smtClean="0">
                <a:solidFill>
                  <a:srgbClr val="002060"/>
                </a:solidFill>
                <a:latin typeface="Comic Sans MS" pitchFamily="66" charset="0"/>
              </a:rPr>
              <a:t>`s got big ears.</a:t>
            </a:r>
            <a:endParaRPr lang="cs-CZ" sz="3000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2" descr="C:\Users\08DJ\AppData\Local\Microsoft\Windows\Temporary Internet Files\Content.IE5\YYRYPH3U\MP9004422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80" y="2276872"/>
            <a:ext cx="2511152" cy="37667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9673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40000"/>
                <a:lumOff val="60000"/>
              </a:schemeClr>
            </a:gs>
            <a:gs pos="50000">
              <a:schemeClr val="bg1"/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Napiš tři věty k tomuto obrázku. Použij frázi</a:t>
            </a:r>
            <a:b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</a:b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„</a:t>
            </a:r>
            <a:r>
              <a:rPr lang="cs-CZ" sz="30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She</a:t>
            </a:r>
            <a:r>
              <a:rPr lang="en-US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`s got…</a:t>
            </a: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“</a:t>
            </a:r>
            <a:endParaRPr lang="cs-CZ" sz="3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200400" lvl="7" indent="0">
              <a:buNone/>
            </a:pPr>
            <a:endParaRPr lang="cs-CZ" dirty="0" smtClean="0"/>
          </a:p>
          <a:p>
            <a:pPr marL="3200400" lvl="7" indent="0">
              <a:buNone/>
            </a:pPr>
            <a:endParaRPr lang="cs-CZ" dirty="0"/>
          </a:p>
          <a:p>
            <a:pPr marL="3200400" lvl="7" indent="0">
              <a:buNone/>
            </a:pPr>
            <a:endParaRPr lang="cs-CZ" sz="3200" dirty="0" smtClean="0"/>
          </a:p>
          <a:p>
            <a:pPr marL="3200400" lvl="7" indent="0">
              <a:buNone/>
            </a:pPr>
            <a:r>
              <a:rPr lang="cs-CZ" sz="3200" dirty="0" smtClean="0">
                <a:solidFill>
                  <a:srgbClr val="C00000"/>
                </a:solidFill>
              </a:rPr>
              <a:t>1. _____________________</a:t>
            </a:r>
          </a:p>
          <a:p>
            <a:pPr marL="3200400" lvl="7" indent="0">
              <a:buNone/>
            </a:pPr>
            <a:r>
              <a:rPr lang="cs-CZ" sz="3200" dirty="0" smtClean="0">
                <a:solidFill>
                  <a:srgbClr val="C00000"/>
                </a:solidFill>
              </a:rPr>
              <a:t>2. _____________________</a:t>
            </a:r>
          </a:p>
          <a:p>
            <a:pPr marL="3200400" lvl="7" indent="0">
              <a:buNone/>
            </a:pPr>
            <a:r>
              <a:rPr lang="cs-CZ" sz="3200" dirty="0" smtClean="0">
                <a:solidFill>
                  <a:srgbClr val="C00000"/>
                </a:solidFill>
              </a:rPr>
              <a:t>3. _____________________</a:t>
            </a:r>
          </a:p>
          <a:p>
            <a:pPr marL="3200400" lvl="7" indent="0">
              <a:buNone/>
            </a:pPr>
            <a:endParaRPr lang="cs-CZ" dirty="0"/>
          </a:p>
        </p:txBody>
      </p:sp>
      <p:pic>
        <p:nvPicPr>
          <p:cNvPr id="2056" name="Picture 8" descr="C:\Users\08DJ\AppData\Local\Microsoft\Windows\Temporary Internet Files\Content.IE5\16G5K97R\MP9004393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86" y="1628800"/>
            <a:ext cx="2803379" cy="42210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9506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5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40000"/>
                <a:lumOff val="60000"/>
              </a:schemeClr>
            </a:gs>
            <a:gs pos="50000">
              <a:schemeClr val="bg1"/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Správné řešení: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525963"/>
          </a:xfrm>
        </p:spPr>
        <p:txBody>
          <a:bodyPr>
            <a:normAutofit/>
          </a:bodyPr>
          <a:lstStyle/>
          <a:p>
            <a:pPr marL="3200400" lvl="7" indent="0">
              <a:buNone/>
            </a:pPr>
            <a:endParaRPr lang="cs-CZ" dirty="0" smtClean="0"/>
          </a:p>
          <a:p>
            <a:pPr marL="3200400" lvl="7" indent="0">
              <a:spcBef>
                <a:spcPts val="1200"/>
              </a:spcBef>
              <a:buNone/>
            </a:pPr>
            <a:r>
              <a:rPr lang="cs-CZ" sz="2700" dirty="0" smtClean="0">
                <a:solidFill>
                  <a:srgbClr val="C00000"/>
                </a:solidFill>
                <a:latin typeface="Comic Sans MS" pitchFamily="66" charset="0"/>
              </a:rPr>
              <a:t>1. </a:t>
            </a:r>
            <a:r>
              <a:rPr lang="cs-CZ" sz="2700" dirty="0" err="1" smtClean="0">
                <a:solidFill>
                  <a:srgbClr val="C00000"/>
                </a:solidFill>
                <a:latin typeface="Comic Sans MS" pitchFamily="66" charset="0"/>
              </a:rPr>
              <a:t>She</a:t>
            </a:r>
            <a:r>
              <a:rPr lang="en-US" sz="2700" dirty="0" smtClean="0">
                <a:solidFill>
                  <a:srgbClr val="C00000"/>
                </a:solidFill>
                <a:latin typeface="Comic Sans MS" pitchFamily="66" charset="0"/>
              </a:rPr>
              <a:t>`s got black </a:t>
            </a:r>
            <a:r>
              <a:rPr lang="cs-CZ" sz="2700" dirty="0" smtClean="0">
                <a:solidFill>
                  <a:srgbClr val="C00000"/>
                </a:solidFill>
                <a:latin typeface="Comic Sans MS" pitchFamily="66" charset="0"/>
              </a:rPr>
              <a:t>(</a:t>
            </a:r>
            <a:r>
              <a:rPr lang="cs-CZ" sz="2700" dirty="0" err="1" smtClean="0">
                <a:solidFill>
                  <a:srgbClr val="C00000"/>
                </a:solidFill>
                <a:latin typeface="Comic Sans MS" pitchFamily="66" charset="0"/>
              </a:rPr>
              <a:t>brown</a:t>
            </a:r>
            <a:r>
              <a:rPr lang="cs-CZ" sz="2700" dirty="0" smtClean="0">
                <a:solidFill>
                  <a:srgbClr val="C00000"/>
                </a:solidFill>
                <a:latin typeface="Comic Sans MS" pitchFamily="66" charset="0"/>
              </a:rPr>
              <a:t>) </a:t>
            </a:r>
            <a:r>
              <a:rPr lang="en-US" sz="2700" dirty="0" smtClean="0">
                <a:solidFill>
                  <a:srgbClr val="C00000"/>
                </a:solidFill>
                <a:latin typeface="Comic Sans MS" pitchFamily="66" charset="0"/>
              </a:rPr>
              <a:t>e</a:t>
            </a:r>
            <a:r>
              <a:rPr lang="cs-CZ" sz="2700" dirty="0" err="1" smtClean="0">
                <a:solidFill>
                  <a:srgbClr val="C00000"/>
                </a:solidFill>
                <a:latin typeface="Comic Sans MS" pitchFamily="66" charset="0"/>
              </a:rPr>
              <a:t>yes</a:t>
            </a:r>
            <a:r>
              <a:rPr lang="cs-CZ" sz="2700" dirty="0" smtClean="0">
                <a:solidFill>
                  <a:srgbClr val="C00000"/>
                </a:solidFill>
                <a:latin typeface="Comic Sans MS" pitchFamily="66" charset="0"/>
              </a:rPr>
              <a:t>.</a:t>
            </a:r>
          </a:p>
          <a:p>
            <a:pPr marL="3200400" lvl="7" indent="0">
              <a:spcBef>
                <a:spcPts val="1200"/>
              </a:spcBef>
              <a:buNone/>
            </a:pPr>
            <a:r>
              <a:rPr lang="cs-CZ" sz="2700" dirty="0" smtClean="0">
                <a:solidFill>
                  <a:srgbClr val="C00000"/>
                </a:solidFill>
                <a:latin typeface="Comic Sans MS" pitchFamily="66" charset="0"/>
              </a:rPr>
              <a:t>2. </a:t>
            </a:r>
            <a:r>
              <a:rPr lang="cs-CZ" sz="2700" dirty="0" err="1" smtClean="0">
                <a:solidFill>
                  <a:srgbClr val="C00000"/>
                </a:solidFill>
                <a:latin typeface="Comic Sans MS" pitchFamily="66" charset="0"/>
              </a:rPr>
              <a:t>She</a:t>
            </a:r>
            <a:r>
              <a:rPr lang="en-US" sz="2700" dirty="0" smtClean="0">
                <a:solidFill>
                  <a:srgbClr val="C00000"/>
                </a:solidFill>
                <a:latin typeface="Comic Sans MS" pitchFamily="66" charset="0"/>
              </a:rPr>
              <a:t>`s</a:t>
            </a:r>
            <a:r>
              <a:rPr lang="cs-CZ" sz="27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2700" dirty="0" err="1" smtClean="0">
                <a:solidFill>
                  <a:srgbClr val="C00000"/>
                </a:solidFill>
                <a:latin typeface="Comic Sans MS" pitchFamily="66" charset="0"/>
              </a:rPr>
              <a:t>got</a:t>
            </a:r>
            <a:r>
              <a:rPr lang="cs-CZ" sz="2700" dirty="0" smtClean="0">
                <a:solidFill>
                  <a:srgbClr val="C00000"/>
                </a:solidFill>
                <a:latin typeface="Comic Sans MS" pitchFamily="66" charset="0"/>
              </a:rPr>
              <a:t> long </a:t>
            </a:r>
            <a:r>
              <a:rPr lang="cs-CZ" sz="2700" dirty="0" err="1" smtClean="0">
                <a:solidFill>
                  <a:srgbClr val="C00000"/>
                </a:solidFill>
                <a:latin typeface="Comic Sans MS" pitchFamily="66" charset="0"/>
              </a:rPr>
              <a:t>hair</a:t>
            </a:r>
            <a:r>
              <a:rPr lang="cs-CZ" sz="2700" dirty="0" smtClean="0">
                <a:solidFill>
                  <a:srgbClr val="C00000"/>
                </a:solidFill>
                <a:latin typeface="Comic Sans MS" pitchFamily="66" charset="0"/>
              </a:rPr>
              <a:t>.</a:t>
            </a:r>
          </a:p>
          <a:p>
            <a:pPr marL="3200400" lvl="7" indent="0">
              <a:spcBef>
                <a:spcPts val="1200"/>
              </a:spcBef>
              <a:buNone/>
            </a:pPr>
            <a:r>
              <a:rPr lang="cs-CZ" sz="2700" dirty="0" smtClean="0">
                <a:solidFill>
                  <a:srgbClr val="C00000"/>
                </a:solidFill>
                <a:latin typeface="Comic Sans MS" pitchFamily="66" charset="0"/>
              </a:rPr>
              <a:t>3. </a:t>
            </a:r>
            <a:r>
              <a:rPr lang="cs-CZ" sz="2700" dirty="0" err="1" smtClean="0">
                <a:solidFill>
                  <a:srgbClr val="C00000"/>
                </a:solidFill>
                <a:latin typeface="Comic Sans MS" pitchFamily="66" charset="0"/>
              </a:rPr>
              <a:t>She</a:t>
            </a:r>
            <a:r>
              <a:rPr lang="en-US" sz="2700" dirty="0" smtClean="0">
                <a:solidFill>
                  <a:srgbClr val="C00000"/>
                </a:solidFill>
                <a:latin typeface="Comic Sans MS" pitchFamily="66" charset="0"/>
              </a:rPr>
              <a:t>`s</a:t>
            </a:r>
            <a:r>
              <a:rPr lang="cs-CZ" sz="27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2700" dirty="0" err="1" smtClean="0">
                <a:solidFill>
                  <a:srgbClr val="C00000"/>
                </a:solidFill>
                <a:latin typeface="Comic Sans MS" pitchFamily="66" charset="0"/>
              </a:rPr>
              <a:t>got</a:t>
            </a:r>
            <a:r>
              <a:rPr lang="cs-CZ" sz="27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2700" dirty="0" err="1" smtClean="0">
                <a:solidFill>
                  <a:srgbClr val="C00000"/>
                </a:solidFill>
                <a:latin typeface="Comic Sans MS" pitchFamily="66" charset="0"/>
              </a:rPr>
              <a:t>black</a:t>
            </a:r>
            <a:r>
              <a:rPr lang="cs-CZ" sz="2700" dirty="0" smtClean="0">
                <a:solidFill>
                  <a:srgbClr val="C00000"/>
                </a:solidFill>
                <a:latin typeface="Comic Sans MS" pitchFamily="66" charset="0"/>
              </a:rPr>
              <a:t> (</a:t>
            </a:r>
            <a:r>
              <a:rPr lang="cs-CZ" sz="2700" dirty="0" err="1" smtClean="0">
                <a:solidFill>
                  <a:srgbClr val="C00000"/>
                </a:solidFill>
                <a:latin typeface="Comic Sans MS" pitchFamily="66" charset="0"/>
              </a:rPr>
              <a:t>brown</a:t>
            </a:r>
            <a:r>
              <a:rPr lang="cs-CZ" sz="2700" dirty="0" smtClean="0">
                <a:solidFill>
                  <a:srgbClr val="C00000"/>
                </a:solidFill>
                <a:latin typeface="Comic Sans MS" pitchFamily="66" charset="0"/>
              </a:rPr>
              <a:t>) </a:t>
            </a:r>
            <a:r>
              <a:rPr lang="cs-CZ" sz="2700" dirty="0" err="1" smtClean="0">
                <a:solidFill>
                  <a:srgbClr val="C00000"/>
                </a:solidFill>
                <a:latin typeface="Comic Sans MS" pitchFamily="66" charset="0"/>
              </a:rPr>
              <a:t>hair</a:t>
            </a:r>
            <a:r>
              <a:rPr lang="cs-CZ" sz="2700" dirty="0" smtClean="0">
                <a:solidFill>
                  <a:srgbClr val="C00000"/>
                </a:solidFill>
                <a:latin typeface="Comic Sans MS" pitchFamily="66" charset="0"/>
              </a:rPr>
              <a:t>.</a:t>
            </a:r>
          </a:p>
          <a:p>
            <a:pPr marL="3200400" lvl="7" indent="0">
              <a:spcBef>
                <a:spcPts val="1200"/>
              </a:spcBef>
              <a:buNone/>
            </a:pPr>
            <a:r>
              <a:rPr lang="cs-CZ" sz="2700" dirty="0" smtClean="0">
                <a:solidFill>
                  <a:srgbClr val="C00000"/>
                </a:solidFill>
                <a:latin typeface="Comic Sans MS" pitchFamily="66" charset="0"/>
              </a:rPr>
              <a:t>4. </a:t>
            </a:r>
            <a:r>
              <a:rPr lang="cs-CZ" sz="2700" dirty="0" err="1" smtClean="0">
                <a:solidFill>
                  <a:srgbClr val="C00000"/>
                </a:solidFill>
                <a:latin typeface="Comic Sans MS" pitchFamily="66" charset="0"/>
              </a:rPr>
              <a:t>She</a:t>
            </a:r>
            <a:r>
              <a:rPr lang="en-US" sz="2700" dirty="0" smtClean="0">
                <a:solidFill>
                  <a:srgbClr val="C00000"/>
                </a:solidFill>
                <a:latin typeface="Comic Sans MS" pitchFamily="66" charset="0"/>
              </a:rPr>
              <a:t>`s got a </a:t>
            </a:r>
            <a:r>
              <a:rPr lang="en-US" sz="2700" dirty="0" err="1" smtClean="0">
                <a:solidFill>
                  <a:srgbClr val="C00000"/>
                </a:solidFill>
                <a:latin typeface="Comic Sans MS" pitchFamily="66" charset="0"/>
              </a:rPr>
              <a:t>happ</a:t>
            </a:r>
            <a:r>
              <a:rPr lang="cs-CZ" sz="2700" dirty="0" smtClean="0">
                <a:solidFill>
                  <a:srgbClr val="C00000"/>
                </a:solidFill>
                <a:latin typeface="Comic Sans MS" pitchFamily="66" charset="0"/>
              </a:rPr>
              <a:t>y face.</a:t>
            </a:r>
          </a:p>
          <a:p>
            <a:pPr marL="3200400" lvl="7" indent="0">
              <a:spcBef>
                <a:spcPts val="1200"/>
              </a:spcBef>
              <a:buNone/>
            </a:pPr>
            <a:r>
              <a:rPr lang="cs-CZ" sz="2700" dirty="0" smtClean="0">
                <a:solidFill>
                  <a:srgbClr val="C00000"/>
                </a:solidFill>
                <a:latin typeface="Comic Sans MS" pitchFamily="66" charset="0"/>
              </a:rPr>
              <a:t>5. </a:t>
            </a:r>
            <a:r>
              <a:rPr lang="cs-CZ" sz="2700" dirty="0" err="1" smtClean="0">
                <a:solidFill>
                  <a:srgbClr val="C00000"/>
                </a:solidFill>
                <a:latin typeface="Comic Sans MS" pitchFamily="66" charset="0"/>
              </a:rPr>
              <a:t>She</a:t>
            </a:r>
            <a:r>
              <a:rPr lang="en-US" sz="2700" dirty="0" smtClean="0">
                <a:solidFill>
                  <a:srgbClr val="C00000"/>
                </a:solidFill>
                <a:latin typeface="Comic Sans MS" pitchFamily="66" charset="0"/>
              </a:rPr>
              <a:t>`s</a:t>
            </a:r>
            <a:r>
              <a:rPr lang="cs-CZ" sz="27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2700" dirty="0" err="1" smtClean="0">
                <a:solidFill>
                  <a:srgbClr val="C00000"/>
                </a:solidFill>
                <a:latin typeface="Comic Sans MS" pitchFamily="66" charset="0"/>
              </a:rPr>
              <a:t>got</a:t>
            </a:r>
            <a:r>
              <a:rPr lang="cs-CZ" sz="2700" dirty="0" smtClean="0">
                <a:solidFill>
                  <a:srgbClr val="C00000"/>
                </a:solidFill>
                <a:latin typeface="Comic Sans MS" pitchFamily="66" charset="0"/>
              </a:rPr>
              <a:t> a big nose.</a:t>
            </a:r>
          </a:p>
          <a:p>
            <a:pPr marL="3200400" lvl="7" indent="0">
              <a:spcBef>
                <a:spcPts val="1200"/>
              </a:spcBef>
              <a:buNone/>
            </a:pPr>
            <a:r>
              <a:rPr lang="cs-CZ" sz="2700" dirty="0" smtClean="0">
                <a:solidFill>
                  <a:srgbClr val="C00000"/>
                </a:solidFill>
                <a:latin typeface="Comic Sans MS" pitchFamily="66" charset="0"/>
              </a:rPr>
              <a:t>6. </a:t>
            </a:r>
            <a:r>
              <a:rPr lang="cs-CZ" sz="2700" dirty="0" err="1" smtClean="0">
                <a:solidFill>
                  <a:srgbClr val="C00000"/>
                </a:solidFill>
                <a:latin typeface="Comic Sans MS" pitchFamily="66" charset="0"/>
              </a:rPr>
              <a:t>She</a:t>
            </a:r>
            <a:r>
              <a:rPr lang="en-US" sz="2700" dirty="0" smtClean="0">
                <a:solidFill>
                  <a:srgbClr val="C00000"/>
                </a:solidFill>
                <a:latin typeface="Comic Sans MS" pitchFamily="66" charset="0"/>
              </a:rPr>
              <a:t>`s</a:t>
            </a:r>
            <a:r>
              <a:rPr lang="cs-CZ" sz="27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2700" dirty="0" err="1" smtClean="0">
                <a:solidFill>
                  <a:srgbClr val="C00000"/>
                </a:solidFill>
                <a:latin typeface="Comic Sans MS" pitchFamily="66" charset="0"/>
              </a:rPr>
              <a:t>got</a:t>
            </a:r>
            <a:r>
              <a:rPr lang="cs-CZ" sz="27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US" sz="2700" dirty="0" smtClean="0">
                <a:solidFill>
                  <a:srgbClr val="C00000"/>
                </a:solidFill>
                <a:latin typeface="Comic Sans MS" pitchFamily="66" charset="0"/>
              </a:rPr>
              <a:t>a big mouth.</a:t>
            </a:r>
            <a:endParaRPr lang="cs-CZ" sz="2700" dirty="0" smtClean="0">
              <a:solidFill>
                <a:srgbClr val="C00000"/>
              </a:solidFill>
              <a:latin typeface="Comic Sans MS" pitchFamily="66" charset="0"/>
            </a:endParaRPr>
          </a:p>
          <a:p>
            <a:pPr marL="3200400" lvl="7" indent="0">
              <a:buNone/>
            </a:pPr>
            <a:endParaRPr lang="cs-CZ" dirty="0"/>
          </a:p>
        </p:txBody>
      </p:sp>
      <p:pic>
        <p:nvPicPr>
          <p:cNvPr id="2056" name="Picture 8" descr="C:\Users\08DJ\AppData\Local\Microsoft\Windows\Temporary Internet Files\Content.IE5\16G5K97R\MP9004393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86" y="1628800"/>
            <a:ext cx="2803379" cy="42210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1809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40000"/>
                <a:lumOff val="60000"/>
              </a:schemeClr>
            </a:gs>
            <a:gs pos="50000">
              <a:schemeClr val="bg1"/>
            </a:gs>
            <a:gs pos="100000">
              <a:schemeClr val="accent2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Text:</a:t>
            </a:r>
          </a:p>
          <a:p>
            <a:pPr marL="0" indent="0">
              <a:buNone/>
            </a:pPr>
            <a:r>
              <a:rPr lang="cs-CZ" sz="2000" dirty="0" smtClean="0"/>
              <a:t>Autorem všech textů je autor tohoto materiálu, </a:t>
            </a:r>
            <a:r>
              <a:rPr lang="cs-CZ" sz="2000" dirty="0" smtClean="0"/>
              <a:t>26. 11. 2012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Obrázky:</a:t>
            </a:r>
          </a:p>
          <a:p>
            <a:pPr marL="0" indent="0">
              <a:buNone/>
            </a:pPr>
            <a:r>
              <a:rPr lang="cs-CZ" sz="2000" dirty="0" smtClean="0"/>
              <a:t>Otevřená galerie Microsoft Office, </a:t>
            </a:r>
            <a:r>
              <a:rPr lang="cs-CZ" sz="2000" dirty="0" smtClean="0"/>
              <a:t>26. 11. </a:t>
            </a:r>
            <a:r>
              <a:rPr lang="cs-CZ" sz="2000" smtClean="0"/>
              <a:t>2012</a:t>
            </a:r>
            <a:endParaRPr lang="cs-CZ" sz="2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2093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203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He`s got … / She`s got …</vt:lpstr>
      <vt:lpstr>Napiš tři věty k tomuto obrázku. Použij frázi „He`s got…“</vt:lpstr>
      <vt:lpstr>Správné řešení:</vt:lpstr>
      <vt:lpstr>Napiš tři věty k tomuto obrázku. Použij frázi „She`s got…“</vt:lpstr>
      <vt:lpstr>Správné řešení: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20</cp:revision>
  <dcterms:created xsi:type="dcterms:W3CDTF">2012-12-12T15:39:47Z</dcterms:created>
  <dcterms:modified xsi:type="dcterms:W3CDTF">2012-12-15T10:50:27Z</dcterms:modified>
</cp:coreProperties>
</file>