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0" r:id="rId5"/>
    <p:sldId id="261" r:id="rId6"/>
    <p:sldId id="262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VY_32_INOVACE_01_ČESKÝ JAZYK, 5. ROČ.</a:t>
          </a: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Bilíková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Stavba slova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474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9D17108-FBAE-45FE-8A3F-BA61BDDE120C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9E7FD2E-67FB-4B08-8750-5F16A46FA166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745702-7452-42D8-833C-76A07FD77B13}" type="presOf" srcId="{757F3AB3-0718-4624-B441-E567A8F0AB56}" destId="{333A1088-737F-45CB-B68E-254E46348037}" srcOrd="0" destOrd="0" presId="urn:microsoft.com/office/officeart/2005/8/layout/target3"/>
    <dgm:cxn modelId="{04EFADB6-31E2-4DB9-B9E3-0C52EC025387}" type="presOf" srcId="{B651F6E3-6281-48DB-9319-2AEAFDAE7572}" destId="{6BB5E863-4638-4E1D-BFDE-399D028AC4ED}" srcOrd="1" destOrd="0" presId="urn:microsoft.com/office/officeart/2005/8/layout/target3"/>
    <dgm:cxn modelId="{6F98486D-59BC-4CD6-8B5E-08F8D09A1A4D}" type="presOf" srcId="{D1D4F407-5343-4D3F-B5B9-D407B03CAEB4}" destId="{D005CE8C-CC26-4C3E-AC11-E15060ECD759}" srcOrd="0" destOrd="0" presId="urn:microsoft.com/office/officeart/2005/8/layout/target3"/>
    <dgm:cxn modelId="{875BA0E8-5DE1-47F3-836B-EAD111CCB243}" type="presOf" srcId="{D8197B8C-B260-4A16-BDF4-0947B075E274}" destId="{25B08C86-7E15-44DC-BE7F-FFB55DD49D12}" srcOrd="0" destOrd="0" presId="urn:microsoft.com/office/officeart/2005/8/layout/target3"/>
    <dgm:cxn modelId="{0F35CA74-1526-4012-870F-74AA194E3DDA}" type="presOf" srcId="{B651F6E3-6281-48DB-9319-2AEAFDAE7572}" destId="{619D679B-A015-4ECF-8348-D1034C574F40}" srcOrd="0" destOrd="0" presId="urn:microsoft.com/office/officeart/2005/8/layout/target3"/>
    <dgm:cxn modelId="{90D1C367-38C1-45E1-8922-22F53130B436}" type="presOf" srcId="{D1B46980-6531-4606-95E6-44980827E919}" destId="{6140AFEC-043D-4C43-A2F9-D0F5331DF3A3}" srcOrd="0" destOrd="0" presId="urn:microsoft.com/office/officeart/2005/8/layout/target3"/>
    <dgm:cxn modelId="{DADD22AD-C4A1-47F1-BCD0-5482A8E004D7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74594D7E-BDFF-42B0-B469-85117B7047FD}" type="presOf" srcId="{4C35D32F-0EAB-4CD7-82EE-45574DC2A586}" destId="{8BEBB6EC-1DAA-4CAC-8A25-BC0FCBD5DBD5}" srcOrd="0" destOrd="0" presId="urn:microsoft.com/office/officeart/2005/8/layout/target3"/>
    <dgm:cxn modelId="{5CC2A4F7-81F1-4683-AB17-38A03BB418D1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79DFF33-38DB-460D-BE74-C46D8351F405}" type="presParOf" srcId="{333A1088-737F-45CB-B68E-254E46348037}" destId="{F5ABB229-8D3B-4694-996A-96F23CF14429}" srcOrd="0" destOrd="0" presId="urn:microsoft.com/office/officeart/2005/8/layout/target3"/>
    <dgm:cxn modelId="{A08A5707-5B6D-423B-B8BA-5DA420410099}" type="presParOf" srcId="{333A1088-737F-45CB-B68E-254E46348037}" destId="{F41139FD-01EE-4571-8B17-4FB00FC51163}" srcOrd="1" destOrd="0" presId="urn:microsoft.com/office/officeart/2005/8/layout/target3"/>
    <dgm:cxn modelId="{0BF08888-B51B-47C9-B18D-E53CF5AC4D9A}" type="presParOf" srcId="{333A1088-737F-45CB-B68E-254E46348037}" destId="{D005CE8C-CC26-4C3E-AC11-E15060ECD759}" srcOrd="2" destOrd="0" presId="urn:microsoft.com/office/officeart/2005/8/layout/target3"/>
    <dgm:cxn modelId="{046A2379-4555-4D58-AEE5-517F2D2AAD91}" type="presParOf" srcId="{333A1088-737F-45CB-B68E-254E46348037}" destId="{2C702D82-9B77-49B7-9568-BB8EB47C3372}" srcOrd="3" destOrd="0" presId="urn:microsoft.com/office/officeart/2005/8/layout/target3"/>
    <dgm:cxn modelId="{70518F8B-B75C-49B0-B0B2-2DBB2D136A54}" type="presParOf" srcId="{333A1088-737F-45CB-B68E-254E46348037}" destId="{A52A0455-90FF-4808-ABD0-F02540D31D5A}" srcOrd="4" destOrd="0" presId="urn:microsoft.com/office/officeart/2005/8/layout/target3"/>
    <dgm:cxn modelId="{F05A0634-16CA-4E47-8075-C24CF6CF9A42}" type="presParOf" srcId="{333A1088-737F-45CB-B68E-254E46348037}" destId="{6140AFEC-043D-4C43-A2F9-D0F5331DF3A3}" srcOrd="5" destOrd="0" presId="urn:microsoft.com/office/officeart/2005/8/layout/target3"/>
    <dgm:cxn modelId="{A215FC09-A64C-443C-9EB9-55B4395084BC}" type="presParOf" srcId="{333A1088-737F-45CB-B68E-254E46348037}" destId="{9358AC05-5D7D-4327-9F80-1AD486AEA664}" srcOrd="6" destOrd="0" presId="urn:microsoft.com/office/officeart/2005/8/layout/target3"/>
    <dgm:cxn modelId="{FD3E1A44-7E8A-4E3B-A40C-A1BA99AA871D}" type="presParOf" srcId="{333A1088-737F-45CB-B68E-254E46348037}" destId="{313FC574-E1CD-4FB4-B054-0B805CE0447D}" srcOrd="7" destOrd="0" presId="urn:microsoft.com/office/officeart/2005/8/layout/target3"/>
    <dgm:cxn modelId="{F0F62726-D76E-4FB2-B450-25D2A41944CF}" type="presParOf" srcId="{333A1088-737F-45CB-B68E-254E46348037}" destId="{619D679B-A015-4ECF-8348-D1034C574F40}" srcOrd="8" destOrd="0" presId="urn:microsoft.com/office/officeart/2005/8/layout/target3"/>
    <dgm:cxn modelId="{B87539A8-9CDA-4EEC-BE8F-36B187FD7891}" type="presParOf" srcId="{333A1088-737F-45CB-B68E-254E46348037}" destId="{322283A8-4A27-4CDA-BAE3-F381106A9174}" srcOrd="9" destOrd="0" presId="urn:microsoft.com/office/officeart/2005/8/layout/target3"/>
    <dgm:cxn modelId="{442E4C74-558D-4CCC-9BFB-740532976A4D}" type="presParOf" srcId="{333A1088-737F-45CB-B68E-254E46348037}" destId="{FFC9F71D-1B4F-4AD9-A4A6-86ADEFC8AF5C}" srcOrd="10" destOrd="0" presId="urn:microsoft.com/office/officeart/2005/8/layout/target3"/>
    <dgm:cxn modelId="{B9D20272-3535-408C-AFC2-979A8E692C88}" type="presParOf" srcId="{333A1088-737F-45CB-B68E-254E46348037}" destId="{25B08C86-7E15-44DC-BE7F-FFB55DD49D12}" srcOrd="11" destOrd="0" presId="urn:microsoft.com/office/officeart/2005/8/layout/target3"/>
    <dgm:cxn modelId="{8B0EF06A-7B1B-4632-867D-5840BAFF5931}" type="presParOf" srcId="{333A1088-737F-45CB-B68E-254E46348037}" destId="{76644BE8-9D7C-4C09-B250-3D10AF48CBB7}" srcOrd="12" destOrd="0" presId="urn:microsoft.com/office/officeart/2005/8/layout/target3"/>
    <dgm:cxn modelId="{286A7798-06EF-403F-BBA7-2B40A8EE9E53}" type="presParOf" srcId="{333A1088-737F-45CB-B68E-254E46348037}" destId="{EE85B701-7295-41C0-BA7A-34D3756A2AE6}" srcOrd="13" destOrd="0" presId="urn:microsoft.com/office/officeart/2005/8/layout/target3"/>
    <dgm:cxn modelId="{0C8D958B-B414-4628-B9A5-47FAF8829E39}" type="presParOf" srcId="{333A1088-737F-45CB-B68E-254E46348037}" destId="{8BEBB6EC-1DAA-4CAC-8A25-BC0FCBD5DBD5}" srcOrd="14" destOrd="0" presId="urn:microsoft.com/office/officeart/2005/8/layout/target3"/>
    <dgm:cxn modelId="{1DB09637-BF90-47A4-A9DD-F0CAB2E7C0C6}" type="presParOf" srcId="{333A1088-737F-45CB-B68E-254E46348037}" destId="{AED2198E-93D5-4001-81B4-73124B309672}" srcOrd="15" destOrd="0" presId="urn:microsoft.com/office/officeart/2005/8/layout/target3"/>
    <dgm:cxn modelId="{5398893F-6413-457A-A424-363DDAEDF9B9}" type="presParOf" srcId="{333A1088-737F-45CB-B68E-254E46348037}" destId="{2BE915AB-18AA-4053-B92C-3BFC9ED204BB}" srcOrd="16" destOrd="0" presId="urn:microsoft.com/office/officeart/2005/8/layout/target3"/>
    <dgm:cxn modelId="{CD63F2A4-1861-49AD-ADCD-9F5842AED823}" type="presParOf" srcId="{333A1088-737F-45CB-B68E-254E46348037}" destId="{6BB5E863-4638-4E1D-BFDE-399D028AC4ED}" srcOrd="17" destOrd="0" presId="urn:microsoft.com/office/officeart/2005/8/layout/target3"/>
    <dgm:cxn modelId="{118FF465-D8F3-49E6-AA98-4CD2A38D863D}" type="presParOf" srcId="{333A1088-737F-45CB-B68E-254E46348037}" destId="{5A5FFA88-C948-4069-8E93-59FA12366E83}" srcOrd="18" destOrd="0" presId="urn:microsoft.com/office/officeart/2005/8/layout/target3"/>
    <dgm:cxn modelId="{B0828963-095A-482D-8902-44A54AA61A5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Bilíková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VY_32_INOVACE_01_ČESKÝ JAZYK, 5. ROČ.</a:t>
          </a: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Stavba slova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5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56185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Dokument_aplikace_Microsoft_Word1.docx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emf"/><Relationship Id="rId4" Type="http://schemas.openxmlformats.org/officeDocument/2006/relationships/package" Target="../embeddings/Dokument_aplikace_Microsoft_Word2.docx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.emf"/><Relationship Id="rId4" Type="http://schemas.openxmlformats.org/officeDocument/2006/relationships/package" Target="../embeddings/Dokument_aplikace_Microsoft_Word3.docx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accent4">
              <a:lumMod val="60000"/>
              <a:lumOff val="40000"/>
            </a:schemeClr>
          </a:fgClr>
          <a:bgClr>
            <a:schemeClr val="tx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322728" y="1628800"/>
            <a:ext cx="6921680" cy="56841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6200" tIns="76200" rIns="76200" bIns="76200" numCol="1" spcCol="1270" anchor="ctr" anchorCtr="0">
            <a:noAutofit/>
          </a:bodyPr>
          <a:lstStyle/>
          <a:p>
            <a:pPr lvl="0" algn="l" defTabSz="8890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000" kern="1200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99766270"/>
              </p:ext>
            </p:extLst>
          </p:nvPr>
        </p:nvGraphicFramePr>
        <p:xfrm>
          <a:off x="472008" y="126876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6860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Anotace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Comic Sans MS" pitchFamily="66" charset="0"/>
              </a:rPr>
              <a:t>Materiál obsahuje prezentaci a pracovní list, které slouží k zopakování a procvičení učiva o stavbě slova (kořen, předpona, přípona</a:t>
            </a:r>
            <a:r>
              <a:rPr lang="cs-CZ" dirty="0" smtClean="0">
                <a:latin typeface="Comic Sans MS" pitchFamily="66" charset="0"/>
              </a:rPr>
              <a:t>). Pracovní list je vypracován ve Wordu a </a:t>
            </a:r>
            <a:r>
              <a:rPr lang="cs-CZ" smtClean="0">
                <a:latin typeface="Comic Sans MS" pitchFamily="66" charset="0"/>
              </a:rPr>
              <a:t>vytištěn žákům.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859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  <a:latin typeface="Comic Sans MS" pitchFamily="66" charset="0"/>
              </a:rPr>
              <a:t>Stavba slova</a:t>
            </a:r>
            <a:endParaRPr lang="cs-CZ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35696" y="1219728"/>
            <a:ext cx="38524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Comic Sans MS" pitchFamily="66" charset="0"/>
              </a:rPr>
              <a:t>       </a:t>
            </a:r>
            <a:r>
              <a:rPr lang="cs-CZ" sz="3600" dirty="0" smtClean="0">
                <a:solidFill>
                  <a:srgbClr val="00B050"/>
                </a:solidFill>
                <a:latin typeface="Comic Sans MS" pitchFamily="66" charset="0"/>
              </a:rPr>
              <a:t>LES</a:t>
            </a:r>
          </a:p>
          <a:p>
            <a:pPr algn="ctr"/>
            <a:r>
              <a:rPr lang="cs-CZ" sz="3600" dirty="0" smtClean="0">
                <a:solidFill>
                  <a:srgbClr val="FFC000"/>
                </a:solidFill>
                <a:latin typeface="Comic Sans MS" pitchFamily="66" charset="0"/>
              </a:rPr>
              <a:t> PRA</a:t>
            </a:r>
            <a:r>
              <a:rPr lang="cs-CZ" sz="3600" dirty="0" smtClean="0">
                <a:solidFill>
                  <a:srgbClr val="00B050"/>
                </a:solidFill>
                <a:latin typeface="Comic Sans MS" pitchFamily="66" charset="0"/>
              </a:rPr>
              <a:t>LES</a:t>
            </a:r>
          </a:p>
          <a:p>
            <a:pPr algn="ctr"/>
            <a:r>
              <a:rPr lang="cs-CZ" sz="3600" dirty="0" smtClean="0">
                <a:latin typeface="Comic Sans MS" pitchFamily="66" charset="0"/>
              </a:rPr>
              <a:t>              </a:t>
            </a:r>
            <a:r>
              <a:rPr lang="cs-CZ" sz="3600" dirty="0" smtClean="0">
                <a:solidFill>
                  <a:srgbClr val="00B050"/>
                </a:solidFill>
                <a:latin typeface="Comic Sans MS" pitchFamily="66" charset="0"/>
              </a:rPr>
              <a:t>LES</a:t>
            </a:r>
            <a:r>
              <a:rPr lang="cs-CZ" sz="3600" dirty="0" smtClean="0">
                <a:solidFill>
                  <a:srgbClr val="002060"/>
                </a:solidFill>
                <a:latin typeface="Comic Sans MS" pitchFamily="66" charset="0"/>
              </a:rPr>
              <a:t>NÍK</a:t>
            </a:r>
          </a:p>
          <a:p>
            <a:pPr algn="ctr"/>
            <a:r>
              <a:rPr lang="cs-CZ" sz="3600" dirty="0" smtClean="0">
                <a:latin typeface="Comic Sans MS" pitchFamily="66" charset="0"/>
              </a:rPr>
              <a:t>      </a:t>
            </a:r>
            <a:r>
              <a:rPr lang="cs-CZ" sz="3600" dirty="0" smtClean="0">
                <a:solidFill>
                  <a:srgbClr val="FFC000"/>
                </a:solidFill>
                <a:latin typeface="Comic Sans MS" pitchFamily="66" charset="0"/>
              </a:rPr>
              <a:t>  ZÁ</a:t>
            </a:r>
            <a:r>
              <a:rPr lang="cs-CZ" sz="3600" dirty="0" smtClean="0">
                <a:solidFill>
                  <a:srgbClr val="00B050"/>
                </a:solidFill>
                <a:latin typeface="Comic Sans MS" pitchFamily="66" charset="0"/>
              </a:rPr>
              <a:t>LES</a:t>
            </a:r>
            <a:r>
              <a:rPr lang="cs-CZ" sz="3600" dirty="0" smtClean="0">
                <a:solidFill>
                  <a:srgbClr val="002060"/>
                </a:solidFill>
                <a:latin typeface="Comic Sans MS" pitchFamily="66" charset="0"/>
              </a:rPr>
              <a:t>ÁK</a:t>
            </a:r>
            <a:endParaRPr lang="cs-CZ" sz="3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3528052"/>
            <a:ext cx="70567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  <a:latin typeface="Comic Sans MS" pitchFamily="66" charset="0"/>
              </a:rPr>
              <a:t>Kořen je část slova, která určuje věcný význam slova.</a:t>
            </a:r>
          </a:p>
          <a:p>
            <a:r>
              <a:rPr lang="cs-CZ" sz="2400" dirty="0" smtClean="0">
                <a:solidFill>
                  <a:srgbClr val="FFC000"/>
                </a:solidFill>
                <a:latin typeface="Comic Sans MS" pitchFamily="66" charset="0"/>
              </a:rPr>
              <a:t>Předpona je část slova, která stojí před kořenem.</a:t>
            </a:r>
          </a:p>
          <a:p>
            <a:r>
              <a:rPr lang="cs-CZ" sz="2400" dirty="0" smtClean="0">
                <a:solidFill>
                  <a:srgbClr val="002060"/>
                </a:solidFill>
                <a:latin typeface="Comic Sans MS" pitchFamily="66" charset="0"/>
              </a:rPr>
              <a:t>Přípona je část slova, která stojí za kořenem.</a:t>
            </a:r>
          </a:p>
          <a:p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Slova příbuzná jsou slova, která mají stejný kořen a jsou si blízká významem.</a:t>
            </a:r>
            <a:endParaRPr lang="cs-CZ" sz="2400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1036645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solidFill>
                  <a:srgbClr val="00B050"/>
                </a:solidFill>
                <a:latin typeface="Comic Sans MS" pitchFamily="66" charset="0"/>
              </a:rPr>
              <a:t>KOŘEN</a:t>
            </a:r>
            <a:endParaRPr lang="cs-CZ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012160" y="1988840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  <a:latin typeface="Comic Sans MS" pitchFamily="66" charset="0"/>
              </a:rPr>
              <a:t>PŘÍPONA</a:t>
            </a:r>
            <a:endParaRPr lang="cs-CZ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5329" y="2441341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C000"/>
                </a:solidFill>
                <a:latin typeface="Comic Sans MS" pitchFamily="66" charset="0"/>
              </a:rPr>
              <a:t>PŘEDPONA</a:t>
            </a:r>
            <a:endParaRPr lang="cs-CZ" dirty="0">
              <a:solidFill>
                <a:srgbClr val="FFC000"/>
              </a:solidFill>
              <a:latin typeface="Comic Sans MS" pitchFamily="66" charset="0"/>
            </a:endParaRPr>
          </a:p>
        </p:txBody>
      </p:sp>
      <p:cxnSp>
        <p:nvCxnSpPr>
          <p:cNvPr id="12" name="Přímá spojnice se šipkou 11"/>
          <p:cNvCxnSpPr/>
          <p:nvPr/>
        </p:nvCxnSpPr>
        <p:spPr>
          <a:xfrm flipH="1">
            <a:off x="5573216" y="2281671"/>
            <a:ext cx="507504" cy="31934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>
            <a:stCxn id="8" idx="3"/>
          </p:cNvCxnSpPr>
          <p:nvPr/>
        </p:nvCxnSpPr>
        <p:spPr>
          <a:xfrm>
            <a:off x="2771800" y="1221311"/>
            <a:ext cx="990110" cy="263473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1892985" y="2173506"/>
            <a:ext cx="1022831" cy="45250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5506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674018"/>
              </p:ext>
            </p:extLst>
          </p:nvPr>
        </p:nvGraphicFramePr>
        <p:xfrm>
          <a:off x="2411760" y="332656"/>
          <a:ext cx="4608512" cy="63793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Dokument" r:id="rId4" imgW="5766396" imgH="8807699" progId="Word.Document.12">
                  <p:embed/>
                </p:oleObj>
              </mc:Choice>
              <mc:Fallback>
                <p:oleObj name="Dokument" r:id="rId4" imgW="5766396" imgH="880769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411760" y="332656"/>
                        <a:ext cx="4608512" cy="63793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0517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8599450"/>
              </p:ext>
            </p:extLst>
          </p:nvPr>
        </p:nvGraphicFramePr>
        <p:xfrm>
          <a:off x="2267744" y="191406"/>
          <a:ext cx="3960440" cy="55646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Dokument" r:id="rId4" imgW="6012518" imgH="8446819" progId="Word.Document.12">
                  <p:embed/>
                </p:oleObj>
              </mc:Choice>
              <mc:Fallback>
                <p:oleObj name="Dokument" r:id="rId4" imgW="6012518" imgH="844681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67744" y="191406"/>
                        <a:ext cx="3960440" cy="55646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8196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6622355"/>
              </p:ext>
            </p:extLst>
          </p:nvPr>
        </p:nvGraphicFramePr>
        <p:xfrm>
          <a:off x="1608138" y="12700"/>
          <a:ext cx="5927725" cy="683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Dokument" r:id="rId4" imgW="5927834" imgH="6833665" progId="Word.Document.12">
                  <p:embed/>
                </p:oleObj>
              </mc:Choice>
              <mc:Fallback>
                <p:oleObj name="Dokument" r:id="rId4" imgW="5927834" imgH="683366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08138" y="12700"/>
                        <a:ext cx="5927725" cy="68341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4761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Citace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Comic Sans MS" pitchFamily="66" charset="0"/>
              </a:rPr>
              <a:t>Veškerý text je vytvořen autorem materiálu. </a:t>
            </a:r>
          </a:p>
          <a:p>
            <a:pPr marL="0" indent="0">
              <a:buNone/>
            </a:pPr>
            <a:r>
              <a:rPr lang="cs-CZ" sz="2800" dirty="0" smtClean="0">
                <a:latin typeface="Comic Sans MS" pitchFamily="66" charset="0"/>
              </a:rPr>
              <a:t>Obrázky: </a:t>
            </a:r>
          </a:p>
          <a:p>
            <a:pPr marL="0" indent="0">
              <a:buNone/>
            </a:pPr>
            <a:r>
              <a:rPr lang="cs-CZ" sz="2800" dirty="0">
                <a:latin typeface="Comic Sans MS" pitchFamily="66" charset="0"/>
              </a:rPr>
              <a:t>http://office.microsoft.com</a:t>
            </a:r>
            <a:r>
              <a:rPr lang="cs-CZ" sz="2800" dirty="0" smtClean="0">
                <a:latin typeface="Comic Sans MS" pitchFamily="66" charset="0"/>
              </a:rPr>
              <a:t>/</a:t>
            </a:r>
          </a:p>
          <a:p>
            <a:pPr marL="0" indent="0">
              <a:buNone/>
            </a:pPr>
            <a:r>
              <a:rPr lang="cs-CZ" sz="2800" dirty="0">
                <a:latin typeface="Comic Sans MS" pitchFamily="66" charset="0"/>
              </a:rPr>
              <a:t>7</a:t>
            </a:r>
            <a:r>
              <a:rPr lang="cs-CZ" sz="2800" dirty="0" smtClean="0">
                <a:latin typeface="Comic Sans MS" pitchFamily="66" charset="0"/>
              </a:rPr>
              <a:t>. 9. 2011</a:t>
            </a:r>
            <a:endParaRPr lang="cs-CZ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2161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142</Words>
  <Application>Microsoft Office PowerPoint</Application>
  <PresentationFormat>Předvádění na obrazovce (4:3)</PresentationFormat>
  <Paragraphs>24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Dokument</vt:lpstr>
      <vt:lpstr>Prezentace aplikace PowerPoint</vt:lpstr>
      <vt:lpstr>Anotace</vt:lpstr>
      <vt:lpstr>Stavba slova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20</cp:revision>
  <dcterms:created xsi:type="dcterms:W3CDTF">2011-09-07T11:25:33Z</dcterms:created>
  <dcterms:modified xsi:type="dcterms:W3CDTF">2012-02-18T17:24:25Z</dcterms:modified>
</cp:coreProperties>
</file>