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VY_32_INOVACE_02_ČESKÝ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Význam slov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C21FB8-1DF6-43A1-9B42-26B6B956CEF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237CE4-2DB6-40E7-88CE-A2C07910940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7C3ED05-34BA-421C-9B36-84DE4E860366}" type="presOf" srcId="{D8197B8C-B260-4A16-BDF4-0947B075E274}" destId="{5A5FFA88-C948-4069-8E93-59FA12366E83}" srcOrd="1" destOrd="0" presId="urn:microsoft.com/office/officeart/2005/8/layout/target3"/>
    <dgm:cxn modelId="{55CCBC96-4371-49D2-A4FC-74A92F825FFC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E5DC06-CF6C-459A-A53C-473E23C58A3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41862CF-4773-4DD8-A7E9-D8BCD178E04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C4F7BA9-B764-4185-A56F-967B6BE0384C}" type="presOf" srcId="{B651F6E3-6281-48DB-9319-2AEAFDAE7572}" destId="{6BB5E863-4638-4E1D-BFDE-399D028AC4ED}" srcOrd="1" destOrd="0" presId="urn:microsoft.com/office/officeart/2005/8/layout/target3"/>
    <dgm:cxn modelId="{2DA315BB-C494-45DF-B398-BC4A0755C7AE}" type="presOf" srcId="{D1B46980-6531-4606-95E6-44980827E919}" destId="{2BE915AB-18AA-4053-B92C-3BFC9ED204BB}" srcOrd="1" destOrd="0" presId="urn:microsoft.com/office/officeart/2005/8/layout/target3"/>
    <dgm:cxn modelId="{B37F07BB-3909-4674-A785-B7949E125237}" type="presOf" srcId="{D1B46980-6531-4606-95E6-44980827E919}" destId="{6140AFEC-043D-4C43-A2F9-D0F5331DF3A3}" srcOrd="0" destOrd="0" presId="urn:microsoft.com/office/officeart/2005/8/layout/target3"/>
    <dgm:cxn modelId="{FB6694D1-AF39-468A-9CF6-6AF431AB6BD8}" type="presOf" srcId="{D1D4F407-5343-4D3F-B5B9-D407B03CAEB4}" destId="{AED2198E-93D5-4001-81B4-73124B309672}" srcOrd="1" destOrd="0" presId="urn:microsoft.com/office/officeart/2005/8/layout/target3"/>
    <dgm:cxn modelId="{4218CF07-EC61-4D4A-A523-44EEBBDCE606}" type="presOf" srcId="{D1D4F407-5343-4D3F-B5B9-D407B03CAEB4}" destId="{D005CE8C-CC26-4C3E-AC11-E15060ECD759}" srcOrd="0" destOrd="0" presId="urn:microsoft.com/office/officeart/2005/8/layout/target3"/>
    <dgm:cxn modelId="{61BF7C71-64EA-4637-9638-43E7E0A1A6AE}" type="presParOf" srcId="{333A1088-737F-45CB-B68E-254E46348037}" destId="{F5ABB229-8D3B-4694-996A-96F23CF14429}" srcOrd="0" destOrd="0" presId="urn:microsoft.com/office/officeart/2005/8/layout/target3"/>
    <dgm:cxn modelId="{B0625755-DC5E-4E80-9430-B6F2BB21164C}" type="presParOf" srcId="{333A1088-737F-45CB-B68E-254E46348037}" destId="{F41139FD-01EE-4571-8B17-4FB00FC51163}" srcOrd="1" destOrd="0" presId="urn:microsoft.com/office/officeart/2005/8/layout/target3"/>
    <dgm:cxn modelId="{7CDDA776-B974-4A11-8E3F-4FAA8DC0052E}" type="presParOf" srcId="{333A1088-737F-45CB-B68E-254E46348037}" destId="{D005CE8C-CC26-4C3E-AC11-E15060ECD759}" srcOrd="2" destOrd="0" presId="urn:microsoft.com/office/officeart/2005/8/layout/target3"/>
    <dgm:cxn modelId="{06DED7F4-4859-4DF9-BC19-226D5DA5890D}" type="presParOf" srcId="{333A1088-737F-45CB-B68E-254E46348037}" destId="{2C702D82-9B77-49B7-9568-BB8EB47C3372}" srcOrd="3" destOrd="0" presId="urn:microsoft.com/office/officeart/2005/8/layout/target3"/>
    <dgm:cxn modelId="{EE5D0595-06C3-4338-A2F7-4C26F108B630}" type="presParOf" srcId="{333A1088-737F-45CB-B68E-254E46348037}" destId="{A52A0455-90FF-4808-ABD0-F02540D31D5A}" srcOrd="4" destOrd="0" presId="urn:microsoft.com/office/officeart/2005/8/layout/target3"/>
    <dgm:cxn modelId="{B76A245C-D623-4F2B-9FB1-D7B8E5AE1E99}" type="presParOf" srcId="{333A1088-737F-45CB-B68E-254E46348037}" destId="{6140AFEC-043D-4C43-A2F9-D0F5331DF3A3}" srcOrd="5" destOrd="0" presId="urn:microsoft.com/office/officeart/2005/8/layout/target3"/>
    <dgm:cxn modelId="{6AC13FE0-17A8-4D24-92A6-1EE5F610613C}" type="presParOf" srcId="{333A1088-737F-45CB-B68E-254E46348037}" destId="{9358AC05-5D7D-4327-9F80-1AD486AEA664}" srcOrd="6" destOrd="0" presId="urn:microsoft.com/office/officeart/2005/8/layout/target3"/>
    <dgm:cxn modelId="{77B96126-D391-4002-BAC0-95AEFE0C1265}" type="presParOf" srcId="{333A1088-737F-45CB-B68E-254E46348037}" destId="{313FC574-E1CD-4FB4-B054-0B805CE0447D}" srcOrd="7" destOrd="0" presId="urn:microsoft.com/office/officeart/2005/8/layout/target3"/>
    <dgm:cxn modelId="{00D78A6D-66F8-4C9E-A44F-A9674CB7D6D3}" type="presParOf" srcId="{333A1088-737F-45CB-B68E-254E46348037}" destId="{619D679B-A015-4ECF-8348-D1034C574F40}" srcOrd="8" destOrd="0" presId="urn:microsoft.com/office/officeart/2005/8/layout/target3"/>
    <dgm:cxn modelId="{1FE3E590-F78D-4FA8-A05C-182564120819}" type="presParOf" srcId="{333A1088-737F-45CB-B68E-254E46348037}" destId="{322283A8-4A27-4CDA-BAE3-F381106A9174}" srcOrd="9" destOrd="0" presId="urn:microsoft.com/office/officeart/2005/8/layout/target3"/>
    <dgm:cxn modelId="{FC4197F6-0F1F-433C-ACAF-2171C02F2869}" type="presParOf" srcId="{333A1088-737F-45CB-B68E-254E46348037}" destId="{FFC9F71D-1B4F-4AD9-A4A6-86ADEFC8AF5C}" srcOrd="10" destOrd="0" presId="urn:microsoft.com/office/officeart/2005/8/layout/target3"/>
    <dgm:cxn modelId="{29857B15-AEBC-48DC-A264-637737354990}" type="presParOf" srcId="{333A1088-737F-45CB-B68E-254E46348037}" destId="{25B08C86-7E15-44DC-BE7F-FFB55DD49D12}" srcOrd="11" destOrd="0" presId="urn:microsoft.com/office/officeart/2005/8/layout/target3"/>
    <dgm:cxn modelId="{202A8268-597C-41D9-AA57-42AD93504420}" type="presParOf" srcId="{333A1088-737F-45CB-B68E-254E46348037}" destId="{76644BE8-9D7C-4C09-B250-3D10AF48CBB7}" srcOrd="12" destOrd="0" presId="urn:microsoft.com/office/officeart/2005/8/layout/target3"/>
    <dgm:cxn modelId="{11F8D9BE-CC6E-48E1-A3DE-F0173A1A6EE3}" type="presParOf" srcId="{333A1088-737F-45CB-B68E-254E46348037}" destId="{EE85B701-7295-41C0-BA7A-34D3756A2AE6}" srcOrd="13" destOrd="0" presId="urn:microsoft.com/office/officeart/2005/8/layout/target3"/>
    <dgm:cxn modelId="{562936AF-5098-4421-ABB3-8568F9C8136C}" type="presParOf" srcId="{333A1088-737F-45CB-B68E-254E46348037}" destId="{8BEBB6EC-1DAA-4CAC-8A25-BC0FCBD5DBD5}" srcOrd="14" destOrd="0" presId="urn:microsoft.com/office/officeart/2005/8/layout/target3"/>
    <dgm:cxn modelId="{BA952EFB-6A69-46B8-91F8-27B9EDA50AAF}" type="presParOf" srcId="{333A1088-737F-45CB-B68E-254E46348037}" destId="{AED2198E-93D5-4001-81B4-73124B309672}" srcOrd="15" destOrd="0" presId="urn:microsoft.com/office/officeart/2005/8/layout/target3"/>
    <dgm:cxn modelId="{09F68998-CA4C-4AE6-AB47-FC3CDE6ABFF2}" type="presParOf" srcId="{333A1088-737F-45CB-B68E-254E46348037}" destId="{2BE915AB-18AA-4053-B92C-3BFC9ED204BB}" srcOrd="16" destOrd="0" presId="urn:microsoft.com/office/officeart/2005/8/layout/target3"/>
    <dgm:cxn modelId="{57188091-FD23-4955-80A5-9FF2AB210037}" type="presParOf" srcId="{333A1088-737F-45CB-B68E-254E46348037}" destId="{6BB5E863-4638-4E1D-BFDE-399D028AC4ED}" srcOrd="17" destOrd="0" presId="urn:microsoft.com/office/officeart/2005/8/layout/target3"/>
    <dgm:cxn modelId="{33D6DD38-E135-40DA-8E2F-267B1D4CA854}" type="presParOf" srcId="{333A1088-737F-45CB-B68E-254E46348037}" destId="{5A5FFA88-C948-4069-8E93-59FA12366E83}" srcOrd="18" destOrd="0" presId="urn:microsoft.com/office/officeart/2005/8/layout/target3"/>
    <dgm:cxn modelId="{70A99F0D-5CD4-4775-972A-FA0EE9CC793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VY_32_INOVACE_02_ČESKÝ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Význam slov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 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000">
              <a:schemeClr val="tx2">
                <a:lumMod val="60000"/>
                <a:lumOff val="40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2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3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2365582004"/>
              </p:ext>
            </p:extLst>
          </p:nvPr>
        </p:nvGraphicFramePr>
        <p:xfrm>
          <a:off x="539552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795556" y="6237312"/>
            <a:ext cx="504056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Konec 9">
            <a:hlinkClick r:id="" action="ppaction://hlinkshowjump?jump=lastslide" highlightClick="1"/>
          </p:cNvPr>
          <p:cNvSpPr/>
          <p:nvPr/>
        </p:nvSpPr>
        <p:spPr>
          <a:xfrm>
            <a:off x="8460432" y="6237312"/>
            <a:ext cx="504056" cy="432048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58577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Materiál obsahuje prezentaci a pracovní list, které slouží k zopakování a procvičení učiva </a:t>
            </a:r>
            <a:r>
              <a:rPr lang="cs-CZ" dirty="0" smtClean="0"/>
              <a:t>                 o </a:t>
            </a:r>
            <a:r>
              <a:rPr lang="cs-CZ" dirty="0" smtClean="0"/>
              <a:t>významu slov. Pracovní list je </a:t>
            </a:r>
            <a:r>
              <a:rPr lang="cs-CZ" dirty="0" smtClean="0"/>
              <a:t>vypracován                </a:t>
            </a:r>
            <a:r>
              <a:rPr lang="cs-CZ" dirty="0" smtClean="0"/>
              <a:t>ve Wordu a vytištěn žákům.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7147484" y="6237312"/>
            <a:ext cx="504056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795556" y="6237312"/>
            <a:ext cx="504056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Konec 5">
            <a:hlinkClick r:id="" action="ppaction://hlinkshowjump?jump=lastslide" highlightClick="1"/>
          </p:cNvPr>
          <p:cNvSpPr/>
          <p:nvPr/>
        </p:nvSpPr>
        <p:spPr>
          <a:xfrm>
            <a:off x="8460432" y="6237312"/>
            <a:ext cx="504056" cy="432048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0454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7139136" cy="79695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  <a:cs typeface="Times New Roman" pitchFamily="18" charset="0"/>
              </a:rPr>
              <a:t>Význam slov</a:t>
            </a:r>
            <a:endParaRPr lang="cs-CZ" dirty="0">
              <a:latin typeface="Comic Sans MS" pitchFamily="66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Slova jednoznačná </a:t>
            </a:r>
            <a:r>
              <a:rPr lang="cs-CZ" dirty="0" smtClean="0"/>
              <a:t>jsou slova, která mají pouze jediný význam. Patří k nim především vlastní jména a odborné názvy (</a:t>
            </a:r>
            <a:r>
              <a:rPr lang="cs-CZ" b="1" dirty="0" smtClean="0">
                <a:solidFill>
                  <a:srgbClr val="7030A0"/>
                </a:solidFill>
              </a:rPr>
              <a:t>Praha, centimetr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Slova mnohoznačná</a:t>
            </a:r>
            <a:r>
              <a:rPr lang="cs-CZ" dirty="0" smtClean="0"/>
              <a:t> jsou slova, která mají více významů (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j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azyk</a:t>
            </a:r>
            <a:r>
              <a:rPr lang="cs-CZ" dirty="0" smtClean="0"/>
              <a:t> – v ústech, řeč, v botě, sněhový).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7147484" y="6237312"/>
            <a:ext cx="504056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795556" y="6237312"/>
            <a:ext cx="504056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Konec 5">
            <a:hlinkClick r:id="" action="ppaction://hlinkshowjump?jump=lastslide" highlightClick="1"/>
          </p:cNvPr>
          <p:cNvSpPr/>
          <p:nvPr/>
        </p:nvSpPr>
        <p:spPr>
          <a:xfrm>
            <a:off x="8460432" y="6237312"/>
            <a:ext cx="504056" cy="432048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7781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43346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Slova souznačná </a:t>
            </a:r>
            <a:r>
              <a:rPr lang="cs-CZ" dirty="0" smtClean="0"/>
              <a:t>jsou slova stejného nebo podobného významu (</a:t>
            </a:r>
            <a:r>
              <a:rPr lang="cs-CZ" b="1" dirty="0">
                <a:solidFill>
                  <a:srgbClr val="7030A0"/>
                </a:solidFill>
              </a:rPr>
              <a:t>p</a:t>
            </a:r>
            <a:r>
              <a:rPr lang="cs-CZ" b="1" dirty="0" smtClean="0">
                <a:solidFill>
                  <a:srgbClr val="7030A0"/>
                </a:solidFill>
              </a:rPr>
              <a:t>ostel – lůžko,               běžet – utíkat</a:t>
            </a:r>
            <a:r>
              <a:rPr lang="cs-CZ" dirty="0" smtClean="0"/>
              <a:t>).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Slova protikladná</a:t>
            </a:r>
            <a:r>
              <a:rPr lang="cs-CZ" dirty="0" smtClean="0"/>
              <a:t> jsou slova, která</a:t>
            </a:r>
          </a:p>
          <a:p>
            <a:pPr marL="0" indent="0">
              <a:buNone/>
            </a:pPr>
            <a:r>
              <a:rPr lang="cs-CZ" dirty="0" smtClean="0"/>
              <a:t> mají opačný význam (</a:t>
            </a:r>
            <a:r>
              <a:rPr lang="cs-CZ" b="1" dirty="0" smtClean="0">
                <a:solidFill>
                  <a:srgbClr val="C00000"/>
                </a:solidFill>
              </a:rPr>
              <a:t>tma – světlo,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ostrý – tupý</a:t>
            </a:r>
            <a:r>
              <a:rPr lang="cs-CZ" dirty="0" smtClean="0"/>
              <a:t>).</a:t>
            </a:r>
            <a:endParaRPr lang="cs-CZ" dirty="0"/>
          </a:p>
        </p:txBody>
      </p:sp>
      <p:pic>
        <p:nvPicPr>
          <p:cNvPr id="1027" name="Picture 3" descr="C:\Users\Marcela\AppData\Local\Microsoft\Windows\Temporary Internet Files\Content.IE5\CC7WHR86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30238" y="2708920"/>
            <a:ext cx="1768640" cy="3433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147484" y="6237312"/>
            <a:ext cx="504056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7795556" y="6237312"/>
            <a:ext cx="504056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Konec 7">
            <a:hlinkClick r:id="" action="ppaction://hlinkshowjump?jump=lastslide" highlightClick="1"/>
          </p:cNvPr>
          <p:cNvSpPr/>
          <p:nvPr/>
        </p:nvSpPr>
        <p:spPr>
          <a:xfrm>
            <a:off x="8460432" y="6237312"/>
            <a:ext cx="504056" cy="432048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404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Slovo významem nadřazené</a:t>
            </a:r>
          </a:p>
          <a:p>
            <a:pPr marL="0" indent="0" algn="ctr">
              <a:buNone/>
            </a:pPr>
            <a:r>
              <a:rPr lang="cs-CZ" dirty="0" smtClean="0"/>
              <a:t>zvíře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Slova významem podřazená</a:t>
            </a:r>
          </a:p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es   kočka   myš   kůň   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Slova souřadná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Pravá složená závorka 3"/>
          <p:cNvSpPr/>
          <p:nvPr/>
        </p:nvSpPr>
        <p:spPr>
          <a:xfrm rot="5400000">
            <a:off x="4319972" y="1592796"/>
            <a:ext cx="576064" cy="3528392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cela\AppData\Local\Microsoft\Windows\Temporary Internet Files\Content.IE5\Q5R996AU\MC900435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19846"/>
            <a:ext cx="2568553" cy="201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a\AppData\Local\Microsoft\Windows\Temporary Internet Files\Content.IE5\G4HAR3DB\MC9002972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1475" y="3933056"/>
            <a:ext cx="1922176" cy="1890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8HXD0M4D\MC9003296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057905"/>
            <a:ext cx="1798622" cy="85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147484" y="6237312"/>
            <a:ext cx="504056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7795556" y="6237312"/>
            <a:ext cx="504056" cy="4320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Konec 9">
            <a:hlinkClick r:id="" action="ppaction://hlinkshowjump?jump=lastslide" highlightClick="1"/>
          </p:cNvPr>
          <p:cNvSpPr/>
          <p:nvPr/>
        </p:nvSpPr>
        <p:spPr>
          <a:xfrm>
            <a:off x="8460432" y="6237312"/>
            <a:ext cx="504056" cy="432048"/>
          </a:xfrm>
          <a:prstGeom prst="actionButtonE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282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prism isContent="1" isInverted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272808" cy="65293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Citové zabarvení slov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Slova bez citového zabarvení </a:t>
            </a:r>
            <a:r>
              <a:rPr lang="cs-CZ" dirty="0" smtClean="0"/>
              <a:t>(třída, mrak, červený, dlouhý, spát..)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Slova s citovým zabarvením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a) lichotná </a:t>
            </a:r>
            <a:r>
              <a:rPr lang="cs-CZ" dirty="0" smtClean="0"/>
              <a:t>(mráček, tetička)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b) hanlivá </a:t>
            </a:r>
            <a:r>
              <a:rPr lang="cs-CZ" dirty="0" smtClean="0"/>
              <a:t>(dědek, křupan)</a:t>
            </a:r>
            <a:endParaRPr lang="cs-CZ" dirty="0"/>
          </a:p>
        </p:txBody>
      </p:sp>
      <p:pic>
        <p:nvPicPr>
          <p:cNvPr id="3075" name="Picture 3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92896"/>
            <a:ext cx="2241937" cy="2359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7147484" y="6237312"/>
            <a:ext cx="504056" cy="4320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1847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92548899"/>
              </p:ext>
            </p:extLst>
          </p:nvPr>
        </p:nvGraphicFramePr>
        <p:xfrm>
          <a:off x="1547664" y="476672"/>
          <a:ext cx="6264696" cy="6225568"/>
        </p:xfrm>
        <a:graphic>
          <a:graphicData uri="http://schemas.openxmlformats.org/presentationml/2006/ole">
            <p:oleObj spid="_x0000_s2055" name="Dokument" r:id="rId3" imgW="5766396" imgH="8774924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195329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45358747"/>
              </p:ext>
            </p:extLst>
          </p:nvPr>
        </p:nvGraphicFramePr>
        <p:xfrm>
          <a:off x="1979712" y="339001"/>
          <a:ext cx="5184575" cy="6181887"/>
        </p:xfrm>
        <a:graphic>
          <a:graphicData uri="http://schemas.openxmlformats.org/presentationml/2006/ole">
            <p:oleObj spid="_x0000_s1032" name="Dokument" r:id="rId3" imgW="5766396" imgH="6875444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740847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71548507"/>
              </p:ext>
            </p:extLst>
          </p:nvPr>
        </p:nvGraphicFramePr>
        <p:xfrm>
          <a:off x="1689100" y="655638"/>
          <a:ext cx="5765800" cy="5546725"/>
        </p:xfrm>
        <a:graphic>
          <a:graphicData uri="http://schemas.openxmlformats.org/presentationml/2006/ole">
            <p:oleObj spid="_x0000_s3079" name="Dokument" r:id="rId3" imgW="5766396" imgH="5546815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722533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Citace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Veškerý text je vytvořen autorem materiálu. 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Obrázky</a:t>
            </a:r>
            <a:r>
              <a:rPr lang="cs-CZ" dirty="0" smtClean="0">
                <a:latin typeface="Comic Sans MS" pitchFamily="66" charset="0"/>
              </a:rPr>
              <a:t>: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http</a:t>
            </a:r>
            <a:r>
              <a:rPr lang="cs-CZ" dirty="0">
                <a:latin typeface="Comic Sans MS" pitchFamily="66" charset="0"/>
              </a:rPr>
              <a:t>://office.microsoft.com</a:t>
            </a:r>
            <a:r>
              <a:rPr lang="cs-CZ" dirty="0" smtClean="0">
                <a:latin typeface="Comic Sans MS" pitchFamily="66" charset="0"/>
              </a:rPr>
              <a:t>/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12.9.2011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1840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212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Dokument</vt:lpstr>
      <vt:lpstr>Snímek 1</vt:lpstr>
      <vt:lpstr>Anotace</vt:lpstr>
      <vt:lpstr>Význam slov</vt:lpstr>
      <vt:lpstr>Snímek 4</vt:lpstr>
      <vt:lpstr>Snímek 5</vt:lpstr>
      <vt:lpstr>Citové zabarvení slov</vt:lpstr>
      <vt:lpstr>Snímek 7</vt:lpstr>
      <vt:lpstr>Snímek 8</vt:lpstr>
      <vt:lpstr>Snímek 9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19</cp:revision>
  <dcterms:created xsi:type="dcterms:W3CDTF">2011-09-10T12:05:35Z</dcterms:created>
  <dcterms:modified xsi:type="dcterms:W3CDTF">2013-02-02T12:36:32Z</dcterms:modified>
</cp:coreProperties>
</file>