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FF"/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VY_32_INOVACE_04_ČESKÝ </a:t>
          </a:r>
          <a:r>
            <a:rPr lang="cs-CZ" sz="2000" dirty="0" smtClean="0"/>
            <a:t>JAZYK, 5. ROČ.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Bilíková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dirty="0" smtClean="0"/>
            <a:t>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Slovesný způsob</a:t>
          </a: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474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0710F09-4D51-4C31-8461-B9EE55424C11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21EDE2D-BA01-43CE-9D26-A20B326EA3D1}" type="presOf" srcId="{4C35D32F-0EAB-4CD7-82EE-45574DC2A586}" destId="{890E4F0B-2866-4A3F-A3C7-2A14B1797930}" srcOrd="1" destOrd="0" presId="urn:microsoft.com/office/officeart/2005/8/layout/target3"/>
    <dgm:cxn modelId="{6B6BED37-BBD0-4450-845B-7F8523E84B8D}" type="presOf" srcId="{D1B46980-6531-4606-95E6-44980827E919}" destId="{2BE915AB-18AA-4053-B92C-3BFC9ED204BB}" srcOrd="1" destOrd="0" presId="urn:microsoft.com/office/officeart/2005/8/layout/target3"/>
    <dgm:cxn modelId="{38465C19-8C16-4E9A-A338-54C7CF0A3083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4AC14AB-8AAB-4D74-AA40-CE99469819E3}" type="presOf" srcId="{D1D4F407-5343-4D3F-B5B9-D407B03CAEB4}" destId="{AED2198E-93D5-4001-81B4-73124B309672}" srcOrd="1" destOrd="0" presId="urn:microsoft.com/office/officeart/2005/8/layout/target3"/>
    <dgm:cxn modelId="{573AA6E2-DC5B-4503-9409-D0F15634A1D3}" type="presOf" srcId="{B651F6E3-6281-48DB-9319-2AEAFDAE7572}" destId="{619D679B-A015-4ECF-8348-D1034C574F40}" srcOrd="0" destOrd="0" presId="urn:microsoft.com/office/officeart/2005/8/layout/target3"/>
    <dgm:cxn modelId="{F12085D0-130F-43D4-9DD6-153DEFD812A1}" type="presOf" srcId="{D1D4F407-5343-4D3F-B5B9-D407B03CAEB4}" destId="{D005CE8C-CC26-4C3E-AC11-E15060ECD759}" srcOrd="0" destOrd="0" presId="urn:microsoft.com/office/officeart/2005/8/layout/target3"/>
    <dgm:cxn modelId="{3211612C-0DDD-4892-9185-F640C29E70C1}" type="presOf" srcId="{757F3AB3-0718-4624-B441-E567A8F0AB56}" destId="{333A1088-737F-45CB-B68E-254E46348037}" srcOrd="0" destOrd="0" presId="urn:microsoft.com/office/officeart/2005/8/layout/target3"/>
    <dgm:cxn modelId="{0AF8913C-44A4-4676-8ECF-DCEA4AE90FDF}" type="presOf" srcId="{D8197B8C-B260-4A16-BDF4-0947B075E274}" destId="{5A5FFA88-C948-4069-8E93-59FA12366E83}" srcOrd="1" destOrd="0" presId="urn:microsoft.com/office/officeart/2005/8/layout/target3"/>
    <dgm:cxn modelId="{AB0A633B-7C1C-4DF9-ABB5-7AF05B6A14A2}" type="presOf" srcId="{D8197B8C-B260-4A16-BDF4-0947B075E274}" destId="{25B08C86-7E15-44DC-BE7F-FFB55DD49D12}" srcOrd="0" destOrd="0" presId="urn:microsoft.com/office/officeart/2005/8/layout/target3"/>
    <dgm:cxn modelId="{EE2B053E-C1BE-4263-A995-779605F9024B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2FBF4A4-0230-40AF-B15C-35CA2FFA529D}" type="presParOf" srcId="{333A1088-737F-45CB-B68E-254E46348037}" destId="{F5ABB229-8D3B-4694-996A-96F23CF14429}" srcOrd="0" destOrd="0" presId="urn:microsoft.com/office/officeart/2005/8/layout/target3"/>
    <dgm:cxn modelId="{831F2897-D2A8-4B60-AE3C-76FC603DD3F8}" type="presParOf" srcId="{333A1088-737F-45CB-B68E-254E46348037}" destId="{F41139FD-01EE-4571-8B17-4FB00FC51163}" srcOrd="1" destOrd="0" presId="urn:microsoft.com/office/officeart/2005/8/layout/target3"/>
    <dgm:cxn modelId="{EFD6B42F-64A4-444B-A40D-F342D5D8308A}" type="presParOf" srcId="{333A1088-737F-45CB-B68E-254E46348037}" destId="{D005CE8C-CC26-4C3E-AC11-E15060ECD759}" srcOrd="2" destOrd="0" presId="urn:microsoft.com/office/officeart/2005/8/layout/target3"/>
    <dgm:cxn modelId="{F09D05A9-4CF3-47B2-8717-3F7FBD24DADD}" type="presParOf" srcId="{333A1088-737F-45CB-B68E-254E46348037}" destId="{2C702D82-9B77-49B7-9568-BB8EB47C3372}" srcOrd="3" destOrd="0" presId="urn:microsoft.com/office/officeart/2005/8/layout/target3"/>
    <dgm:cxn modelId="{A792611A-3F35-4F31-8094-1C58F7EFEBD5}" type="presParOf" srcId="{333A1088-737F-45CB-B68E-254E46348037}" destId="{A52A0455-90FF-4808-ABD0-F02540D31D5A}" srcOrd="4" destOrd="0" presId="urn:microsoft.com/office/officeart/2005/8/layout/target3"/>
    <dgm:cxn modelId="{06BEB656-1E8E-444A-90A6-740D887181D8}" type="presParOf" srcId="{333A1088-737F-45CB-B68E-254E46348037}" destId="{6140AFEC-043D-4C43-A2F9-D0F5331DF3A3}" srcOrd="5" destOrd="0" presId="urn:microsoft.com/office/officeart/2005/8/layout/target3"/>
    <dgm:cxn modelId="{A42349D7-C3F5-495E-BF6E-F6F027303F3D}" type="presParOf" srcId="{333A1088-737F-45CB-B68E-254E46348037}" destId="{9358AC05-5D7D-4327-9F80-1AD486AEA664}" srcOrd="6" destOrd="0" presId="urn:microsoft.com/office/officeart/2005/8/layout/target3"/>
    <dgm:cxn modelId="{BBAB1CA7-3085-42C9-BC46-3B00EA1F74B4}" type="presParOf" srcId="{333A1088-737F-45CB-B68E-254E46348037}" destId="{313FC574-E1CD-4FB4-B054-0B805CE0447D}" srcOrd="7" destOrd="0" presId="urn:microsoft.com/office/officeart/2005/8/layout/target3"/>
    <dgm:cxn modelId="{C2AA51CB-78CC-420E-8C1A-4A1D0F08E893}" type="presParOf" srcId="{333A1088-737F-45CB-B68E-254E46348037}" destId="{619D679B-A015-4ECF-8348-D1034C574F40}" srcOrd="8" destOrd="0" presId="urn:microsoft.com/office/officeart/2005/8/layout/target3"/>
    <dgm:cxn modelId="{2E71F550-97DB-41DF-B211-E94ADF8144FF}" type="presParOf" srcId="{333A1088-737F-45CB-B68E-254E46348037}" destId="{322283A8-4A27-4CDA-BAE3-F381106A9174}" srcOrd="9" destOrd="0" presId="urn:microsoft.com/office/officeart/2005/8/layout/target3"/>
    <dgm:cxn modelId="{A3F3376B-D0D7-4E32-B884-3E3802214EAB}" type="presParOf" srcId="{333A1088-737F-45CB-B68E-254E46348037}" destId="{FFC9F71D-1B4F-4AD9-A4A6-86ADEFC8AF5C}" srcOrd="10" destOrd="0" presId="urn:microsoft.com/office/officeart/2005/8/layout/target3"/>
    <dgm:cxn modelId="{2AE9A4B3-9352-4305-9C1B-55E66AE3E28D}" type="presParOf" srcId="{333A1088-737F-45CB-B68E-254E46348037}" destId="{25B08C86-7E15-44DC-BE7F-FFB55DD49D12}" srcOrd="11" destOrd="0" presId="urn:microsoft.com/office/officeart/2005/8/layout/target3"/>
    <dgm:cxn modelId="{FECE4676-DB87-468A-86F0-DD5CC7610ED6}" type="presParOf" srcId="{333A1088-737F-45CB-B68E-254E46348037}" destId="{76644BE8-9D7C-4C09-B250-3D10AF48CBB7}" srcOrd="12" destOrd="0" presId="urn:microsoft.com/office/officeart/2005/8/layout/target3"/>
    <dgm:cxn modelId="{0925F2D6-4DDF-4D98-B9C8-0B9E81840B73}" type="presParOf" srcId="{333A1088-737F-45CB-B68E-254E46348037}" destId="{EE85B701-7295-41C0-BA7A-34D3756A2AE6}" srcOrd="13" destOrd="0" presId="urn:microsoft.com/office/officeart/2005/8/layout/target3"/>
    <dgm:cxn modelId="{186C5AA1-EFB5-4575-9005-AF042989B8DB}" type="presParOf" srcId="{333A1088-737F-45CB-B68E-254E46348037}" destId="{8BEBB6EC-1DAA-4CAC-8A25-BC0FCBD5DBD5}" srcOrd="14" destOrd="0" presId="urn:microsoft.com/office/officeart/2005/8/layout/target3"/>
    <dgm:cxn modelId="{3C1C8D4C-6DAE-4516-8F4C-8743AC926B27}" type="presParOf" srcId="{333A1088-737F-45CB-B68E-254E46348037}" destId="{AED2198E-93D5-4001-81B4-73124B309672}" srcOrd="15" destOrd="0" presId="urn:microsoft.com/office/officeart/2005/8/layout/target3"/>
    <dgm:cxn modelId="{2E379A1B-7CE3-4026-8F13-E58DE463CB2C}" type="presParOf" srcId="{333A1088-737F-45CB-B68E-254E46348037}" destId="{2BE915AB-18AA-4053-B92C-3BFC9ED204BB}" srcOrd="16" destOrd="0" presId="urn:microsoft.com/office/officeart/2005/8/layout/target3"/>
    <dgm:cxn modelId="{27056128-3DB0-4334-B160-1BCBF2897590}" type="presParOf" srcId="{333A1088-737F-45CB-B68E-254E46348037}" destId="{6BB5E863-4638-4E1D-BFDE-399D028AC4ED}" srcOrd="17" destOrd="0" presId="urn:microsoft.com/office/officeart/2005/8/layout/target3"/>
    <dgm:cxn modelId="{7414A922-566F-4F79-B7B7-86CCC56A8FF9}" type="presParOf" srcId="{333A1088-737F-45CB-B68E-254E46348037}" destId="{5A5FFA88-C948-4069-8E93-59FA12366E83}" srcOrd="18" destOrd="0" presId="urn:microsoft.com/office/officeart/2005/8/layout/target3"/>
    <dgm:cxn modelId="{1754D6ED-F6D1-488E-89D1-F8A3397FD1C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Bilíková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VY_32_INOVACE_04_ČESKÝ </a:t>
          </a:r>
          <a:r>
            <a:rPr lang="cs-CZ" sz="2000" kern="1200" dirty="0" smtClean="0"/>
            <a:t>JAZYK, 5. ROČ.</a:t>
          </a: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Slovesný způsob</a:t>
          </a: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dirty="0" smtClean="0"/>
            <a:t>: CZ.1.07/1.4.00/21.1262</a:t>
          </a:r>
          <a:endParaRPr lang="cs-CZ" sz="2000" kern="1200" dirty="0"/>
        </a:p>
      </dsp:txBody>
      <dsp:txXfrm>
        <a:off x="1273857" y="1656185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B161D7"/>
            </a:gs>
            <a:gs pos="0">
              <a:srgbClr val="9966FF"/>
            </a:gs>
            <a:gs pos="96000">
              <a:srgbClr val="9966FF"/>
            </a:gs>
            <a:gs pos="100000">
              <a:srgbClr val="9966FF"/>
            </a:gs>
            <a:gs pos="0">
              <a:srgbClr val="FF5050"/>
            </a:gs>
            <a:gs pos="100000">
              <a:srgbClr val="FF8200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2720831"/>
              </p:ext>
            </p:extLst>
          </p:nvPr>
        </p:nvGraphicFramePr>
        <p:xfrm>
          <a:off x="539552" y="170080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14107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Materiál slouží k procvičování slovesného způsobu. Žáci nejdříve vyplní křížovku. Odpovědi zapisují fixem na interaktivní tabuli.</a:t>
            </a:r>
          </a:p>
          <a:p>
            <a:pPr marL="0" indent="0">
              <a:buNone/>
            </a:pPr>
            <a:r>
              <a:rPr lang="cs-CZ" dirty="0" smtClean="0"/>
              <a:t>Pak zařazují slovesné tvary podle způsobu.</a:t>
            </a:r>
          </a:p>
          <a:p>
            <a:pPr marL="0" indent="0">
              <a:buNone/>
            </a:pPr>
            <a:r>
              <a:rPr lang="cs-CZ" dirty="0" smtClean="0"/>
              <a:t>Správné odpovědi se objeví </a:t>
            </a:r>
            <a:r>
              <a:rPr lang="cs-CZ" smtClean="0"/>
              <a:t>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5492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64030"/>
            <a:ext cx="5796136" cy="6797806"/>
          </a:xfrm>
        </p:spPr>
      </p:pic>
      <p:sp>
        <p:nvSpPr>
          <p:cNvPr id="7" name="TextovéPole 6"/>
          <p:cNvSpPr txBox="1"/>
          <p:nvPr/>
        </p:nvSpPr>
        <p:spPr>
          <a:xfrm>
            <a:off x="107504" y="0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1) Podmět a …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7504" y="461665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2) Slovní druh, který označuje počet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504" y="923330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3) Slovní druhy dělíme na ohebné a …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7504" y="1384995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4) Slovo protikladné ke slovu malý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496" y="1795247"/>
            <a:ext cx="5472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5) Kolik je slovních druhů?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7504" y="2308325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6) Rod ženský, střední a.. 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7504" y="2769990"/>
            <a:ext cx="5472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7) Číslo jednotné a …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7504" y="3231655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8) Čas budoucí, minulý a 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7504" y="4149080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9) Slova, která mají podobný význam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7504" y="4610745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10) a, i, nebo, ani, protože, ale, že jsou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7504" y="5072410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11) Délku samohlásky u označuje ú nebo …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07504" y="5534075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12) Slovo protikladné ke slovu smutný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07504" y="5949280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13) Větný celek složený ze dvou a více vět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07504" y="6410945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14) Souhlásky dělíme na měkké, tvrdé a…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0420206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0095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Slovesné tvary zařaďte do tabulky podle způsobu.</a:t>
            </a:r>
          </a:p>
          <a:p>
            <a:pPr marL="0" indent="0">
              <a:buNone/>
            </a:pPr>
            <a:r>
              <a:rPr lang="cs-CZ" sz="2400" dirty="0" smtClean="0"/>
              <a:t>četli, byl bych přišel, neházej, pospíchejte, píšu, zavolali bychom, bude malovat, zpívejme, hrála by, vypravujeme, pij, plakal bys, zazpívám, přísahali by, nemluvte</a:t>
            </a: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7568162"/>
              </p:ext>
            </p:extLst>
          </p:nvPr>
        </p:nvGraphicFramePr>
        <p:xfrm>
          <a:off x="251520" y="2132856"/>
          <a:ext cx="8424935" cy="407707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168352"/>
                <a:gridCol w="2616290"/>
                <a:gridCol w="2640293"/>
              </a:tblGrid>
              <a:tr h="59668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Oznamovací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Rozkazovací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Podmiňovací</a:t>
                      </a:r>
                      <a:endParaRPr lang="cs-CZ" sz="2800" dirty="0"/>
                    </a:p>
                  </a:txBody>
                  <a:tcPr/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30068" y="2943054"/>
            <a:ext cx="3096344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dirty="0" smtClean="0"/>
              <a:t>četli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6818" y="3645024"/>
            <a:ext cx="2742844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dirty="0" smtClean="0"/>
              <a:t>píšu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0068" y="4277365"/>
            <a:ext cx="3096344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dirty="0"/>
              <a:t>b</a:t>
            </a:r>
            <a:r>
              <a:rPr lang="cs-CZ" sz="2400" dirty="0" smtClean="0"/>
              <a:t>ude malovat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5013176"/>
            <a:ext cx="25660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vypravujeme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5661248"/>
            <a:ext cx="25660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zazpívám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63888" y="2943054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neházej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71900" y="3645024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pospíchejte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71900" y="4315239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zpívejme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61910" y="5013176"/>
            <a:ext cx="19082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pij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71900" y="5661248"/>
            <a:ext cx="21962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nemluvte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28184" y="2943054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byl bych přišel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72200" y="3645023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zavolali bychom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223934" y="4259821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hrála by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07244" y="5013175"/>
            <a:ext cx="23805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plakal bys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255510" y="5661248"/>
            <a:ext cx="20839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přísahali by</a:t>
            </a:r>
            <a:endParaRPr lang="cs-CZ" sz="2400" dirty="0"/>
          </a:p>
        </p:txBody>
      </p:sp>
      <p:sp>
        <p:nvSpPr>
          <p:cNvPr id="21" name="Tlačítko akce: Dopředu nebo Další 20">
            <a:hlinkClick r:id="" action="ppaction://hlinkshowjump?jump=nextslide" highlightClick="1"/>
          </p:cNvPr>
          <p:cNvSpPr/>
          <p:nvPr/>
        </p:nvSpPr>
        <p:spPr>
          <a:xfrm>
            <a:off x="8395775" y="6323028"/>
            <a:ext cx="648072" cy="4320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269737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718339"/>
            <a:ext cx="8229600" cy="594928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1) přísudek</a:t>
            </a:r>
          </a:p>
          <a:p>
            <a:pPr marL="0" indent="0">
              <a:buNone/>
            </a:pPr>
            <a:r>
              <a:rPr lang="cs-CZ" dirty="0" smtClean="0"/>
              <a:t>2) číslovky</a:t>
            </a:r>
          </a:p>
          <a:p>
            <a:pPr marL="0" indent="0">
              <a:buNone/>
            </a:pPr>
            <a:r>
              <a:rPr lang="cs-CZ" dirty="0" smtClean="0"/>
              <a:t>3) neohebné</a:t>
            </a:r>
          </a:p>
          <a:p>
            <a:pPr marL="0" indent="0">
              <a:buNone/>
            </a:pPr>
            <a:r>
              <a:rPr lang="cs-CZ" dirty="0" smtClean="0"/>
              <a:t>4) velký</a:t>
            </a:r>
          </a:p>
          <a:p>
            <a:pPr marL="0" indent="0">
              <a:buNone/>
            </a:pPr>
            <a:r>
              <a:rPr lang="cs-CZ" dirty="0" smtClean="0"/>
              <a:t>5) deset</a:t>
            </a:r>
          </a:p>
          <a:p>
            <a:pPr marL="0" indent="0">
              <a:buNone/>
            </a:pPr>
            <a:r>
              <a:rPr lang="cs-CZ" dirty="0" smtClean="0"/>
              <a:t>6) mužský</a:t>
            </a:r>
          </a:p>
          <a:p>
            <a:pPr marL="0" indent="0">
              <a:buNone/>
            </a:pPr>
            <a:r>
              <a:rPr lang="cs-CZ" dirty="0" smtClean="0"/>
              <a:t>7) množné</a:t>
            </a:r>
          </a:p>
          <a:p>
            <a:pPr marL="0" indent="0">
              <a:buNone/>
            </a:pPr>
            <a:r>
              <a:rPr lang="cs-CZ" dirty="0" smtClean="0"/>
              <a:t>8) přítomný</a:t>
            </a:r>
          </a:p>
          <a:p>
            <a:pPr marL="0" indent="0">
              <a:buNone/>
            </a:pPr>
            <a:r>
              <a:rPr lang="cs-CZ" dirty="0" smtClean="0"/>
              <a:t>9) souznačná</a:t>
            </a:r>
          </a:p>
          <a:p>
            <a:pPr marL="0" indent="0">
              <a:buNone/>
            </a:pPr>
            <a:r>
              <a:rPr lang="cs-CZ" dirty="0" smtClean="0"/>
              <a:t>10) spojky</a:t>
            </a:r>
          </a:p>
          <a:p>
            <a:pPr marL="0" indent="0">
              <a:buNone/>
            </a:pPr>
            <a:r>
              <a:rPr lang="cs-CZ" dirty="0" smtClean="0"/>
              <a:t>11) ů</a:t>
            </a:r>
          </a:p>
          <a:p>
            <a:pPr marL="0" indent="0">
              <a:buNone/>
            </a:pPr>
            <a:r>
              <a:rPr lang="cs-CZ" dirty="0" smtClean="0"/>
              <a:t>12) veselý</a:t>
            </a:r>
          </a:p>
          <a:p>
            <a:pPr marL="0" indent="0">
              <a:buNone/>
            </a:pPr>
            <a:r>
              <a:rPr lang="cs-CZ" dirty="0" smtClean="0"/>
              <a:t>13) souvětí</a:t>
            </a:r>
          </a:p>
          <a:p>
            <a:pPr marL="0" indent="0">
              <a:buNone/>
            </a:pPr>
            <a:r>
              <a:rPr lang="cs-CZ" dirty="0" smtClean="0"/>
              <a:t>14) obojetné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79912" y="6021285"/>
            <a:ext cx="6192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Tajenka – slovesný způsob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717827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Comic Sans MS" pitchFamily="66" charset="0"/>
              </a:rPr>
              <a:t>Veškerý text je vytvořen autorem materiálu. </a:t>
            </a:r>
            <a:endParaRPr lang="cs-CZ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mtClean="0">
                <a:latin typeface="Comic Sans MS" pitchFamily="66" charset="0"/>
              </a:rPr>
              <a:t>15.10.2011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711448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306</Words>
  <Application>Microsoft Office PowerPoint</Application>
  <PresentationFormat>Předvádění na obrazovce (4:3)</PresentationFormat>
  <Paragraphs>62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12</cp:revision>
  <dcterms:created xsi:type="dcterms:W3CDTF">2011-10-15T13:18:31Z</dcterms:created>
  <dcterms:modified xsi:type="dcterms:W3CDTF">2011-12-08T16:22:48Z</dcterms:modified>
</cp:coreProperties>
</file>