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VY_32_INOVACE_05_ČESKÝ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C61F04-9B80-43A8-A80B-14AE93B311D4}" type="presOf" srcId="{D1D4F407-5343-4D3F-B5B9-D407B03CAEB4}" destId="{D005CE8C-CC26-4C3E-AC11-E15060ECD759}" srcOrd="0" destOrd="0" presId="urn:microsoft.com/office/officeart/2005/8/layout/target3"/>
    <dgm:cxn modelId="{8F704EFE-C179-4418-A23B-68F4E1E47758}" type="presOf" srcId="{D1D4F407-5343-4D3F-B5B9-D407B03CAEB4}" destId="{AED2198E-93D5-4001-81B4-73124B309672}" srcOrd="1" destOrd="0" presId="urn:microsoft.com/office/officeart/2005/8/layout/target3"/>
    <dgm:cxn modelId="{6CE640A2-3163-443E-B796-C1777F5BC01F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DCEAE6-2192-4372-B1AF-38611908EA2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2A3B37-6311-4386-BFB7-5CEB2C46B884}" type="presOf" srcId="{B651F6E3-6281-48DB-9319-2AEAFDAE7572}" destId="{619D679B-A015-4ECF-8348-D1034C574F40}" srcOrd="0" destOrd="0" presId="urn:microsoft.com/office/officeart/2005/8/layout/target3"/>
    <dgm:cxn modelId="{7F287802-B462-4AE5-821D-0FF18439B407}" type="presOf" srcId="{D8197B8C-B260-4A16-BDF4-0947B075E274}" destId="{5A5FFA88-C948-4069-8E93-59FA12366E83}" srcOrd="1" destOrd="0" presId="urn:microsoft.com/office/officeart/2005/8/layout/target3"/>
    <dgm:cxn modelId="{C1317A9A-D4E4-43EB-8610-E79090FF5B8B}" type="presOf" srcId="{B651F6E3-6281-48DB-9319-2AEAFDAE7572}" destId="{6BB5E863-4638-4E1D-BFDE-399D028AC4ED}" srcOrd="1" destOrd="0" presId="urn:microsoft.com/office/officeart/2005/8/layout/target3"/>
    <dgm:cxn modelId="{756C4872-6854-451B-B9CC-160F165D8DF4}" type="presOf" srcId="{D1B46980-6531-4606-95E6-44980827E919}" destId="{6140AFEC-043D-4C43-A2F9-D0F5331DF3A3}" srcOrd="0" destOrd="0" presId="urn:microsoft.com/office/officeart/2005/8/layout/target3"/>
    <dgm:cxn modelId="{76A8134F-B51E-485F-9416-150090372207}" type="presOf" srcId="{4C35D32F-0EAB-4CD7-82EE-45574DC2A586}" destId="{8BEBB6EC-1DAA-4CAC-8A25-BC0FCBD5DBD5}" srcOrd="0" destOrd="0" presId="urn:microsoft.com/office/officeart/2005/8/layout/target3"/>
    <dgm:cxn modelId="{43B85D14-C03C-4B55-A777-93A5A18D3281}" type="presOf" srcId="{D1B46980-6531-4606-95E6-44980827E919}" destId="{2BE915AB-18AA-4053-B92C-3BFC9ED204BB}" srcOrd="1" destOrd="0" presId="urn:microsoft.com/office/officeart/2005/8/layout/target3"/>
    <dgm:cxn modelId="{C799DBD0-0AC7-46CD-B76D-D47AA123835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9D94C0-9264-48A0-B1CA-6FB64B54815A}" type="presParOf" srcId="{333A1088-737F-45CB-B68E-254E46348037}" destId="{F5ABB229-8D3B-4694-996A-96F23CF14429}" srcOrd="0" destOrd="0" presId="urn:microsoft.com/office/officeart/2005/8/layout/target3"/>
    <dgm:cxn modelId="{9A8E31F8-6173-4B81-9805-F85AA6FF7E60}" type="presParOf" srcId="{333A1088-737F-45CB-B68E-254E46348037}" destId="{F41139FD-01EE-4571-8B17-4FB00FC51163}" srcOrd="1" destOrd="0" presId="urn:microsoft.com/office/officeart/2005/8/layout/target3"/>
    <dgm:cxn modelId="{8AF12A17-64F4-4DAB-9F4D-7B8AA84D9B6C}" type="presParOf" srcId="{333A1088-737F-45CB-B68E-254E46348037}" destId="{D005CE8C-CC26-4C3E-AC11-E15060ECD759}" srcOrd="2" destOrd="0" presId="urn:microsoft.com/office/officeart/2005/8/layout/target3"/>
    <dgm:cxn modelId="{2937AFDD-AEE5-48AF-BA6C-ABEEC7FB217E}" type="presParOf" srcId="{333A1088-737F-45CB-B68E-254E46348037}" destId="{2C702D82-9B77-49B7-9568-BB8EB47C3372}" srcOrd="3" destOrd="0" presId="urn:microsoft.com/office/officeart/2005/8/layout/target3"/>
    <dgm:cxn modelId="{567ED198-AD77-479A-9882-9ED9B1EC3278}" type="presParOf" srcId="{333A1088-737F-45CB-B68E-254E46348037}" destId="{A52A0455-90FF-4808-ABD0-F02540D31D5A}" srcOrd="4" destOrd="0" presId="urn:microsoft.com/office/officeart/2005/8/layout/target3"/>
    <dgm:cxn modelId="{C05C0276-7436-4CFD-B078-D237C6CA7C16}" type="presParOf" srcId="{333A1088-737F-45CB-B68E-254E46348037}" destId="{6140AFEC-043D-4C43-A2F9-D0F5331DF3A3}" srcOrd="5" destOrd="0" presId="urn:microsoft.com/office/officeart/2005/8/layout/target3"/>
    <dgm:cxn modelId="{F4F754C3-B444-428C-B42F-96C9874EBF69}" type="presParOf" srcId="{333A1088-737F-45CB-B68E-254E46348037}" destId="{9358AC05-5D7D-4327-9F80-1AD486AEA664}" srcOrd="6" destOrd="0" presId="urn:microsoft.com/office/officeart/2005/8/layout/target3"/>
    <dgm:cxn modelId="{E3E36FAB-6306-4672-B062-DE5E1785FE87}" type="presParOf" srcId="{333A1088-737F-45CB-B68E-254E46348037}" destId="{313FC574-E1CD-4FB4-B054-0B805CE0447D}" srcOrd="7" destOrd="0" presId="urn:microsoft.com/office/officeart/2005/8/layout/target3"/>
    <dgm:cxn modelId="{0BD1668D-EDFB-4E0F-A7DB-B26822103FCB}" type="presParOf" srcId="{333A1088-737F-45CB-B68E-254E46348037}" destId="{619D679B-A015-4ECF-8348-D1034C574F40}" srcOrd="8" destOrd="0" presId="urn:microsoft.com/office/officeart/2005/8/layout/target3"/>
    <dgm:cxn modelId="{A22C5B21-B912-4FB1-B285-C05C579A3C8A}" type="presParOf" srcId="{333A1088-737F-45CB-B68E-254E46348037}" destId="{322283A8-4A27-4CDA-BAE3-F381106A9174}" srcOrd="9" destOrd="0" presId="urn:microsoft.com/office/officeart/2005/8/layout/target3"/>
    <dgm:cxn modelId="{E897A766-FACE-45FA-8D45-58FEECE7423F}" type="presParOf" srcId="{333A1088-737F-45CB-B68E-254E46348037}" destId="{FFC9F71D-1B4F-4AD9-A4A6-86ADEFC8AF5C}" srcOrd="10" destOrd="0" presId="urn:microsoft.com/office/officeart/2005/8/layout/target3"/>
    <dgm:cxn modelId="{A339D354-4B15-4A0B-9697-70DC04888D90}" type="presParOf" srcId="{333A1088-737F-45CB-B68E-254E46348037}" destId="{25B08C86-7E15-44DC-BE7F-FFB55DD49D12}" srcOrd="11" destOrd="0" presId="urn:microsoft.com/office/officeart/2005/8/layout/target3"/>
    <dgm:cxn modelId="{9430A86E-091E-4439-AB88-DB7675382036}" type="presParOf" srcId="{333A1088-737F-45CB-B68E-254E46348037}" destId="{76644BE8-9D7C-4C09-B250-3D10AF48CBB7}" srcOrd="12" destOrd="0" presId="urn:microsoft.com/office/officeart/2005/8/layout/target3"/>
    <dgm:cxn modelId="{3D3EAE76-7932-43D9-8748-0BA981625B47}" type="presParOf" srcId="{333A1088-737F-45CB-B68E-254E46348037}" destId="{EE85B701-7295-41C0-BA7A-34D3756A2AE6}" srcOrd="13" destOrd="0" presId="urn:microsoft.com/office/officeart/2005/8/layout/target3"/>
    <dgm:cxn modelId="{3695BA4A-8022-4674-B8EE-DD205B938A64}" type="presParOf" srcId="{333A1088-737F-45CB-B68E-254E46348037}" destId="{8BEBB6EC-1DAA-4CAC-8A25-BC0FCBD5DBD5}" srcOrd="14" destOrd="0" presId="urn:microsoft.com/office/officeart/2005/8/layout/target3"/>
    <dgm:cxn modelId="{3EE7870F-1383-4F20-A553-4C4A9BC8C6FF}" type="presParOf" srcId="{333A1088-737F-45CB-B68E-254E46348037}" destId="{AED2198E-93D5-4001-81B4-73124B309672}" srcOrd="15" destOrd="0" presId="urn:microsoft.com/office/officeart/2005/8/layout/target3"/>
    <dgm:cxn modelId="{A48CE6C4-D782-4FE4-B883-E4E5CC3E45DF}" type="presParOf" srcId="{333A1088-737F-45CB-B68E-254E46348037}" destId="{2BE915AB-18AA-4053-B92C-3BFC9ED204BB}" srcOrd="16" destOrd="0" presId="urn:microsoft.com/office/officeart/2005/8/layout/target3"/>
    <dgm:cxn modelId="{7364EE16-2140-4C4C-B735-76B941082149}" type="presParOf" srcId="{333A1088-737F-45CB-B68E-254E46348037}" destId="{6BB5E863-4638-4E1D-BFDE-399D028AC4ED}" srcOrd="17" destOrd="0" presId="urn:microsoft.com/office/officeart/2005/8/layout/target3"/>
    <dgm:cxn modelId="{D106614F-8F7B-4112-876E-9F912D58639D}" type="presParOf" srcId="{333A1088-737F-45CB-B68E-254E46348037}" destId="{5A5FFA88-C948-4069-8E93-59FA12366E83}" srcOrd="18" destOrd="0" presId="urn:microsoft.com/office/officeart/2005/8/layout/target3"/>
    <dgm:cxn modelId="{CCA682EC-CDA3-46FC-A7F4-9F91C308E8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VY_32_INOVACE_05_ČESKÝ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0907427"/>
              </p:ext>
            </p:extLst>
          </p:nvPr>
        </p:nvGraphicFramePr>
        <p:xfrm>
          <a:off x="539552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062945" y="6165304"/>
            <a:ext cx="43204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0389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ke společnému procvičování učiva – shoda přísudku </a:t>
            </a:r>
            <a:r>
              <a:rPr lang="cs-CZ" smtClean="0"/>
              <a:t>s podmětem. </a:t>
            </a:r>
            <a:r>
              <a:rPr lang="cs-CZ" dirty="0" smtClean="0"/>
              <a:t>Správná odpověď se objeví po kliknutí. 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062945" y="6165304"/>
            <a:ext cx="43204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524328" y="6165304"/>
            <a:ext cx="432048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03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Shoda přísudku s podmětem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Zopakujte si pravidla o psaní i – y v koncovce příčestí minulého podle přehledu: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006672"/>
              </p:ext>
            </p:extLst>
          </p:nvPr>
        </p:nvGraphicFramePr>
        <p:xfrm>
          <a:off x="539552" y="2204864"/>
          <a:ext cx="7776864" cy="37228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4536"/>
                <a:gridCol w="295232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rodu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mužského životného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(kuchaři, spisovatelé, tatínkové)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 i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pracovali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2890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rodu mužského neživotného</a:t>
                      </a:r>
                    </a:p>
                    <a:p>
                      <a:r>
                        <a:rPr lang="cs-CZ" b="1" dirty="0" smtClean="0"/>
                        <a:t>(počítače, radary,</a:t>
                      </a:r>
                      <a:r>
                        <a:rPr lang="cs-CZ" b="1" baseline="0" dirty="0" smtClean="0"/>
                        <a:t> stroje)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- y</a:t>
                      </a:r>
                    </a:p>
                    <a:p>
                      <a:r>
                        <a:rPr lang="cs-CZ" b="1" dirty="0" smtClean="0"/>
                        <a:t>pracovaly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2890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rodu ženského</a:t>
                      </a:r>
                    </a:p>
                    <a:p>
                      <a:r>
                        <a:rPr lang="cs-CZ" b="1" dirty="0" smtClean="0"/>
                        <a:t>(bytosti,</a:t>
                      </a:r>
                      <a:r>
                        <a:rPr lang="cs-CZ" b="1" baseline="0" dirty="0" smtClean="0"/>
                        <a:t> tajemnice, pumpy)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- y</a:t>
                      </a:r>
                    </a:p>
                    <a:p>
                      <a:r>
                        <a:rPr lang="cs-CZ" b="1" dirty="0" smtClean="0"/>
                        <a:t>pracovaly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2890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C000"/>
                          </a:solidFill>
                        </a:rPr>
                        <a:t>rodu středního</a:t>
                      </a:r>
                    </a:p>
                    <a:p>
                      <a:r>
                        <a:rPr lang="cs-CZ" b="1" dirty="0" smtClean="0"/>
                        <a:t>(děvčata, srdce, zařízení)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</a:t>
                      </a:r>
                      <a:r>
                        <a:rPr lang="cs-CZ" sz="2800" b="1" dirty="0" smtClean="0">
                          <a:solidFill>
                            <a:srgbClr val="FFC000"/>
                          </a:solidFill>
                        </a:rPr>
                        <a:t>- a</a:t>
                      </a:r>
                    </a:p>
                    <a:p>
                      <a:r>
                        <a:rPr lang="cs-CZ" b="1" dirty="0" smtClean="0"/>
                        <a:t>pracovala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1747901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Podmět v množném čísle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1747901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Koncovka příčestí minulého</a:t>
            </a:r>
            <a:endParaRPr lang="cs-CZ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062945" y="6165304"/>
            <a:ext cx="43204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524328" y="6165304"/>
            <a:ext cx="432048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93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Doplňte koncovku příčestí minulého.</a:t>
            </a:r>
          </a:p>
          <a:p>
            <a:pPr marL="0" indent="0">
              <a:buNone/>
            </a:pPr>
            <a:r>
              <a:rPr lang="cs-CZ" dirty="0" smtClean="0"/>
              <a:t>Kosi seděl_ na vršku borovice. </a:t>
            </a:r>
          </a:p>
          <a:p>
            <a:pPr marL="0" indent="0">
              <a:buNone/>
            </a:pPr>
            <a:r>
              <a:rPr lang="cs-CZ" dirty="0" smtClean="0"/>
              <a:t>Malé děti si hrál_ na pískovišti.</a:t>
            </a:r>
          </a:p>
          <a:p>
            <a:pPr marL="0" indent="0">
              <a:buNone/>
            </a:pPr>
            <a:r>
              <a:rPr lang="cs-CZ" dirty="0" smtClean="0"/>
              <a:t>Ptáčata vesele štěbetal_. </a:t>
            </a:r>
          </a:p>
          <a:p>
            <a:pPr marL="0" indent="0">
              <a:buNone/>
            </a:pPr>
            <a:r>
              <a:rPr lang="cs-CZ" dirty="0" smtClean="0"/>
              <a:t>Dívky si zazpíval_ novou písničku.</a:t>
            </a:r>
          </a:p>
          <a:p>
            <a:pPr marL="0" indent="0">
              <a:buNone/>
            </a:pPr>
            <a:r>
              <a:rPr lang="cs-CZ" dirty="0" smtClean="0"/>
              <a:t>Děvčata se spřátelil_.</a:t>
            </a:r>
          </a:p>
          <a:p>
            <a:pPr marL="0" indent="0">
              <a:buNone/>
            </a:pPr>
            <a:r>
              <a:rPr lang="cs-CZ" dirty="0" smtClean="0"/>
              <a:t>Naši chlapci vyhrál_ zápas.</a:t>
            </a:r>
          </a:p>
          <a:p>
            <a:pPr marL="0" indent="0">
              <a:buNone/>
            </a:pPr>
            <a:r>
              <a:rPr lang="cs-CZ" dirty="0" smtClean="0"/>
              <a:t>Ve škole se nám pokazil_ počítače.</a:t>
            </a:r>
          </a:p>
          <a:p>
            <a:pPr marL="0" indent="0">
              <a:buNone/>
            </a:pPr>
            <a:r>
              <a:rPr lang="cs-CZ" dirty="0" smtClean="0"/>
              <a:t>Veverky skákal_ ze stromu na strom.</a:t>
            </a:r>
          </a:p>
          <a:p>
            <a:pPr marL="0" indent="0">
              <a:buNone/>
            </a:pPr>
            <a:r>
              <a:rPr lang="cs-CZ" dirty="0" smtClean="0"/>
              <a:t>Závodní automobily prudce vystartoval_.</a:t>
            </a:r>
          </a:p>
          <a:p>
            <a:pPr marL="0" indent="0">
              <a:buNone/>
            </a:pPr>
            <a:r>
              <a:rPr lang="cs-CZ" dirty="0" smtClean="0"/>
              <a:t>Na rybníku plaval_ housata.</a:t>
            </a:r>
          </a:p>
          <a:p>
            <a:pPr marL="0" indent="0">
              <a:buNone/>
            </a:pPr>
            <a:r>
              <a:rPr lang="cs-CZ" dirty="0" smtClean="0"/>
              <a:t>Motocykly dostal_ smyk na mokré vozovce.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29290" y="764704"/>
            <a:ext cx="2160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74540" y="1318702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y</a:t>
            </a:r>
            <a:endParaRPr lang="cs-CZ" sz="3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18620" y="1787170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C000"/>
                </a:solidFill>
              </a:rPr>
              <a:t>a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44198" y="2326814"/>
            <a:ext cx="12961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y</a:t>
            </a:r>
            <a:endParaRPr lang="cs-CZ" sz="3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74241" y="2806933"/>
            <a:ext cx="13681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C000"/>
                </a:solidFill>
              </a:rPr>
              <a:t>a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6338" y="3310953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4890" y="3808222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70C0"/>
                </a:solidFill>
              </a:rPr>
              <a:t>y</a:t>
            </a:r>
            <a:endParaRPr lang="cs-CZ" sz="3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0514" y="4324107"/>
            <a:ext cx="7560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y</a:t>
            </a:r>
            <a:endParaRPr lang="cs-CZ" sz="30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6244" y="4856579"/>
            <a:ext cx="66015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70C0"/>
                </a:solidFill>
              </a:rPr>
              <a:t>y</a:t>
            </a:r>
            <a:endParaRPr lang="cs-CZ" sz="30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61200" y="5303585"/>
            <a:ext cx="9361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C000"/>
                </a:solidFill>
              </a:rPr>
              <a:t>a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52199" y="5853628"/>
            <a:ext cx="12241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70C0"/>
                </a:solidFill>
              </a:rPr>
              <a:t>y</a:t>
            </a:r>
            <a:endParaRPr lang="cs-CZ" sz="3000" dirty="0">
              <a:solidFill>
                <a:srgbClr val="0070C0"/>
              </a:solidFill>
            </a:endParaRPr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8062945" y="6165304"/>
            <a:ext cx="43204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Zpět nebo Předchozí 16">
            <a:hlinkClick r:id="" action="ppaction://hlinkshowjump?jump=previousslide" highlightClick="1"/>
          </p:cNvPr>
          <p:cNvSpPr/>
          <p:nvPr/>
        </p:nvSpPr>
        <p:spPr>
          <a:xfrm>
            <a:off x="7524328" y="6165304"/>
            <a:ext cx="432048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77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3000" dirty="0" smtClean="0"/>
              <a:t>Osetá pole se zazelenal_.</a:t>
            </a:r>
          </a:p>
          <a:p>
            <a:pPr marL="0" indent="0">
              <a:buNone/>
            </a:pPr>
            <a:r>
              <a:rPr lang="cs-CZ" sz="3000" dirty="0" smtClean="0"/>
              <a:t>Hasiči uhasil_ požár skladiště.</a:t>
            </a:r>
          </a:p>
          <a:p>
            <a:pPr marL="0" indent="0">
              <a:buNone/>
            </a:pPr>
            <a:r>
              <a:rPr lang="cs-CZ" sz="3000" dirty="0" smtClean="0"/>
              <a:t>Silné deště způsobil_ povodně.</a:t>
            </a:r>
          </a:p>
          <a:p>
            <a:pPr marL="0" indent="0">
              <a:buNone/>
            </a:pPr>
            <a:r>
              <a:rPr lang="cs-CZ" sz="3000" dirty="0" smtClean="0"/>
              <a:t>Kuchařky vařil_ dobrý oběd.</a:t>
            </a:r>
          </a:p>
          <a:p>
            <a:pPr marL="0" indent="0">
              <a:buNone/>
            </a:pPr>
            <a:r>
              <a:rPr lang="cs-CZ" sz="3000" dirty="0" smtClean="0"/>
              <a:t>Žáci se připravoval_ na zkoušku.</a:t>
            </a:r>
          </a:p>
          <a:p>
            <a:pPr marL="0" indent="0">
              <a:buNone/>
            </a:pPr>
            <a:r>
              <a:rPr lang="cs-CZ" sz="3000" dirty="0" smtClean="0"/>
              <a:t>V koruně stromu bzučel_ včely.</a:t>
            </a:r>
          </a:p>
          <a:p>
            <a:pPr marL="0" indent="0">
              <a:buNone/>
            </a:pPr>
            <a:r>
              <a:rPr lang="cs-CZ" sz="3000" dirty="0" smtClean="0"/>
              <a:t>Zahradníci pracoval_ v parku.</a:t>
            </a:r>
          </a:p>
          <a:p>
            <a:pPr marL="0" indent="0">
              <a:buNone/>
            </a:pPr>
            <a:r>
              <a:rPr lang="cs-CZ" sz="3000" dirty="0" smtClean="0"/>
              <a:t>Silné mrazy polevil_.</a:t>
            </a:r>
          </a:p>
          <a:p>
            <a:pPr marL="0" indent="0">
              <a:buNone/>
            </a:pPr>
            <a:r>
              <a:rPr lang="cs-CZ" sz="3000" dirty="0" smtClean="0"/>
              <a:t>Ozubená kola se zasekl_.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48441" y="410984"/>
            <a:ext cx="9361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C000"/>
                </a:solidFill>
              </a:rPr>
              <a:t>a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53047" y="960146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1514144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2060"/>
                </a:solidFill>
              </a:rPr>
              <a:t>y</a:t>
            </a:r>
            <a:endParaRPr lang="cs-CZ" sz="30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41887" y="2068142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y</a:t>
            </a:r>
            <a:endParaRPr lang="cs-CZ" sz="3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4562" y="2622140"/>
            <a:ext cx="10801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95192" y="3176138"/>
            <a:ext cx="12961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y</a:t>
            </a:r>
            <a:endParaRPr lang="cs-CZ" sz="3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8578" y="3700970"/>
            <a:ext cx="9361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298" y="4254968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002060"/>
                </a:solidFill>
              </a:rPr>
              <a:t>y</a:t>
            </a:r>
            <a:endParaRPr lang="cs-CZ" sz="30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5370" y="4808966"/>
            <a:ext cx="1152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C000"/>
                </a:solidFill>
              </a:rPr>
              <a:t>a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7524328" y="6165304"/>
            <a:ext cx="432048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29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dirty="0" smtClean="0"/>
              <a:t>12.11.2011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031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288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Shoda přísudku s podmětem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12</cp:revision>
  <dcterms:created xsi:type="dcterms:W3CDTF">2011-11-12T14:18:28Z</dcterms:created>
  <dcterms:modified xsi:type="dcterms:W3CDTF">2012-12-18T18:00:54Z</dcterms:modified>
</cp:coreProperties>
</file>