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VY_32_INOVACE_06_ČESKÝ JAZYK, 5. ROČ.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Bilíková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Jazykový rozbor</a:t>
          </a: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474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EDB9700-F644-4C99-9A95-64CB2E1B34A9}" type="presOf" srcId="{D1D4F407-5343-4D3F-B5B9-D407B03CAEB4}" destId="{D005CE8C-CC26-4C3E-AC11-E15060ECD759}" srcOrd="0" destOrd="0" presId="urn:microsoft.com/office/officeart/2005/8/layout/target3"/>
    <dgm:cxn modelId="{54D2EBEF-9A40-40B8-A0BD-AE61F4D0B8ED}" type="presOf" srcId="{B651F6E3-6281-48DB-9319-2AEAFDAE7572}" destId="{6BB5E863-4638-4E1D-BFDE-399D028AC4ED}" srcOrd="1" destOrd="0" presId="urn:microsoft.com/office/officeart/2005/8/layout/target3"/>
    <dgm:cxn modelId="{E868AFB3-781C-4786-91B2-158D56A7EBE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D9C9937-7424-4DA3-A9C8-F5CF3283495D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5FF5C5A-31CC-498C-9397-898575891CDE}" type="presOf" srcId="{4C35D32F-0EAB-4CD7-82EE-45574DC2A586}" destId="{890E4F0B-2866-4A3F-A3C7-2A14B1797930}" srcOrd="1" destOrd="0" presId="urn:microsoft.com/office/officeart/2005/8/layout/target3"/>
    <dgm:cxn modelId="{E6886EAD-E3C5-4FE8-BF73-F9B0048C8BF1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7D82D-BDEA-4140-ABEE-D626313A9767}" type="presOf" srcId="{757F3AB3-0718-4624-B441-E567A8F0AB56}" destId="{333A1088-737F-45CB-B68E-254E46348037}" srcOrd="0" destOrd="0" presId="urn:microsoft.com/office/officeart/2005/8/layout/target3"/>
    <dgm:cxn modelId="{41F2297E-3D34-444F-9717-C780DDCA3094}" type="presOf" srcId="{D8197B8C-B260-4A16-BDF4-0947B075E274}" destId="{5A5FFA88-C948-4069-8E93-59FA12366E83}" srcOrd="1" destOrd="0" presId="urn:microsoft.com/office/officeart/2005/8/layout/target3"/>
    <dgm:cxn modelId="{9D60B722-60AC-481D-8914-86B6B0CC5148}" type="presOf" srcId="{B651F6E3-6281-48DB-9319-2AEAFDAE7572}" destId="{619D679B-A015-4ECF-8348-D1034C574F40}" srcOrd="0" destOrd="0" presId="urn:microsoft.com/office/officeart/2005/8/layout/target3"/>
    <dgm:cxn modelId="{5208A5AA-528C-4A2F-8DA7-93E38615686B}" type="presOf" srcId="{4C35D32F-0EAB-4CD7-82EE-45574DC2A586}" destId="{8BEBB6EC-1DAA-4CAC-8A25-BC0FCBD5DBD5}" srcOrd="0" destOrd="0" presId="urn:microsoft.com/office/officeart/2005/8/layout/target3"/>
    <dgm:cxn modelId="{20EE8235-56C4-4B01-8976-29DFA8687B62}" type="presOf" srcId="{D8197B8C-B260-4A16-BDF4-0947B075E274}" destId="{25B08C86-7E15-44DC-BE7F-FFB55DD49D12}" srcOrd="0" destOrd="0" presId="urn:microsoft.com/office/officeart/2005/8/layout/target3"/>
    <dgm:cxn modelId="{1CDD5D6E-DD09-4BA1-9F51-9918EB746F47}" type="presParOf" srcId="{333A1088-737F-45CB-B68E-254E46348037}" destId="{F5ABB229-8D3B-4694-996A-96F23CF14429}" srcOrd="0" destOrd="0" presId="urn:microsoft.com/office/officeart/2005/8/layout/target3"/>
    <dgm:cxn modelId="{3E8664D6-1B40-40E5-BC56-9050C20B6B0A}" type="presParOf" srcId="{333A1088-737F-45CB-B68E-254E46348037}" destId="{F41139FD-01EE-4571-8B17-4FB00FC51163}" srcOrd="1" destOrd="0" presId="urn:microsoft.com/office/officeart/2005/8/layout/target3"/>
    <dgm:cxn modelId="{2FA47D85-BAFE-486A-9A33-8E7E78C56BEA}" type="presParOf" srcId="{333A1088-737F-45CB-B68E-254E46348037}" destId="{D005CE8C-CC26-4C3E-AC11-E15060ECD759}" srcOrd="2" destOrd="0" presId="urn:microsoft.com/office/officeart/2005/8/layout/target3"/>
    <dgm:cxn modelId="{0A15BC02-59B3-442E-84A9-ED9E381F969D}" type="presParOf" srcId="{333A1088-737F-45CB-B68E-254E46348037}" destId="{2C702D82-9B77-49B7-9568-BB8EB47C3372}" srcOrd="3" destOrd="0" presId="urn:microsoft.com/office/officeart/2005/8/layout/target3"/>
    <dgm:cxn modelId="{12CE6ED9-29CA-4956-BE1E-BAB1CA0ED8DA}" type="presParOf" srcId="{333A1088-737F-45CB-B68E-254E46348037}" destId="{A52A0455-90FF-4808-ABD0-F02540D31D5A}" srcOrd="4" destOrd="0" presId="urn:microsoft.com/office/officeart/2005/8/layout/target3"/>
    <dgm:cxn modelId="{33C6F556-65DB-409B-A351-F7EB897333DE}" type="presParOf" srcId="{333A1088-737F-45CB-B68E-254E46348037}" destId="{6140AFEC-043D-4C43-A2F9-D0F5331DF3A3}" srcOrd="5" destOrd="0" presId="urn:microsoft.com/office/officeart/2005/8/layout/target3"/>
    <dgm:cxn modelId="{DC4A8277-6A9A-439B-B192-ACC87BCCAF1B}" type="presParOf" srcId="{333A1088-737F-45CB-B68E-254E46348037}" destId="{9358AC05-5D7D-4327-9F80-1AD486AEA664}" srcOrd="6" destOrd="0" presId="urn:microsoft.com/office/officeart/2005/8/layout/target3"/>
    <dgm:cxn modelId="{E354627E-560F-4A3C-8D34-43235758C221}" type="presParOf" srcId="{333A1088-737F-45CB-B68E-254E46348037}" destId="{313FC574-E1CD-4FB4-B054-0B805CE0447D}" srcOrd="7" destOrd="0" presId="urn:microsoft.com/office/officeart/2005/8/layout/target3"/>
    <dgm:cxn modelId="{5C7DCABA-4299-4B13-88AF-EFDE63569E4C}" type="presParOf" srcId="{333A1088-737F-45CB-B68E-254E46348037}" destId="{619D679B-A015-4ECF-8348-D1034C574F40}" srcOrd="8" destOrd="0" presId="urn:microsoft.com/office/officeart/2005/8/layout/target3"/>
    <dgm:cxn modelId="{5B101F5E-C346-4291-8BBC-D2424D609F55}" type="presParOf" srcId="{333A1088-737F-45CB-B68E-254E46348037}" destId="{322283A8-4A27-4CDA-BAE3-F381106A9174}" srcOrd="9" destOrd="0" presId="urn:microsoft.com/office/officeart/2005/8/layout/target3"/>
    <dgm:cxn modelId="{6E988A65-EAAC-40BE-BADD-2F4ED55A04D5}" type="presParOf" srcId="{333A1088-737F-45CB-B68E-254E46348037}" destId="{FFC9F71D-1B4F-4AD9-A4A6-86ADEFC8AF5C}" srcOrd="10" destOrd="0" presId="urn:microsoft.com/office/officeart/2005/8/layout/target3"/>
    <dgm:cxn modelId="{6284B927-64DD-48CE-AF47-8CD03DFA2F4C}" type="presParOf" srcId="{333A1088-737F-45CB-B68E-254E46348037}" destId="{25B08C86-7E15-44DC-BE7F-FFB55DD49D12}" srcOrd="11" destOrd="0" presId="urn:microsoft.com/office/officeart/2005/8/layout/target3"/>
    <dgm:cxn modelId="{FC1EA0E3-822F-48C8-A14F-4547056CF944}" type="presParOf" srcId="{333A1088-737F-45CB-B68E-254E46348037}" destId="{76644BE8-9D7C-4C09-B250-3D10AF48CBB7}" srcOrd="12" destOrd="0" presId="urn:microsoft.com/office/officeart/2005/8/layout/target3"/>
    <dgm:cxn modelId="{DE97A859-5841-4457-803B-69442059A593}" type="presParOf" srcId="{333A1088-737F-45CB-B68E-254E46348037}" destId="{EE85B701-7295-41C0-BA7A-34D3756A2AE6}" srcOrd="13" destOrd="0" presId="urn:microsoft.com/office/officeart/2005/8/layout/target3"/>
    <dgm:cxn modelId="{DDD60387-B071-4C84-9A63-F8AB486A9083}" type="presParOf" srcId="{333A1088-737F-45CB-B68E-254E46348037}" destId="{8BEBB6EC-1DAA-4CAC-8A25-BC0FCBD5DBD5}" srcOrd="14" destOrd="0" presId="urn:microsoft.com/office/officeart/2005/8/layout/target3"/>
    <dgm:cxn modelId="{8DA9B822-F7DC-48FF-80B2-5FA975E49E7C}" type="presParOf" srcId="{333A1088-737F-45CB-B68E-254E46348037}" destId="{AED2198E-93D5-4001-81B4-73124B309672}" srcOrd="15" destOrd="0" presId="urn:microsoft.com/office/officeart/2005/8/layout/target3"/>
    <dgm:cxn modelId="{698B53D2-3D4A-46D9-AFC2-E4989B330057}" type="presParOf" srcId="{333A1088-737F-45CB-B68E-254E46348037}" destId="{2BE915AB-18AA-4053-B92C-3BFC9ED204BB}" srcOrd="16" destOrd="0" presId="urn:microsoft.com/office/officeart/2005/8/layout/target3"/>
    <dgm:cxn modelId="{E3906024-CB37-4963-8D8D-E5E869E82C06}" type="presParOf" srcId="{333A1088-737F-45CB-B68E-254E46348037}" destId="{6BB5E863-4638-4E1D-BFDE-399D028AC4ED}" srcOrd="17" destOrd="0" presId="urn:microsoft.com/office/officeart/2005/8/layout/target3"/>
    <dgm:cxn modelId="{4DEDD24F-2C1A-45CB-99C9-E5ACFC82E3DC}" type="presParOf" srcId="{333A1088-737F-45CB-B68E-254E46348037}" destId="{5A5FFA88-C948-4069-8E93-59FA12366E83}" srcOrd="18" destOrd="0" presId="urn:microsoft.com/office/officeart/2005/8/layout/target3"/>
    <dgm:cxn modelId="{DC44729C-F7B6-4B31-A4A2-2318A35DA6D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Bilíková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VY_32_INOVACE_06_ČESKÝ JAZYK, 5. ROČ.</a:t>
          </a: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Jazykový rozbor</a:t>
          </a: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214213684"/>
              </p:ext>
            </p:extLst>
          </p:nvPr>
        </p:nvGraphicFramePr>
        <p:xfrm>
          <a:off x="539552" y="170080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604864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Materiál slouží k opakování slovních druhů, větných členů</a:t>
            </a:r>
            <a:r>
              <a:rPr lang="cs-CZ" smtClean="0"/>
              <a:t>, kořenu slova a </a:t>
            </a:r>
            <a:r>
              <a:rPr lang="cs-CZ" dirty="0" smtClean="0"/>
              <a:t>významu slov. Žáci zapisují správné odpovědi do sešitů, odpovědi si sami zkontrolují podle řešení.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8560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597352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5900" dirty="0" smtClean="0"/>
              <a:t>Děti z naší ulice připravily pro své malé kamarády veselé odpoledne. Martin, Mirka a Lucie </a:t>
            </a:r>
            <a:r>
              <a:rPr lang="cs-CZ" sz="5900" b="1" dirty="0" smtClean="0"/>
              <a:t>namalovali </a:t>
            </a:r>
            <a:r>
              <a:rPr lang="cs-CZ" sz="5900" dirty="0" smtClean="0"/>
              <a:t>pěkné pozvánky. </a:t>
            </a:r>
            <a:r>
              <a:rPr lang="cs-CZ" sz="5900" b="1" dirty="0" smtClean="0"/>
              <a:t>Vylepili</a:t>
            </a:r>
            <a:r>
              <a:rPr lang="cs-CZ" sz="5900" dirty="0" smtClean="0"/>
              <a:t> je na různých místech. </a:t>
            </a:r>
            <a:r>
              <a:rPr lang="cs-CZ" sz="5900" dirty="0" smtClean="0"/>
              <a:t>                     Na </a:t>
            </a:r>
            <a:r>
              <a:rPr lang="cs-CZ" sz="5900" dirty="0" smtClean="0"/>
              <a:t>druhý den byly připraveny různé zábavy: házení </a:t>
            </a:r>
            <a:r>
              <a:rPr lang="cs-CZ" sz="5900" b="1" dirty="0" smtClean="0"/>
              <a:t>míčků</a:t>
            </a:r>
            <a:r>
              <a:rPr lang="cs-CZ" sz="5900" dirty="0" smtClean="0"/>
              <a:t> do klobouku, běh v pytlích, závody </a:t>
            </a:r>
            <a:r>
              <a:rPr lang="cs-CZ" sz="5900" dirty="0" smtClean="0"/>
              <a:t>                               na </a:t>
            </a:r>
            <a:r>
              <a:rPr lang="cs-CZ" sz="5900" dirty="0" smtClean="0"/>
              <a:t>koloběžkách. </a:t>
            </a:r>
          </a:p>
          <a:p>
            <a:pPr marL="0" indent="0">
              <a:buNone/>
            </a:pPr>
            <a:endParaRPr lang="cs-CZ" sz="3800" dirty="0" smtClean="0"/>
          </a:p>
          <a:p>
            <a:pPr marL="0" indent="0">
              <a:buNone/>
            </a:pPr>
            <a:r>
              <a:rPr lang="cs-CZ" sz="5100" dirty="0" smtClean="0"/>
              <a:t>1) V první větě urči slovní druhy. Zapisuj číslicemi.</a:t>
            </a:r>
          </a:p>
          <a:p>
            <a:pPr marL="0" indent="0">
              <a:buNone/>
            </a:pPr>
            <a:r>
              <a:rPr lang="cs-CZ" sz="5100" dirty="0" smtClean="0"/>
              <a:t>2) Vypiš z textu vlastní jména. </a:t>
            </a:r>
          </a:p>
          <a:p>
            <a:pPr marL="0" indent="0">
              <a:buNone/>
            </a:pPr>
            <a:r>
              <a:rPr lang="cs-CZ" sz="5100" dirty="0" smtClean="0"/>
              <a:t>3) Urči mluvnické kategorie slovesa </a:t>
            </a:r>
            <a:r>
              <a:rPr lang="cs-CZ" sz="5100" b="1" dirty="0" smtClean="0"/>
              <a:t>namalovali</a:t>
            </a:r>
            <a:r>
              <a:rPr lang="cs-CZ" sz="5100" dirty="0" smtClean="0"/>
              <a:t>.</a:t>
            </a:r>
          </a:p>
          <a:p>
            <a:pPr marL="0" indent="0">
              <a:buNone/>
            </a:pPr>
            <a:r>
              <a:rPr lang="cs-CZ" sz="5100" dirty="0" smtClean="0"/>
              <a:t>4) Urči mluvnické kategorie podstatného jména </a:t>
            </a:r>
            <a:r>
              <a:rPr lang="cs-CZ" sz="5100" b="1" dirty="0" smtClean="0"/>
              <a:t>míčků</a:t>
            </a:r>
            <a:r>
              <a:rPr lang="cs-CZ" sz="5100" dirty="0" smtClean="0"/>
              <a:t>. </a:t>
            </a:r>
          </a:p>
          <a:p>
            <a:pPr marL="0" indent="0">
              <a:buNone/>
            </a:pPr>
            <a:r>
              <a:rPr lang="cs-CZ" sz="5100" dirty="0" smtClean="0"/>
              <a:t>5) Vypiš z textu všechny předložky.</a:t>
            </a:r>
          </a:p>
          <a:p>
            <a:pPr marL="0" indent="0">
              <a:buNone/>
            </a:pPr>
            <a:r>
              <a:rPr lang="cs-CZ" sz="5100" dirty="0" smtClean="0"/>
              <a:t>6) Napiš základní skladební dvojici z první věty.</a:t>
            </a:r>
          </a:p>
          <a:p>
            <a:pPr marL="0" indent="0">
              <a:buNone/>
            </a:pPr>
            <a:r>
              <a:rPr lang="cs-CZ" sz="5100" dirty="0" smtClean="0"/>
              <a:t>7) Urči druh podmětu v druhé větě. </a:t>
            </a:r>
          </a:p>
          <a:p>
            <a:pPr marL="0" indent="0">
              <a:buNone/>
            </a:pPr>
            <a:r>
              <a:rPr lang="cs-CZ" sz="5100" dirty="0" smtClean="0"/>
              <a:t>8) Urči druh podmětu ve třetí větě. </a:t>
            </a:r>
          </a:p>
          <a:p>
            <a:pPr marL="0" indent="0">
              <a:buNone/>
            </a:pPr>
            <a:r>
              <a:rPr lang="cs-CZ" sz="5100" dirty="0"/>
              <a:t>9</a:t>
            </a:r>
            <a:r>
              <a:rPr lang="cs-CZ" sz="5100" dirty="0" smtClean="0"/>
              <a:t>) Napiš kořen slova </a:t>
            </a:r>
            <a:r>
              <a:rPr lang="cs-CZ" sz="5100" b="1" dirty="0" smtClean="0"/>
              <a:t>vylepili</a:t>
            </a:r>
            <a:r>
              <a:rPr lang="cs-CZ" sz="5100" dirty="0" smtClean="0"/>
              <a:t>.</a:t>
            </a:r>
          </a:p>
          <a:p>
            <a:pPr marL="0" indent="0">
              <a:buNone/>
            </a:pPr>
            <a:r>
              <a:rPr lang="cs-CZ" sz="5100" dirty="0" smtClean="0"/>
              <a:t>10) Napiš slova protikladná ke slovům veselé a malé. </a:t>
            </a:r>
            <a:endParaRPr lang="cs-CZ" sz="5100" dirty="0"/>
          </a:p>
        </p:txBody>
      </p:sp>
    </p:spTree>
    <p:extLst>
      <p:ext uri="{BB962C8B-B14F-4D97-AF65-F5344CB8AC3E}">
        <p14:creationId xmlns:p14="http://schemas.microsoft.com/office/powerpoint/2010/main" xmlns="" val="1225227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1) 1 – 7 – 3 – 1 – 5 – 7 – 3 – 2 – 1 – 2 – 1 </a:t>
            </a:r>
          </a:p>
          <a:p>
            <a:pPr marL="0" indent="0">
              <a:buNone/>
            </a:pPr>
            <a:r>
              <a:rPr lang="cs-CZ" dirty="0" smtClean="0"/>
              <a:t>2) Martin, Mirka, Lucie</a:t>
            </a:r>
          </a:p>
          <a:p>
            <a:pPr marL="0" indent="0">
              <a:buNone/>
            </a:pPr>
            <a:r>
              <a:rPr lang="cs-CZ" dirty="0" smtClean="0"/>
              <a:t>3) 6. pád, číslo množné, rod mužský neživotný</a:t>
            </a:r>
          </a:p>
          <a:p>
            <a:pPr marL="0" indent="0">
              <a:buNone/>
            </a:pPr>
            <a:r>
              <a:rPr lang="cs-CZ" dirty="0" smtClean="0"/>
              <a:t>4) 3. osoba, číslo množné, způsob oznamovací,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čas minulý</a:t>
            </a:r>
          </a:p>
          <a:p>
            <a:pPr marL="0" indent="0">
              <a:buNone/>
            </a:pPr>
            <a:r>
              <a:rPr lang="cs-CZ" dirty="0" smtClean="0"/>
              <a:t>5) z, pro, na, na, do, v, na</a:t>
            </a:r>
          </a:p>
          <a:p>
            <a:pPr marL="0" indent="0">
              <a:buNone/>
            </a:pPr>
            <a:r>
              <a:rPr lang="cs-CZ" dirty="0" smtClean="0"/>
              <a:t>6) děti připravily</a:t>
            </a:r>
          </a:p>
          <a:p>
            <a:pPr marL="0" indent="0">
              <a:buNone/>
            </a:pPr>
            <a:r>
              <a:rPr lang="cs-CZ" dirty="0" smtClean="0"/>
              <a:t>7) několikanásobný podmět</a:t>
            </a:r>
          </a:p>
          <a:p>
            <a:pPr marL="0" indent="0">
              <a:buNone/>
            </a:pPr>
            <a:r>
              <a:rPr lang="cs-CZ" dirty="0" smtClean="0"/>
              <a:t>8) </a:t>
            </a:r>
            <a:r>
              <a:rPr lang="cs-CZ" dirty="0"/>
              <a:t>n</a:t>
            </a:r>
            <a:r>
              <a:rPr lang="cs-CZ" dirty="0" smtClean="0"/>
              <a:t>evyjádřený podmět</a:t>
            </a:r>
          </a:p>
          <a:p>
            <a:pPr marL="0" indent="0">
              <a:buNone/>
            </a:pPr>
            <a:r>
              <a:rPr lang="cs-CZ" dirty="0" smtClean="0"/>
              <a:t>9) lep </a:t>
            </a:r>
          </a:p>
          <a:p>
            <a:pPr marL="0" indent="0">
              <a:buNone/>
            </a:pPr>
            <a:r>
              <a:rPr lang="cs-CZ" dirty="0" smtClean="0"/>
              <a:t>10) smutné, velké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1200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>
                <a:latin typeface="Comic Sans MS" pitchFamily="66" charset="0"/>
              </a:rPr>
              <a:t>Veškerý text je vytvořen autorem materiálu. </a:t>
            </a:r>
          </a:p>
          <a:p>
            <a:pPr marL="0" indent="0">
              <a:buNone/>
            </a:pPr>
            <a:r>
              <a:rPr lang="cs-CZ" smtClean="0"/>
              <a:t>26.11.2011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7722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301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Anotace</vt:lpstr>
      <vt:lpstr>Snímek 3</vt:lpstr>
      <vt:lpstr>Řešení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Dum</cp:lastModifiedBy>
  <cp:revision>11</cp:revision>
  <dcterms:created xsi:type="dcterms:W3CDTF">2011-11-26T16:04:14Z</dcterms:created>
  <dcterms:modified xsi:type="dcterms:W3CDTF">2013-02-02T12:38:39Z</dcterms:modified>
</cp:coreProperties>
</file>