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7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9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VY_32_INOVACE_09_ČESKÝ JAZYK, 5. ROČ.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Bilíková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Skloňování přídavných jmen tvrdých</a:t>
          </a: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474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642CB3B-4821-4714-957D-D7E30F105394}" type="presOf" srcId="{B651F6E3-6281-48DB-9319-2AEAFDAE7572}" destId="{6BB5E863-4638-4E1D-BFDE-399D028AC4ED}" srcOrd="1" destOrd="0" presId="urn:microsoft.com/office/officeart/2005/8/layout/target3"/>
    <dgm:cxn modelId="{0C4DD04B-EEF0-4A32-B291-5CEA9BE36C05}" type="presOf" srcId="{D8197B8C-B260-4A16-BDF4-0947B075E274}" destId="{5A5FFA88-C948-4069-8E93-59FA12366E83}" srcOrd="1" destOrd="0" presId="urn:microsoft.com/office/officeart/2005/8/layout/target3"/>
    <dgm:cxn modelId="{19C45B4D-B9F5-4251-8942-8F870BFF11C6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DA6BC49-0247-4BE0-8329-1D39AF2EA8CA}" type="presOf" srcId="{4C35D32F-0EAB-4CD7-82EE-45574DC2A586}" destId="{890E4F0B-2866-4A3F-A3C7-2A14B1797930}" srcOrd="1" destOrd="0" presId="urn:microsoft.com/office/officeart/2005/8/layout/target3"/>
    <dgm:cxn modelId="{7C21227B-93A4-4172-8E5E-9608C6C104E6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D113994-9868-49DA-99EE-04D5967211F4}" type="presOf" srcId="{D8197B8C-B260-4A16-BDF4-0947B075E274}" destId="{25B08C86-7E15-44DC-BE7F-FFB55DD49D12}" srcOrd="0" destOrd="0" presId="urn:microsoft.com/office/officeart/2005/8/layout/target3"/>
    <dgm:cxn modelId="{C5D0717E-554D-4AF0-9917-31C10E4094C9}" type="presOf" srcId="{D1D4F407-5343-4D3F-B5B9-D407B03CAEB4}" destId="{D005CE8C-CC26-4C3E-AC11-E15060ECD759}" srcOrd="0" destOrd="0" presId="urn:microsoft.com/office/officeart/2005/8/layout/target3"/>
    <dgm:cxn modelId="{D32455B6-A12F-4A09-A699-1C1A9EA82503}" type="presOf" srcId="{D1B46980-6531-4606-95E6-44980827E919}" destId="{2BE915AB-18AA-4053-B92C-3BFC9ED204BB}" srcOrd="1" destOrd="0" presId="urn:microsoft.com/office/officeart/2005/8/layout/target3"/>
    <dgm:cxn modelId="{42240772-ED7C-4D51-AFF6-5D05C9EFCE52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197D39F-2EFC-487E-9248-141DD7F3B3D3}" type="presOf" srcId="{B651F6E3-6281-48DB-9319-2AEAFDAE7572}" destId="{619D679B-A015-4ECF-8348-D1034C574F40}" srcOrd="0" destOrd="0" presId="urn:microsoft.com/office/officeart/2005/8/layout/target3"/>
    <dgm:cxn modelId="{6B0BED78-B7EB-4DF4-BA37-959FC24E2E04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B7A1E71-01DD-455D-A9C6-3B0AFA630CB2}" type="presParOf" srcId="{333A1088-737F-45CB-B68E-254E46348037}" destId="{F5ABB229-8D3B-4694-996A-96F23CF14429}" srcOrd="0" destOrd="0" presId="urn:microsoft.com/office/officeart/2005/8/layout/target3"/>
    <dgm:cxn modelId="{0B101F5B-1250-4CBF-AF94-CD080EB6FA67}" type="presParOf" srcId="{333A1088-737F-45CB-B68E-254E46348037}" destId="{F41139FD-01EE-4571-8B17-4FB00FC51163}" srcOrd="1" destOrd="0" presId="urn:microsoft.com/office/officeart/2005/8/layout/target3"/>
    <dgm:cxn modelId="{A0F6C4AE-5BF9-4E80-AC7E-177EE94247D5}" type="presParOf" srcId="{333A1088-737F-45CB-B68E-254E46348037}" destId="{D005CE8C-CC26-4C3E-AC11-E15060ECD759}" srcOrd="2" destOrd="0" presId="urn:microsoft.com/office/officeart/2005/8/layout/target3"/>
    <dgm:cxn modelId="{750BF2B5-66F3-454A-A2EF-8566274E14F7}" type="presParOf" srcId="{333A1088-737F-45CB-B68E-254E46348037}" destId="{2C702D82-9B77-49B7-9568-BB8EB47C3372}" srcOrd="3" destOrd="0" presId="urn:microsoft.com/office/officeart/2005/8/layout/target3"/>
    <dgm:cxn modelId="{8C8F9E00-1972-46DB-A094-F81BD2414431}" type="presParOf" srcId="{333A1088-737F-45CB-B68E-254E46348037}" destId="{A52A0455-90FF-4808-ABD0-F02540D31D5A}" srcOrd="4" destOrd="0" presId="urn:microsoft.com/office/officeart/2005/8/layout/target3"/>
    <dgm:cxn modelId="{DD84320A-DD11-4F53-958A-643D4ABEC9A8}" type="presParOf" srcId="{333A1088-737F-45CB-B68E-254E46348037}" destId="{6140AFEC-043D-4C43-A2F9-D0F5331DF3A3}" srcOrd="5" destOrd="0" presId="urn:microsoft.com/office/officeart/2005/8/layout/target3"/>
    <dgm:cxn modelId="{2B907AB2-E33E-4374-8A55-40B8B4BF32EC}" type="presParOf" srcId="{333A1088-737F-45CB-B68E-254E46348037}" destId="{9358AC05-5D7D-4327-9F80-1AD486AEA664}" srcOrd="6" destOrd="0" presId="urn:microsoft.com/office/officeart/2005/8/layout/target3"/>
    <dgm:cxn modelId="{E2DA826B-072E-4534-9180-2B5EE87C2BC3}" type="presParOf" srcId="{333A1088-737F-45CB-B68E-254E46348037}" destId="{313FC574-E1CD-4FB4-B054-0B805CE0447D}" srcOrd="7" destOrd="0" presId="urn:microsoft.com/office/officeart/2005/8/layout/target3"/>
    <dgm:cxn modelId="{B54B0C87-253D-43E8-A94F-A74578924172}" type="presParOf" srcId="{333A1088-737F-45CB-B68E-254E46348037}" destId="{619D679B-A015-4ECF-8348-D1034C574F40}" srcOrd="8" destOrd="0" presId="urn:microsoft.com/office/officeart/2005/8/layout/target3"/>
    <dgm:cxn modelId="{CCB455D7-7F10-47B5-92B4-D17A46C21886}" type="presParOf" srcId="{333A1088-737F-45CB-B68E-254E46348037}" destId="{322283A8-4A27-4CDA-BAE3-F381106A9174}" srcOrd="9" destOrd="0" presId="urn:microsoft.com/office/officeart/2005/8/layout/target3"/>
    <dgm:cxn modelId="{AFAB2381-4F98-47D4-8850-B6546534C8D8}" type="presParOf" srcId="{333A1088-737F-45CB-B68E-254E46348037}" destId="{FFC9F71D-1B4F-4AD9-A4A6-86ADEFC8AF5C}" srcOrd="10" destOrd="0" presId="urn:microsoft.com/office/officeart/2005/8/layout/target3"/>
    <dgm:cxn modelId="{05A8639A-7FDC-4392-B88F-19403BA67650}" type="presParOf" srcId="{333A1088-737F-45CB-B68E-254E46348037}" destId="{25B08C86-7E15-44DC-BE7F-FFB55DD49D12}" srcOrd="11" destOrd="0" presId="urn:microsoft.com/office/officeart/2005/8/layout/target3"/>
    <dgm:cxn modelId="{287945EB-88C3-4415-BB74-C997DD2D036F}" type="presParOf" srcId="{333A1088-737F-45CB-B68E-254E46348037}" destId="{76644BE8-9D7C-4C09-B250-3D10AF48CBB7}" srcOrd="12" destOrd="0" presId="urn:microsoft.com/office/officeart/2005/8/layout/target3"/>
    <dgm:cxn modelId="{57A9110F-79F6-4E21-8C15-F5130E8C1678}" type="presParOf" srcId="{333A1088-737F-45CB-B68E-254E46348037}" destId="{EE85B701-7295-41C0-BA7A-34D3756A2AE6}" srcOrd="13" destOrd="0" presId="urn:microsoft.com/office/officeart/2005/8/layout/target3"/>
    <dgm:cxn modelId="{BF7DFA8B-2BB5-4369-84D3-DAF488451E3C}" type="presParOf" srcId="{333A1088-737F-45CB-B68E-254E46348037}" destId="{8BEBB6EC-1DAA-4CAC-8A25-BC0FCBD5DBD5}" srcOrd="14" destOrd="0" presId="urn:microsoft.com/office/officeart/2005/8/layout/target3"/>
    <dgm:cxn modelId="{7F7750B8-F949-4B3E-975F-CEF0868F61FE}" type="presParOf" srcId="{333A1088-737F-45CB-B68E-254E46348037}" destId="{AED2198E-93D5-4001-81B4-73124B309672}" srcOrd="15" destOrd="0" presId="urn:microsoft.com/office/officeart/2005/8/layout/target3"/>
    <dgm:cxn modelId="{8B5F8445-2D70-4D49-B58C-B9BEA02EB0AB}" type="presParOf" srcId="{333A1088-737F-45CB-B68E-254E46348037}" destId="{2BE915AB-18AA-4053-B92C-3BFC9ED204BB}" srcOrd="16" destOrd="0" presId="urn:microsoft.com/office/officeart/2005/8/layout/target3"/>
    <dgm:cxn modelId="{249209ED-64A3-4CF0-8B92-82E6711E9125}" type="presParOf" srcId="{333A1088-737F-45CB-B68E-254E46348037}" destId="{6BB5E863-4638-4E1D-BFDE-399D028AC4ED}" srcOrd="17" destOrd="0" presId="urn:microsoft.com/office/officeart/2005/8/layout/target3"/>
    <dgm:cxn modelId="{BAB3C646-DBCF-4A7D-9671-5B78D8C2736E}" type="presParOf" srcId="{333A1088-737F-45CB-B68E-254E46348037}" destId="{5A5FFA88-C948-4069-8E93-59FA12366E83}" srcOrd="18" destOrd="0" presId="urn:microsoft.com/office/officeart/2005/8/layout/target3"/>
    <dgm:cxn modelId="{FC8FFA62-AE0C-4BFE-9014-07D072D50F3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Bilíková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VY_32_INOVACE_09_ČESKÝ JAZYK, 5. ROČ.</a:t>
          </a: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Skloňování přídavných jmen tvrdých</a:t>
          </a: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798B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35675578"/>
              </p:ext>
            </p:extLst>
          </p:nvPr>
        </p:nvGraphicFramePr>
        <p:xfrm>
          <a:off x="685800" y="2155143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19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Materiál slouží ke společnému procvičování pravopisu přídavných jmen tvrdých. Žáci doplňují koncovky a ústně zdůvodňují pravopis. Správná odpověď se objeví po kliknutí.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541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577480" y="-18256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Zopakujte si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Přídavná jména tvrdá </a:t>
            </a:r>
            <a:r>
              <a:rPr lang="cs-CZ" dirty="0" smtClean="0"/>
              <a:t>skloňujeme podle vzoru </a:t>
            </a:r>
            <a:r>
              <a:rPr lang="cs-CZ" b="1" dirty="0" smtClean="0"/>
              <a:t>mladý</a:t>
            </a:r>
            <a:r>
              <a:rPr lang="cs-CZ" dirty="0" smtClean="0"/>
              <a:t>. Ve tvarech přídavných </a:t>
            </a:r>
            <a:r>
              <a:rPr lang="cs-CZ" smtClean="0"/>
              <a:t>jmen se                  </a:t>
            </a:r>
            <a:r>
              <a:rPr lang="cs-CZ" dirty="0" smtClean="0"/>
              <a:t>v koncovkách píše </a:t>
            </a:r>
            <a:r>
              <a:rPr lang="cs-CZ" b="1" dirty="0" smtClean="0"/>
              <a:t>tvrdé -ý</a:t>
            </a:r>
            <a:r>
              <a:rPr lang="cs-CZ" dirty="0" smtClean="0"/>
              <a:t>, pouze tvary 1. a 5. p. č. mn. rodu mužského životného mají koncovku </a:t>
            </a:r>
            <a:r>
              <a:rPr lang="cs-CZ" b="1" dirty="0" smtClean="0"/>
              <a:t>měkké -í</a:t>
            </a:r>
            <a:r>
              <a:rPr lang="cs-CZ" dirty="0" smtClean="0"/>
              <a:t> a v 7. p. č. mn. je ve tvarech všech rodů koncovka </a:t>
            </a:r>
            <a:r>
              <a:rPr lang="cs-CZ" b="1" dirty="0" smtClean="0"/>
              <a:t>-</a:t>
            </a:r>
            <a:r>
              <a:rPr lang="cs-CZ" b="1" dirty="0" err="1" smtClean="0"/>
              <a:t>ými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898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Hladov__ vlk, tričko s </a:t>
            </a:r>
            <a:r>
              <a:rPr lang="cs-CZ" sz="4000" dirty="0" err="1" smtClean="0"/>
              <a:t>dlouh</a:t>
            </a:r>
            <a:r>
              <a:rPr lang="cs-CZ" sz="4000" dirty="0" smtClean="0"/>
              <a:t>__m__ rukávy, </a:t>
            </a:r>
            <a:r>
              <a:rPr lang="cs-CZ" sz="4000" dirty="0" err="1" smtClean="0"/>
              <a:t>obětav</a:t>
            </a:r>
            <a:r>
              <a:rPr lang="cs-CZ" sz="4000" dirty="0" smtClean="0"/>
              <a:t>__ lidé, vesel__ chlapec, nov__ žáci, uplynul__ týden, se </a:t>
            </a:r>
            <a:r>
              <a:rPr lang="cs-CZ" sz="4000" dirty="0" err="1" smtClean="0"/>
              <a:t>znám__m</a:t>
            </a:r>
            <a:r>
              <a:rPr lang="cs-CZ" sz="4000" dirty="0" smtClean="0"/>
              <a:t>__ herci, poctiv__ obchodníci, </a:t>
            </a:r>
            <a:r>
              <a:rPr lang="cs-CZ" sz="4000" dirty="0" err="1" smtClean="0"/>
              <a:t>houslov</a:t>
            </a:r>
            <a:r>
              <a:rPr lang="cs-CZ" sz="4000" dirty="0" smtClean="0"/>
              <a:t>__ klíč, košík se </a:t>
            </a:r>
            <a:r>
              <a:rPr lang="cs-CZ" sz="4000" dirty="0" err="1" smtClean="0"/>
              <a:t>zral</a:t>
            </a:r>
            <a:r>
              <a:rPr lang="cs-CZ" sz="4000" dirty="0" smtClean="0"/>
              <a:t>__m__ jablky, </a:t>
            </a:r>
            <a:r>
              <a:rPr lang="cs-CZ" sz="4000" dirty="0" err="1" smtClean="0"/>
              <a:t>lipov</a:t>
            </a:r>
            <a:r>
              <a:rPr lang="cs-CZ" sz="4000" dirty="0" smtClean="0"/>
              <a:t>__ čaj, mil__ přátelé, </a:t>
            </a:r>
            <a:r>
              <a:rPr lang="cs-CZ" sz="4000" dirty="0" err="1" smtClean="0"/>
              <a:t>papírov</a:t>
            </a:r>
            <a:r>
              <a:rPr lang="cs-CZ" sz="4000" dirty="0" smtClean="0"/>
              <a:t>__ pytlík, </a:t>
            </a:r>
            <a:r>
              <a:rPr lang="cs-CZ" sz="4000" dirty="0" err="1" smtClean="0"/>
              <a:t>usměvav</a:t>
            </a:r>
            <a:r>
              <a:rPr lang="cs-CZ" sz="4000" dirty="0" smtClean="0"/>
              <a:t>__ chlapci, v </a:t>
            </a:r>
            <a:r>
              <a:rPr lang="cs-CZ" sz="4000" dirty="0" err="1" smtClean="0"/>
              <a:t>zelenav</a:t>
            </a:r>
            <a:r>
              <a:rPr lang="cs-CZ" sz="4000" dirty="0" smtClean="0"/>
              <a:t>__ch větvích, </a:t>
            </a:r>
            <a:r>
              <a:rPr lang="cs-CZ" sz="4000" dirty="0" err="1" smtClean="0"/>
              <a:t>zpěvav</a:t>
            </a:r>
            <a:r>
              <a:rPr lang="cs-CZ" sz="4000" dirty="0" smtClean="0"/>
              <a:t>__ ptáci, v </a:t>
            </a:r>
            <a:r>
              <a:rPr lang="cs-CZ" sz="4000" dirty="0" err="1" smtClean="0"/>
              <a:t>dubov</a:t>
            </a:r>
            <a:r>
              <a:rPr lang="cs-CZ" sz="4000" dirty="0" smtClean="0"/>
              <a:t>__ch lesích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416858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28184" y="416858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28184" y="106493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99992" y="1640994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2204864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286513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31640" y="342900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3441194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4089266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4653136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80112" y="5313402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35896" y="106493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í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96136" y="2204864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í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308304" y="342900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í</a:t>
            </a:r>
            <a:endParaRPr lang="cs-CZ" sz="4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668344" y="401725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í</a:t>
            </a:r>
            <a:endParaRPr lang="cs-CZ" sz="4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051720" y="530120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í</a:t>
            </a:r>
            <a:endParaRPr lang="cs-CZ" sz="4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403648" y="1640994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í</a:t>
            </a:r>
            <a:endParaRPr lang="cs-CZ" sz="4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164288" y="41685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699792" y="221705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267744" y="3441194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i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67344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>
                <a:latin typeface="Comic Sans MS" pitchFamily="66" charset="0"/>
              </a:rPr>
              <a:t>Veškerý text je vytvořen autorem materiálu. </a:t>
            </a:r>
          </a:p>
          <a:p>
            <a:pPr marL="0" indent="0">
              <a:buNone/>
            </a:pPr>
            <a:r>
              <a:rPr lang="cs-CZ" smtClean="0"/>
              <a:t>17</a:t>
            </a:r>
            <a:r>
              <a:rPr lang="cs-CZ" dirty="0" smtClean="0"/>
              <a:t>. 1. 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743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234</Words>
  <Application>Microsoft Office PowerPoint</Application>
  <PresentationFormat>Předvádění na obrazovce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Anotace</vt:lpstr>
      <vt:lpstr>Zopakujte si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9</cp:revision>
  <dcterms:created xsi:type="dcterms:W3CDTF">2012-01-17T16:36:42Z</dcterms:created>
  <dcterms:modified xsi:type="dcterms:W3CDTF">2012-12-18T18:01:46Z</dcterms:modified>
</cp:coreProperties>
</file>