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1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Zájmena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EA619F-79DF-4CAC-AE27-885F509EBD9A}" type="presOf" srcId="{4C35D32F-0EAB-4CD7-82EE-45574DC2A586}" destId="{8BEBB6EC-1DAA-4CAC-8A25-BC0FCBD5DBD5}" srcOrd="0" destOrd="0" presId="urn:microsoft.com/office/officeart/2005/8/layout/target3"/>
    <dgm:cxn modelId="{D58100CD-4A45-43D0-A683-B64C47FD8A8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CAE8E3-E823-4ED4-A4D2-0E6CBF28E892}" type="presOf" srcId="{D1B46980-6531-4606-95E6-44980827E919}" destId="{2BE915AB-18AA-4053-B92C-3BFC9ED204BB}" srcOrd="1" destOrd="0" presId="urn:microsoft.com/office/officeart/2005/8/layout/target3"/>
    <dgm:cxn modelId="{FF9FC936-4459-438A-A254-44900FE2B3A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BB0836-4152-467B-94F1-95A8A2DCF89D}" type="presOf" srcId="{B651F6E3-6281-48DB-9319-2AEAFDAE7572}" destId="{6BB5E863-4638-4E1D-BFDE-399D028AC4ED}" srcOrd="1" destOrd="0" presId="urn:microsoft.com/office/officeart/2005/8/layout/target3"/>
    <dgm:cxn modelId="{7C3BDF3C-B0B3-4B65-A8CB-A0DAA6A6AC3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831FB2-819E-4CDF-9671-FA3ACB85CF55}" type="presOf" srcId="{757F3AB3-0718-4624-B441-E567A8F0AB56}" destId="{333A1088-737F-45CB-B68E-254E46348037}" srcOrd="0" destOrd="0" presId="urn:microsoft.com/office/officeart/2005/8/layout/target3"/>
    <dgm:cxn modelId="{68686B8E-BE76-4128-9BFE-5D9A9B55BAF8}" type="presOf" srcId="{D8197B8C-B260-4A16-BDF4-0947B075E274}" destId="{25B08C86-7E15-44DC-BE7F-FFB55DD49D12}" srcOrd="0" destOrd="0" presId="urn:microsoft.com/office/officeart/2005/8/layout/target3"/>
    <dgm:cxn modelId="{26619900-AFDA-4361-B2A8-66F31CE7C5E3}" type="presOf" srcId="{B651F6E3-6281-48DB-9319-2AEAFDAE7572}" destId="{619D679B-A015-4ECF-8348-D1034C574F40}" srcOrd="0" destOrd="0" presId="urn:microsoft.com/office/officeart/2005/8/layout/target3"/>
    <dgm:cxn modelId="{0ED46410-9D1E-441D-B6B6-06AC85021469}" type="presOf" srcId="{4C35D32F-0EAB-4CD7-82EE-45574DC2A586}" destId="{890E4F0B-2866-4A3F-A3C7-2A14B1797930}" srcOrd="1" destOrd="0" presId="urn:microsoft.com/office/officeart/2005/8/layout/target3"/>
    <dgm:cxn modelId="{F5677361-F474-415B-BB2E-FEFBAE6F131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ED5EC1-9355-421C-A2DD-64C80BB6A02F}" type="presParOf" srcId="{333A1088-737F-45CB-B68E-254E46348037}" destId="{F5ABB229-8D3B-4694-996A-96F23CF14429}" srcOrd="0" destOrd="0" presId="urn:microsoft.com/office/officeart/2005/8/layout/target3"/>
    <dgm:cxn modelId="{01C8B736-7DFD-4858-90A9-703BF5EA4071}" type="presParOf" srcId="{333A1088-737F-45CB-B68E-254E46348037}" destId="{F41139FD-01EE-4571-8B17-4FB00FC51163}" srcOrd="1" destOrd="0" presId="urn:microsoft.com/office/officeart/2005/8/layout/target3"/>
    <dgm:cxn modelId="{A20DAF63-47EA-4235-9A58-75AD8AD473F8}" type="presParOf" srcId="{333A1088-737F-45CB-B68E-254E46348037}" destId="{D005CE8C-CC26-4C3E-AC11-E15060ECD759}" srcOrd="2" destOrd="0" presId="urn:microsoft.com/office/officeart/2005/8/layout/target3"/>
    <dgm:cxn modelId="{D432342A-D871-4390-9FDE-9FC9A9309814}" type="presParOf" srcId="{333A1088-737F-45CB-B68E-254E46348037}" destId="{2C702D82-9B77-49B7-9568-BB8EB47C3372}" srcOrd="3" destOrd="0" presId="urn:microsoft.com/office/officeart/2005/8/layout/target3"/>
    <dgm:cxn modelId="{F10699F6-1C16-45F0-AD77-90AB597FA068}" type="presParOf" srcId="{333A1088-737F-45CB-B68E-254E46348037}" destId="{A52A0455-90FF-4808-ABD0-F02540D31D5A}" srcOrd="4" destOrd="0" presId="urn:microsoft.com/office/officeart/2005/8/layout/target3"/>
    <dgm:cxn modelId="{50DF76C6-A6F4-408D-91A9-8024C8BBB086}" type="presParOf" srcId="{333A1088-737F-45CB-B68E-254E46348037}" destId="{6140AFEC-043D-4C43-A2F9-D0F5331DF3A3}" srcOrd="5" destOrd="0" presId="urn:microsoft.com/office/officeart/2005/8/layout/target3"/>
    <dgm:cxn modelId="{58C846DA-7E7E-4FE6-8D38-C199E2A0DA74}" type="presParOf" srcId="{333A1088-737F-45CB-B68E-254E46348037}" destId="{9358AC05-5D7D-4327-9F80-1AD486AEA664}" srcOrd="6" destOrd="0" presId="urn:microsoft.com/office/officeart/2005/8/layout/target3"/>
    <dgm:cxn modelId="{79CF590C-4ED1-4C53-9613-925EBE7D055A}" type="presParOf" srcId="{333A1088-737F-45CB-B68E-254E46348037}" destId="{313FC574-E1CD-4FB4-B054-0B805CE0447D}" srcOrd="7" destOrd="0" presId="urn:microsoft.com/office/officeart/2005/8/layout/target3"/>
    <dgm:cxn modelId="{28AE1ED0-0D10-41F9-A597-7CE6A7102A5D}" type="presParOf" srcId="{333A1088-737F-45CB-B68E-254E46348037}" destId="{619D679B-A015-4ECF-8348-D1034C574F40}" srcOrd="8" destOrd="0" presId="urn:microsoft.com/office/officeart/2005/8/layout/target3"/>
    <dgm:cxn modelId="{980D36F7-6235-4CEB-83AF-C370BCD41E24}" type="presParOf" srcId="{333A1088-737F-45CB-B68E-254E46348037}" destId="{322283A8-4A27-4CDA-BAE3-F381106A9174}" srcOrd="9" destOrd="0" presId="urn:microsoft.com/office/officeart/2005/8/layout/target3"/>
    <dgm:cxn modelId="{573CE602-9BCC-4EAF-9B37-610EDF886F3D}" type="presParOf" srcId="{333A1088-737F-45CB-B68E-254E46348037}" destId="{FFC9F71D-1B4F-4AD9-A4A6-86ADEFC8AF5C}" srcOrd="10" destOrd="0" presId="urn:microsoft.com/office/officeart/2005/8/layout/target3"/>
    <dgm:cxn modelId="{6DCDBED5-3584-495D-89CE-751BF1F1ED9A}" type="presParOf" srcId="{333A1088-737F-45CB-B68E-254E46348037}" destId="{25B08C86-7E15-44DC-BE7F-FFB55DD49D12}" srcOrd="11" destOrd="0" presId="urn:microsoft.com/office/officeart/2005/8/layout/target3"/>
    <dgm:cxn modelId="{9528EC2A-E489-46F4-A7E9-01C5D6532C0B}" type="presParOf" srcId="{333A1088-737F-45CB-B68E-254E46348037}" destId="{76644BE8-9D7C-4C09-B250-3D10AF48CBB7}" srcOrd="12" destOrd="0" presId="urn:microsoft.com/office/officeart/2005/8/layout/target3"/>
    <dgm:cxn modelId="{C85AB3BF-D19B-4889-95C3-59C5EFDFA8D9}" type="presParOf" srcId="{333A1088-737F-45CB-B68E-254E46348037}" destId="{EE85B701-7295-41C0-BA7A-34D3756A2AE6}" srcOrd="13" destOrd="0" presId="urn:microsoft.com/office/officeart/2005/8/layout/target3"/>
    <dgm:cxn modelId="{FC759A0D-C862-45D3-B7D9-DA08D2D34AB1}" type="presParOf" srcId="{333A1088-737F-45CB-B68E-254E46348037}" destId="{8BEBB6EC-1DAA-4CAC-8A25-BC0FCBD5DBD5}" srcOrd="14" destOrd="0" presId="urn:microsoft.com/office/officeart/2005/8/layout/target3"/>
    <dgm:cxn modelId="{19CFA5A0-FB84-4E04-84F8-43BF46B944D0}" type="presParOf" srcId="{333A1088-737F-45CB-B68E-254E46348037}" destId="{AED2198E-93D5-4001-81B4-73124B309672}" srcOrd="15" destOrd="0" presId="urn:microsoft.com/office/officeart/2005/8/layout/target3"/>
    <dgm:cxn modelId="{3E6D7C18-E140-4126-8A56-C86DF4F56781}" type="presParOf" srcId="{333A1088-737F-45CB-B68E-254E46348037}" destId="{2BE915AB-18AA-4053-B92C-3BFC9ED204BB}" srcOrd="16" destOrd="0" presId="urn:microsoft.com/office/officeart/2005/8/layout/target3"/>
    <dgm:cxn modelId="{173BC429-8821-4B40-A30E-F2881BC2550E}" type="presParOf" srcId="{333A1088-737F-45CB-B68E-254E46348037}" destId="{6BB5E863-4638-4E1D-BFDE-399D028AC4ED}" srcOrd="17" destOrd="0" presId="urn:microsoft.com/office/officeart/2005/8/layout/target3"/>
    <dgm:cxn modelId="{53308BB4-E1FC-4DD0-835B-0891E9E6FFB6}" type="presParOf" srcId="{333A1088-737F-45CB-B68E-254E46348037}" destId="{5A5FFA88-C948-4069-8E93-59FA12366E83}" srcOrd="18" destOrd="0" presId="urn:microsoft.com/office/officeart/2005/8/layout/target3"/>
    <dgm:cxn modelId="{12484233-EABC-4B72-AA9B-0DB7F96094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Zájmena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7261202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013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procvičování učiva                      o zájmenech. Ve cvičení č. 1 žáci určují druh zájmen, správná odpověď se objeví po kliknutí. Ve cvičení č. 2 a č. 3 žáci zapisují </a:t>
            </a:r>
            <a:r>
              <a:rPr lang="cs-CZ" smtClean="0"/>
              <a:t>do sešitů </a:t>
            </a:r>
            <a:r>
              <a:rPr lang="cs-CZ" dirty="0" smtClean="0"/>
              <a:t>náležité tvary zájmen, odpovědi si zkontrolují podle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93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855"/>
            <a:ext cx="8229600" cy="85056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Určete druhy zájmen.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já – </a:t>
            </a:r>
          </a:p>
          <a:p>
            <a:pPr marL="0" indent="0">
              <a:buNone/>
            </a:pPr>
            <a:r>
              <a:rPr lang="cs-CZ" dirty="0" smtClean="0"/>
              <a:t>svůj – 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ýž –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do? –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terý? –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aždý – 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í? – </a:t>
            </a:r>
          </a:p>
          <a:p>
            <a:pPr marL="0" indent="0">
              <a:buNone/>
            </a:pPr>
            <a:r>
              <a:rPr lang="cs-CZ" dirty="0" smtClean="0"/>
              <a:t>vy –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ic –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908720"/>
            <a:ext cx="1800200" cy="629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někdo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ji – </a:t>
            </a:r>
            <a:endParaRPr lang="cs-CZ" sz="32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který – </a:t>
            </a:r>
            <a:endParaRPr lang="cs-CZ" sz="32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žádný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onen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co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ten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nikdo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pPr lvl="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jenž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  <a:p>
            <a:r>
              <a:rPr lang="cs-CZ" sz="3200" dirty="0" smtClean="0"/>
              <a:t>  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83671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osobní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94116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osobní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48478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osobní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1476073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přivlastňovací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052137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ukazovací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4428401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ukazovací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3276273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ukazovací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2628201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tázací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4080" y="3204265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tázací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436510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tázací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378032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neurčité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90872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neurčité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5508521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záporné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5004465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záporné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270020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záporné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386104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vztažné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558052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vztažné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206084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vztažné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985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21287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Neřekneš to na ___?</a:t>
            </a:r>
          </a:p>
          <a:p>
            <a:pPr marL="514350" indent="-514350">
              <a:buAutoNum type="arabicParenR"/>
            </a:pPr>
            <a:r>
              <a:rPr lang="cs-CZ" dirty="0" smtClean="0"/>
              <a:t>Ta odměna patří ___. </a:t>
            </a:r>
          </a:p>
          <a:p>
            <a:pPr marL="514350" indent="-514350">
              <a:buAutoNum type="arabicParenR"/>
            </a:pPr>
            <a:r>
              <a:rPr lang="cs-CZ" dirty="0" smtClean="0"/>
              <a:t>Kéž by o ___ slýchali jen dobré zprávy.</a:t>
            </a:r>
          </a:p>
          <a:p>
            <a:pPr marL="514350" indent="-514350">
              <a:buAutoNum type="arabicParenR"/>
            </a:pPr>
            <a:r>
              <a:rPr lang="cs-CZ" dirty="0" smtClean="0"/>
              <a:t>Včera ___ Milan potkal.</a:t>
            </a:r>
          </a:p>
          <a:p>
            <a:pPr marL="514350" indent="-514350">
              <a:buAutoNum type="arabicParenR"/>
            </a:pPr>
            <a:r>
              <a:rPr lang="cs-CZ" dirty="0" smtClean="0"/>
              <a:t>Šel kolem ___.</a:t>
            </a:r>
          </a:p>
          <a:p>
            <a:pPr marL="514350" indent="-514350">
              <a:buAutoNum type="arabicParenR"/>
            </a:pPr>
            <a:r>
              <a:rPr lang="cs-CZ" dirty="0" smtClean="0"/>
              <a:t>Měl pro ___ peníze. </a:t>
            </a:r>
          </a:p>
          <a:p>
            <a:pPr marL="514350" indent="-514350">
              <a:buAutoNum type="arabicParenR"/>
            </a:pPr>
            <a:r>
              <a:rPr lang="cs-CZ" dirty="0" smtClean="0"/>
              <a:t>Zdálo se jí o ___.</a:t>
            </a:r>
          </a:p>
          <a:p>
            <a:pPr marL="514350" indent="-514350">
              <a:buAutoNum type="arabicParenR"/>
            </a:pPr>
            <a:r>
              <a:rPr lang="cs-CZ" dirty="0" smtClean="0"/>
              <a:t>Pojď tam se ___.</a:t>
            </a:r>
          </a:p>
          <a:p>
            <a:pPr marL="514350" indent="-514350">
              <a:buAutoNum type="arabicParenR"/>
            </a:pPr>
            <a:r>
              <a:rPr lang="cs-CZ" dirty="0" smtClean="0"/>
              <a:t>Beze ___ vám bude smutno.</a:t>
            </a:r>
          </a:p>
          <a:p>
            <a:pPr marL="514350" indent="-51435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Vzal ___ na výlet.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-13855"/>
            <a:ext cx="8229600" cy="850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Doplňte tvary zájmena </a:t>
            </a:r>
            <a:r>
              <a:rPr lang="cs-CZ" sz="2400" b="1" dirty="0" smtClean="0"/>
              <a:t>já.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0520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21287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mě, mne</a:t>
            </a:r>
          </a:p>
          <a:p>
            <a:pPr marL="514350" indent="-514350">
              <a:buAutoNum type="arabicParenR"/>
            </a:pPr>
            <a:r>
              <a:rPr lang="cs-CZ" dirty="0" smtClean="0"/>
              <a:t>mně, mi</a:t>
            </a:r>
          </a:p>
          <a:p>
            <a:pPr marL="514350" indent="-514350">
              <a:buAutoNum type="arabicParenR"/>
            </a:pPr>
            <a:r>
              <a:rPr lang="cs-CZ" dirty="0" smtClean="0"/>
              <a:t>mně</a:t>
            </a:r>
          </a:p>
          <a:p>
            <a:pPr marL="514350" indent="-514350">
              <a:buAutoNum type="arabicParenR"/>
            </a:pPr>
            <a:r>
              <a:rPr lang="cs-CZ" dirty="0" smtClean="0"/>
              <a:t>mě, mne</a:t>
            </a:r>
          </a:p>
          <a:p>
            <a:pPr marL="514350" indent="-514350">
              <a:buAutoNum type="arabicParenR"/>
            </a:pPr>
            <a:r>
              <a:rPr lang="cs-CZ" dirty="0" smtClean="0"/>
              <a:t>mě, mne</a:t>
            </a:r>
          </a:p>
          <a:p>
            <a:pPr marL="514350" indent="-514350">
              <a:buAutoNum type="arabicParenR"/>
            </a:pPr>
            <a:r>
              <a:rPr lang="cs-CZ" dirty="0" smtClean="0"/>
              <a:t>mě, mne</a:t>
            </a:r>
          </a:p>
          <a:p>
            <a:pPr marL="514350" indent="-514350">
              <a:buAutoNum type="arabicParenR"/>
            </a:pPr>
            <a:r>
              <a:rPr lang="cs-CZ" dirty="0" smtClean="0"/>
              <a:t>mně</a:t>
            </a:r>
          </a:p>
          <a:p>
            <a:pPr marL="514350" indent="-514350">
              <a:buAutoNum type="arabicParenR"/>
            </a:pPr>
            <a:r>
              <a:rPr lang="cs-CZ" dirty="0" smtClean="0"/>
              <a:t>mnou</a:t>
            </a:r>
          </a:p>
          <a:p>
            <a:pPr marL="514350" indent="-514350">
              <a:buAutoNum type="arabicParenR"/>
            </a:pPr>
            <a:r>
              <a:rPr lang="cs-CZ" dirty="0" smtClean="0"/>
              <a:t>mě, mne</a:t>
            </a:r>
          </a:p>
          <a:p>
            <a:pPr marL="514350" indent="-51435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mě, mne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-13855"/>
            <a:ext cx="8229600" cy="850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Řešení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492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21287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Pomoz (ona)!</a:t>
            </a:r>
          </a:p>
          <a:p>
            <a:pPr marL="514350" indent="-514350">
              <a:buAutoNum type="arabicParenR"/>
            </a:pPr>
            <a:r>
              <a:rPr lang="cs-CZ" dirty="0" smtClean="0"/>
              <a:t>Půjde s (vy).</a:t>
            </a:r>
          </a:p>
          <a:p>
            <a:pPr marL="514350" indent="-514350">
              <a:buAutoNum type="arabicParenR"/>
            </a:pPr>
            <a:r>
              <a:rPr lang="cs-CZ" dirty="0" smtClean="0"/>
              <a:t>Brzy (oni) zavolám.</a:t>
            </a:r>
          </a:p>
          <a:p>
            <a:pPr marL="514350" indent="-514350">
              <a:buAutoNum type="arabicParenR"/>
            </a:pPr>
            <a:r>
              <a:rPr lang="cs-CZ" dirty="0" smtClean="0"/>
              <a:t>Zkuste (my) to zařídit.</a:t>
            </a:r>
          </a:p>
          <a:p>
            <a:pPr marL="514350" indent="-514350">
              <a:buAutoNum type="arabicParenR"/>
            </a:pPr>
            <a:r>
              <a:rPr lang="cs-CZ" dirty="0" smtClean="0"/>
              <a:t>Má (on) ráda.</a:t>
            </a:r>
          </a:p>
          <a:p>
            <a:pPr marL="514350" indent="-514350">
              <a:buAutoNum type="arabicParenR"/>
            </a:pPr>
            <a:r>
              <a:rPr lang="cs-CZ" dirty="0" smtClean="0"/>
              <a:t>Podíval se na (ona).</a:t>
            </a:r>
          </a:p>
          <a:p>
            <a:pPr marL="514350" indent="-514350">
              <a:buAutoNum type="arabicParenR"/>
            </a:pPr>
            <a:r>
              <a:rPr lang="cs-CZ" dirty="0" smtClean="0"/>
              <a:t>(Ty) se to netýká.</a:t>
            </a:r>
          </a:p>
          <a:p>
            <a:pPr marL="514350" indent="-514350">
              <a:buAutoNum type="arabicParenR"/>
            </a:pPr>
            <a:r>
              <a:rPr lang="cs-CZ" dirty="0" smtClean="0"/>
              <a:t>Neříkej (ona) o tom.</a:t>
            </a:r>
          </a:p>
          <a:p>
            <a:pPr marL="514350" indent="-514350">
              <a:buAutoNum type="arabicParenR"/>
            </a:pPr>
            <a:r>
              <a:rPr lang="cs-CZ" dirty="0" smtClean="0"/>
              <a:t>Nerad mluví o (se)</a:t>
            </a:r>
          </a:p>
          <a:p>
            <a:pPr marL="514350" indent="-51435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Proč se s (my) nebavíte?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-13855"/>
            <a:ext cx="8229600" cy="850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Doplňte tvary daných zájmen.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492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21287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jí</a:t>
            </a:r>
          </a:p>
          <a:p>
            <a:pPr marL="514350" indent="-514350">
              <a:buAutoNum type="arabicParenR"/>
            </a:pPr>
            <a:r>
              <a:rPr lang="cs-CZ" dirty="0" smtClean="0"/>
              <a:t>vámi</a:t>
            </a:r>
          </a:p>
          <a:p>
            <a:pPr marL="514350" indent="-514350">
              <a:buAutoNum type="arabicParenR"/>
            </a:pPr>
            <a:r>
              <a:rPr lang="cs-CZ" dirty="0" smtClean="0"/>
              <a:t>jim</a:t>
            </a:r>
          </a:p>
          <a:p>
            <a:pPr marL="514350" indent="-514350">
              <a:buAutoNum type="arabicParenR"/>
            </a:pPr>
            <a:r>
              <a:rPr lang="cs-CZ" dirty="0" smtClean="0"/>
              <a:t>nám</a:t>
            </a:r>
          </a:p>
          <a:p>
            <a:pPr marL="514350" indent="-514350">
              <a:buAutoNum type="arabicParenR"/>
            </a:pPr>
            <a:r>
              <a:rPr lang="cs-CZ" dirty="0" smtClean="0"/>
              <a:t>ho</a:t>
            </a:r>
          </a:p>
          <a:p>
            <a:pPr marL="514350" indent="-514350">
              <a:buAutoNum type="arabicParenR"/>
            </a:pPr>
            <a:r>
              <a:rPr lang="cs-CZ" dirty="0" smtClean="0"/>
              <a:t>ni</a:t>
            </a:r>
          </a:p>
          <a:p>
            <a:pPr marL="514350" indent="-514350">
              <a:buAutoNum type="arabicParenR"/>
            </a:pPr>
            <a:r>
              <a:rPr lang="cs-CZ" dirty="0" smtClean="0"/>
              <a:t>Tebe</a:t>
            </a:r>
          </a:p>
          <a:p>
            <a:pPr marL="514350" indent="-514350">
              <a:buAutoNum type="arabicParenR"/>
            </a:pPr>
            <a:r>
              <a:rPr lang="cs-CZ" dirty="0" smtClean="0"/>
              <a:t>jí</a:t>
            </a:r>
          </a:p>
          <a:p>
            <a:pPr marL="514350" indent="-514350">
              <a:buAutoNum type="arabicParenR"/>
            </a:pPr>
            <a:r>
              <a:rPr lang="cs-CZ" dirty="0" smtClean="0"/>
              <a:t>sobě</a:t>
            </a:r>
          </a:p>
          <a:p>
            <a:pPr marL="514350" indent="-514350">
              <a:buAutoNum type="arabicParenR"/>
            </a:pPr>
            <a:r>
              <a:rPr lang="cs-CZ" dirty="0" smtClean="0"/>
              <a:t> námi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-13855"/>
            <a:ext cx="8229600" cy="850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/>
              <a:t>Řešení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492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11</a:t>
            </a:r>
            <a:r>
              <a:rPr lang="cs-CZ" dirty="0" smtClean="0"/>
              <a:t>. 2.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86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314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Určete druhy zájmen.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9</cp:revision>
  <dcterms:created xsi:type="dcterms:W3CDTF">2012-02-11T16:26:59Z</dcterms:created>
  <dcterms:modified xsi:type="dcterms:W3CDTF">2012-12-18T18:02:21Z</dcterms:modified>
</cp:coreProperties>
</file>