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5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VY_32_INOVACE_12_ČESKÝ JAZYK, 5. ROČ.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Bilíková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Druhy číslovek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474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A164D66-365E-40E2-9ACF-BB92ECF98EFB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75532D1-2EC7-49B1-BD81-119BCD54D6F1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1A24C6-7FBE-4267-9222-20C5802F1DDF}" type="presOf" srcId="{4C35D32F-0EAB-4CD7-82EE-45574DC2A586}" destId="{890E4F0B-2866-4A3F-A3C7-2A14B1797930}" srcOrd="1" destOrd="0" presId="urn:microsoft.com/office/officeart/2005/8/layout/target3"/>
    <dgm:cxn modelId="{FD63C370-B207-4C05-A9F4-74623C01839B}" type="presOf" srcId="{B651F6E3-6281-48DB-9319-2AEAFDAE7572}" destId="{6BB5E863-4638-4E1D-BFDE-399D028AC4ED}" srcOrd="1" destOrd="0" presId="urn:microsoft.com/office/officeart/2005/8/layout/target3"/>
    <dgm:cxn modelId="{5E973341-BA62-4D5E-B4CB-0AF05C20EEE0}" type="presOf" srcId="{D1D4F407-5343-4D3F-B5B9-D407B03CAEB4}" destId="{D005CE8C-CC26-4C3E-AC11-E15060ECD759}" srcOrd="0" destOrd="0" presId="urn:microsoft.com/office/officeart/2005/8/layout/target3"/>
    <dgm:cxn modelId="{82C02623-3FB6-49A4-8064-5BC937D6816E}" type="presOf" srcId="{757F3AB3-0718-4624-B441-E567A8F0AB56}" destId="{333A1088-737F-45CB-B68E-254E46348037}" srcOrd="0" destOrd="0" presId="urn:microsoft.com/office/officeart/2005/8/layout/target3"/>
    <dgm:cxn modelId="{60378B2C-2494-46E8-BDB8-651B419F3DAF}" type="presOf" srcId="{D1B46980-6531-4606-95E6-44980827E919}" destId="{2BE915AB-18AA-4053-B92C-3BFC9ED204BB}" srcOrd="1" destOrd="0" presId="urn:microsoft.com/office/officeart/2005/8/layout/target3"/>
    <dgm:cxn modelId="{FFDB9046-352D-4915-B814-0F23ADDA4BCC}" type="presOf" srcId="{D1D4F407-5343-4D3F-B5B9-D407B03CAEB4}" destId="{AED2198E-93D5-4001-81B4-73124B309672}" srcOrd="1" destOrd="0" presId="urn:microsoft.com/office/officeart/2005/8/layout/target3"/>
    <dgm:cxn modelId="{0C9270F6-B6AD-476C-A5D4-BFA378193EB3}" type="presOf" srcId="{4C35D32F-0EAB-4CD7-82EE-45574DC2A586}" destId="{8BEBB6EC-1DAA-4CAC-8A25-BC0FCBD5DBD5}" srcOrd="0" destOrd="0" presId="urn:microsoft.com/office/officeart/2005/8/layout/target3"/>
    <dgm:cxn modelId="{145CFEFE-9263-4D73-A0CE-0E118C383329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0939636-26EA-4D93-871B-9AC2A7ED4E8D}" type="presOf" srcId="{D1B46980-6531-4606-95E6-44980827E919}" destId="{6140AFEC-043D-4C43-A2F9-D0F5331DF3A3}" srcOrd="0" destOrd="0" presId="urn:microsoft.com/office/officeart/2005/8/layout/target3"/>
    <dgm:cxn modelId="{A041FD56-7869-47F1-BA07-9AA5572CBEC6}" type="presParOf" srcId="{333A1088-737F-45CB-B68E-254E46348037}" destId="{F5ABB229-8D3B-4694-996A-96F23CF14429}" srcOrd="0" destOrd="0" presId="urn:microsoft.com/office/officeart/2005/8/layout/target3"/>
    <dgm:cxn modelId="{C9BD5F3A-8D74-4DE6-9C73-BC8FA41FAFF4}" type="presParOf" srcId="{333A1088-737F-45CB-B68E-254E46348037}" destId="{F41139FD-01EE-4571-8B17-4FB00FC51163}" srcOrd="1" destOrd="0" presId="urn:microsoft.com/office/officeart/2005/8/layout/target3"/>
    <dgm:cxn modelId="{C1CFED10-7DAB-4168-BCF1-DD3F5ACA3CB1}" type="presParOf" srcId="{333A1088-737F-45CB-B68E-254E46348037}" destId="{D005CE8C-CC26-4C3E-AC11-E15060ECD759}" srcOrd="2" destOrd="0" presId="urn:microsoft.com/office/officeart/2005/8/layout/target3"/>
    <dgm:cxn modelId="{C2A8AC20-18CA-4EE0-968B-0A315819C2FB}" type="presParOf" srcId="{333A1088-737F-45CB-B68E-254E46348037}" destId="{2C702D82-9B77-49B7-9568-BB8EB47C3372}" srcOrd="3" destOrd="0" presId="urn:microsoft.com/office/officeart/2005/8/layout/target3"/>
    <dgm:cxn modelId="{3B2671AE-8882-4FB7-B49F-77CE2794A386}" type="presParOf" srcId="{333A1088-737F-45CB-B68E-254E46348037}" destId="{A52A0455-90FF-4808-ABD0-F02540D31D5A}" srcOrd="4" destOrd="0" presId="urn:microsoft.com/office/officeart/2005/8/layout/target3"/>
    <dgm:cxn modelId="{7DD26004-DE50-4A3F-BEFA-905B65119E1E}" type="presParOf" srcId="{333A1088-737F-45CB-B68E-254E46348037}" destId="{6140AFEC-043D-4C43-A2F9-D0F5331DF3A3}" srcOrd="5" destOrd="0" presId="urn:microsoft.com/office/officeart/2005/8/layout/target3"/>
    <dgm:cxn modelId="{AB827FF8-AA70-49DC-A13D-F71D12F5AAFD}" type="presParOf" srcId="{333A1088-737F-45CB-B68E-254E46348037}" destId="{9358AC05-5D7D-4327-9F80-1AD486AEA664}" srcOrd="6" destOrd="0" presId="urn:microsoft.com/office/officeart/2005/8/layout/target3"/>
    <dgm:cxn modelId="{FEF10441-1D7A-442B-B921-CC81E455E8EF}" type="presParOf" srcId="{333A1088-737F-45CB-B68E-254E46348037}" destId="{313FC574-E1CD-4FB4-B054-0B805CE0447D}" srcOrd="7" destOrd="0" presId="urn:microsoft.com/office/officeart/2005/8/layout/target3"/>
    <dgm:cxn modelId="{D66F1C39-32E1-4943-92BE-E23598A019B5}" type="presParOf" srcId="{333A1088-737F-45CB-B68E-254E46348037}" destId="{619D679B-A015-4ECF-8348-D1034C574F40}" srcOrd="8" destOrd="0" presId="urn:microsoft.com/office/officeart/2005/8/layout/target3"/>
    <dgm:cxn modelId="{1B3EB4DF-38DA-4E89-8FE0-A58AD277C83B}" type="presParOf" srcId="{333A1088-737F-45CB-B68E-254E46348037}" destId="{322283A8-4A27-4CDA-BAE3-F381106A9174}" srcOrd="9" destOrd="0" presId="urn:microsoft.com/office/officeart/2005/8/layout/target3"/>
    <dgm:cxn modelId="{90B399C1-B947-4049-993E-2BD7DEFDAB62}" type="presParOf" srcId="{333A1088-737F-45CB-B68E-254E46348037}" destId="{FFC9F71D-1B4F-4AD9-A4A6-86ADEFC8AF5C}" srcOrd="10" destOrd="0" presId="urn:microsoft.com/office/officeart/2005/8/layout/target3"/>
    <dgm:cxn modelId="{0A1BFBE5-AF79-47D2-A58D-52DD54765738}" type="presParOf" srcId="{333A1088-737F-45CB-B68E-254E46348037}" destId="{25B08C86-7E15-44DC-BE7F-FFB55DD49D12}" srcOrd="11" destOrd="0" presId="urn:microsoft.com/office/officeart/2005/8/layout/target3"/>
    <dgm:cxn modelId="{8B6D95E9-D940-44C5-9D4B-FD8772A5DDC2}" type="presParOf" srcId="{333A1088-737F-45CB-B68E-254E46348037}" destId="{76644BE8-9D7C-4C09-B250-3D10AF48CBB7}" srcOrd="12" destOrd="0" presId="urn:microsoft.com/office/officeart/2005/8/layout/target3"/>
    <dgm:cxn modelId="{79BA52CA-6CA0-434C-8E51-AD970FDB17C9}" type="presParOf" srcId="{333A1088-737F-45CB-B68E-254E46348037}" destId="{EE85B701-7295-41C0-BA7A-34D3756A2AE6}" srcOrd="13" destOrd="0" presId="urn:microsoft.com/office/officeart/2005/8/layout/target3"/>
    <dgm:cxn modelId="{88E43A6A-20A9-4943-9300-47B21C9EE20A}" type="presParOf" srcId="{333A1088-737F-45CB-B68E-254E46348037}" destId="{8BEBB6EC-1DAA-4CAC-8A25-BC0FCBD5DBD5}" srcOrd="14" destOrd="0" presId="urn:microsoft.com/office/officeart/2005/8/layout/target3"/>
    <dgm:cxn modelId="{88C6442E-39E1-4E73-BD9B-69B501419084}" type="presParOf" srcId="{333A1088-737F-45CB-B68E-254E46348037}" destId="{AED2198E-93D5-4001-81B4-73124B309672}" srcOrd="15" destOrd="0" presId="urn:microsoft.com/office/officeart/2005/8/layout/target3"/>
    <dgm:cxn modelId="{0B158C8C-C4C0-4472-A33E-632D7C58A750}" type="presParOf" srcId="{333A1088-737F-45CB-B68E-254E46348037}" destId="{2BE915AB-18AA-4053-B92C-3BFC9ED204BB}" srcOrd="16" destOrd="0" presId="urn:microsoft.com/office/officeart/2005/8/layout/target3"/>
    <dgm:cxn modelId="{91FCB913-E32B-4135-8C5B-C28BE01DBACB}" type="presParOf" srcId="{333A1088-737F-45CB-B68E-254E46348037}" destId="{6BB5E863-4638-4E1D-BFDE-399D028AC4ED}" srcOrd="17" destOrd="0" presId="urn:microsoft.com/office/officeart/2005/8/layout/target3"/>
    <dgm:cxn modelId="{C885288D-DD11-456C-B266-272D38004725}" type="presParOf" srcId="{333A1088-737F-45CB-B68E-254E46348037}" destId="{5A5FFA88-C948-4069-8E93-59FA12366E83}" srcOrd="18" destOrd="0" presId="urn:microsoft.com/office/officeart/2005/8/layout/target3"/>
    <dgm:cxn modelId="{892EE2F7-2C00-4F4F-8F3F-19A23A973E8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Bilíková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VY_32_INOVACE_12_ČESKÝ JAZYK, 5. ROČ.</a:t>
          </a: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Druhy číslovek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56185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6826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0404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4628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898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920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844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269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6359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4377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510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6985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6AA81-5039-4473-A1AE-81889C93AB61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94C1E-D306-4D41-82CB-046316C679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166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81277235"/>
              </p:ext>
            </p:extLst>
          </p:nvPr>
        </p:nvGraphicFramePr>
        <p:xfrm>
          <a:off x="467544" y="162880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081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Materiál slouží k procvičování druhů číslovek. Obsahuje přehled druhů číslovek a dvě cvičení.</a:t>
            </a:r>
          </a:p>
          <a:p>
            <a:pPr marL="0" indent="0">
              <a:buNone/>
            </a:pPr>
            <a:r>
              <a:rPr lang="cs-CZ" dirty="0" smtClean="0"/>
              <a:t>Ve cvičení č. 1 žáci spojují barevnými fixy na interaktivní tabuli číslovky s příslušným druhem.</a:t>
            </a:r>
          </a:p>
          <a:p>
            <a:pPr marL="0" indent="0">
              <a:buNone/>
            </a:pPr>
            <a:r>
              <a:rPr lang="cs-CZ" dirty="0" smtClean="0"/>
              <a:t>Ve cvičení č. 2 žáci odpovídají ústně nebo odpovědi zapisují do sešitů. Vyhledávají číslovky skryté ve větách a určují jejich druh.</a:t>
            </a:r>
          </a:p>
          <a:p>
            <a:pPr marL="0" indent="0">
              <a:buNone/>
            </a:pPr>
            <a:r>
              <a:rPr lang="cs-CZ" dirty="0" smtClean="0"/>
              <a:t>Součástí materiálu je řešení.</a:t>
            </a:r>
          </a:p>
        </p:txBody>
      </p:sp>
    </p:spTree>
    <p:extLst>
      <p:ext uri="{BB962C8B-B14F-4D97-AF65-F5344CB8AC3E}">
        <p14:creationId xmlns:p14="http://schemas.microsoft.com/office/powerpoint/2010/main" val="173970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632848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Druhy číslovek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363272" cy="507342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1. číslovky základní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vyjadřují počet a odpovídají na otázku </a:t>
            </a:r>
            <a:r>
              <a:rPr lang="cs-CZ" dirty="0" smtClean="0">
                <a:solidFill>
                  <a:srgbClr val="FF0000"/>
                </a:solidFill>
              </a:rPr>
              <a:t>kolik?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apř. pět, několik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chemeClr val="tx2"/>
                </a:solidFill>
              </a:rPr>
              <a:t>2. číslovky řadové</a:t>
            </a:r>
            <a:r>
              <a:rPr lang="cs-CZ" b="1" dirty="0" smtClean="0"/>
              <a:t> </a:t>
            </a:r>
            <a:r>
              <a:rPr lang="cs-CZ" dirty="0" smtClean="0"/>
              <a:t>– označují pořadí a odpovídají na otázku </a:t>
            </a:r>
            <a:r>
              <a:rPr lang="cs-CZ" dirty="0" smtClean="0">
                <a:solidFill>
                  <a:schemeClr val="tx2"/>
                </a:solidFill>
              </a:rPr>
              <a:t>kolikátý?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apř. druhý, několikátý</a:t>
            </a:r>
          </a:p>
          <a:p>
            <a:endParaRPr lang="cs-CZ" b="1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C000"/>
                </a:solidFill>
              </a:rPr>
              <a:t>3. číslovky druhové</a:t>
            </a:r>
            <a:r>
              <a:rPr lang="cs-CZ" b="1" dirty="0" smtClean="0"/>
              <a:t> </a:t>
            </a:r>
            <a:r>
              <a:rPr lang="cs-CZ" dirty="0" smtClean="0"/>
              <a:t>– vyjadřují množství druhů a odpovídají na otázku </a:t>
            </a:r>
            <a:r>
              <a:rPr lang="cs-CZ" dirty="0" smtClean="0">
                <a:solidFill>
                  <a:srgbClr val="FFC000"/>
                </a:solidFill>
              </a:rPr>
              <a:t>kolikerý?</a:t>
            </a:r>
          </a:p>
          <a:p>
            <a:pPr marL="0" indent="0">
              <a:buNone/>
            </a:pPr>
            <a:r>
              <a:rPr lang="cs-CZ" dirty="0" smtClean="0"/>
              <a:t>např. čtvery, několikery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4. číslovky násobné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– vyjadřují, kolikrát se něco vyskytuje, a odpovídají na otázky </a:t>
            </a:r>
            <a:r>
              <a:rPr lang="cs-CZ" dirty="0" smtClean="0">
                <a:solidFill>
                  <a:srgbClr val="00B050"/>
                </a:solidFill>
              </a:rPr>
              <a:t>kolikrát?  kolikanásobný?</a:t>
            </a:r>
          </a:p>
          <a:p>
            <a:pPr marL="0" indent="0">
              <a:buNone/>
            </a:pPr>
            <a:r>
              <a:rPr lang="cs-CZ" dirty="0" smtClean="0"/>
              <a:t>např. pětkrát, několikanásobný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597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0344" y="328942"/>
            <a:ext cx="8291264" cy="70609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1) </a:t>
            </a:r>
            <a:r>
              <a:rPr lang="cs-CZ" sz="2800" dirty="0"/>
              <a:t>Spojte čarou číslovku </a:t>
            </a:r>
            <a:r>
              <a:rPr lang="cs-CZ" sz="2800" dirty="0" smtClean="0"/>
              <a:t>se správným mráčkem.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56432"/>
            <a:ext cx="8229600" cy="5544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třikrát</a:t>
            </a:r>
          </a:p>
          <a:p>
            <a:pPr marL="0" indent="0">
              <a:buNone/>
            </a:pPr>
            <a:r>
              <a:rPr lang="cs-CZ" dirty="0" smtClean="0"/>
              <a:t>osm</a:t>
            </a:r>
          </a:p>
          <a:p>
            <a:pPr marL="0" indent="0">
              <a:buNone/>
            </a:pPr>
            <a:r>
              <a:rPr lang="cs-CZ" dirty="0" smtClean="0"/>
              <a:t>troje</a:t>
            </a:r>
          </a:p>
          <a:p>
            <a:pPr marL="0" indent="0">
              <a:buNone/>
            </a:pPr>
            <a:r>
              <a:rPr lang="cs-CZ" dirty="0" smtClean="0"/>
              <a:t>několikery</a:t>
            </a:r>
          </a:p>
          <a:p>
            <a:pPr marL="0" indent="0">
              <a:buNone/>
            </a:pPr>
            <a:r>
              <a:rPr lang="cs-CZ" dirty="0" smtClean="0"/>
              <a:t>několik</a:t>
            </a:r>
          </a:p>
          <a:p>
            <a:pPr marL="0" indent="0">
              <a:buNone/>
            </a:pPr>
            <a:r>
              <a:rPr lang="cs-CZ" dirty="0" smtClean="0"/>
              <a:t>první</a:t>
            </a:r>
          </a:p>
          <a:p>
            <a:pPr marL="0" indent="0">
              <a:buNone/>
            </a:pPr>
            <a:r>
              <a:rPr lang="cs-CZ" dirty="0" smtClean="0"/>
              <a:t>patery</a:t>
            </a:r>
          </a:p>
          <a:p>
            <a:pPr marL="0" indent="0">
              <a:buNone/>
            </a:pPr>
            <a:r>
              <a:rPr lang="cs-CZ" dirty="0" smtClean="0"/>
              <a:t>několikátý</a:t>
            </a:r>
          </a:p>
          <a:p>
            <a:pPr marL="0" indent="0">
              <a:buNone/>
            </a:pPr>
            <a:r>
              <a:rPr lang="cs-CZ" dirty="0" smtClean="0"/>
              <a:t>málo</a:t>
            </a:r>
          </a:p>
          <a:p>
            <a:pPr marL="0" indent="0">
              <a:buNone/>
            </a:pPr>
            <a:r>
              <a:rPr lang="cs-CZ" dirty="0" smtClean="0"/>
              <a:t>sedmery</a:t>
            </a:r>
          </a:p>
        </p:txBody>
      </p:sp>
      <p:sp>
        <p:nvSpPr>
          <p:cNvPr id="4" name="Mrak 3"/>
          <p:cNvSpPr/>
          <p:nvPr/>
        </p:nvSpPr>
        <p:spPr>
          <a:xfrm>
            <a:off x="2027994" y="1502145"/>
            <a:ext cx="2183966" cy="1368152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základní</a:t>
            </a:r>
            <a:endParaRPr lang="cs-CZ" sz="2800" dirty="0"/>
          </a:p>
        </p:txBody>
      </p:sp>
      <p:sp>
        <p:nvSpPr>
          <p:cNvPr id="5" name="Mrak 4"/>
          <p:cNvSpPr/>
          <p:nvPr/>
        </p:nvSpPr>
        <p:spPr>
          <a:xfrm>
            <a:off x="2027994" y="3645024"/>
            <a:ext cx="2183966" cy="1368152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druhové</a:t>
            </a:r>
            <a:endParaRPr lang="cs-CZ" sz="2800" dirty="0"/>
          </a:p>
        </p:txBody>
      </p:sp>
      <p:sp>
        <p:nvSpPr>
          <p:cNvPr id="6" name="Mrak 5"/>
          <p:cNvSpPr/>
          <p:nvPr/>
        </p:nvSpPr>
        <p:spPr>
          <a:xfrm>
            <a:off x="4355976" y="3645024"/>
            <a:ext cx="2232248" cy="1368152"/>
          </a:xfrm>
          <a:prstGeom prst="cloud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násobné</a:t>
            </a:r>
            <a:endParaRPr lang="cs-CZ" sz="2800" dirty="0"/>
          </a:p>
        </p:txBody>
      </p:sp>
      <p:sp>
        <p:nvSpPr>
          <p:cNvPr id="7" name="Mrak 6"/>
          <p:cNvSpPr/>
          <p:nvPr/>
        </p:nvSpPr>
        <p:spPr>
          <a:xfrm>
            <a:off x="4355976" y="1434271"/>
            <a:ext cx="2232248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řadové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04248" y="1035641"/>
            <a:ext cx="2808312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několikrát</a:t>
            </a:r>
          </a:p>
          <a:p>
            <a:r>
              <a:rPr lang="cs-CZ" sz="3200" dirty="0" smtClean="0"/>
              <a:t>dvacet</a:t>
            </a:r>
          </a:p>
          <a:p>
            <a:r>
              <a:rPr lang="cs-CZ" sz="3200" dirty="0" smtClean="0"/>
              <a:t>desátá</a:t>
            </a:r>
          </a:p>
          <a:p>
            <a:r>
              <a:rPr lang="cs-CZ" sz="3200" dirty="0" smtClean="0"/>
              <a:t>pětkrát</a:t>
            </a:r>
          </a:p>
          <a:p>
            <a:r>
              <a:rPr lang="cs-CZ" sz="3200" dirty="0" smtClean="0"/>
              <a:t>jednou</a:t>
            </a:r>
          </a:p>
          <a:p>
            <a:r>
              <a:rPr lang="cs-CZ" sz="3200" dirty="0" smtClean="0"/>
              <a:t>sedmý</a:t>
            </a:r>
          </a:p>
          <a:p>
            <a:r>
              <a:rPr lang="cs-CZ" sz="3200" dirty="0" smtClean="0"/>
              <a:t>mnoho</a:t>
            </a:r>
          </a:p>
          <a:p>
            <a:r>
              <a:rPr lang="cs-CZ" sz="3200" dirty="0" smtClean="0"/>
              <a:t>víckrát </a:t>
            </a:r>
          </a:p>
          <a:p>
            <a:r>
              <a:rPr lang="cs-CZ" sz="3200" dirty="0" smtClean="0"/>
              <a:t>desatery</a:t>
            </a:r>
          </a:p>
          <a:p>
            <a:r>
              <a:rPr lang="cs-CZ" sz="3200" dirty="0" smtClean="0"/>
              <a:t>stý</a:t>
            </a:r>
          </a:p>
          <a:p>
            <a:r>
              <a:rPr lang="cs-CZ" sz="3200" dirty="0" smtClean="0"/>
              <a:t>trojnásobný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317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>
            <a:noAutofit/>
          </a:bodyPr>
          <a:lstStyle/>
          <a:p>
            <a:r>
              <a:rPr lang="cs-CZ" sz="2800" dirty="0" smtClean="0"/>
              <a:t>2) </a:t>
            </a:r>
            <a:r>
              <a:rPr lang="cs-CZ" sz="2800" dirty="0"/>
              <a:t>Najděte číslovky skryté ve větách a určete jejich druh.</a:t>
            </a:r>
            <a:br>
              <a:rPr lang="cs-CZ" sz="2800" dirty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Náš pes je hodně tlustý.</a:t>
            </a:r>
          </a:p>
          <a:p>
            <a:pPr marL="0" indent="0">
              <a:buNone/>
            </a:pPr>
            <a:r>
              <a:rPr lang="cs-CZ" dirty="0" smtClean="0"/>
              <a:t>Každé jitro jí zpříjemňuje hudba.</a:t>
            </a:r>
          </a:p>
          <a:p>
            <a:pPr marL="0" indent="0">
              <a:buNone/>
            </a:pPr>
            <a:r>
              <a:rPr lang="cs-CZ" dirty="0" smtClean="0"/>
              <a:t>Střela ho minula jen o kousek.</a:t>
            </a:r>
          </a:p>
          <a:p>
            <a:pPr marL="0" indent="0">
              <a:buNone/>
            </a:pPr>
            <a:r>
              <a:rPr lang="cs-CZ" dirty="0" smtClean="0"/>
              <a:t>Mám ráda Petřiny historky. </a:t>
            </a:r>
          </a:p>
          <a:p>
            <a:pPr marL="0" indent="0">
              <a:buNone/>
            </a:pPr>
            <a:r>
              <a:rPr lang="cs-CZ" dirty="0" smtClean="0"/>
              <a:t>Pohádkový krteček má lopatku.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902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778098"/>
          </a:xfrm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Cvičení č. 1</a:t>
            </a:r>
          </a:p>
          <a:p>
            <a:pPr marL="0" indent="0">
              <a:buNone/>
            </a:pPr>
            <a:r>
              <a:rPr lang="cs-CZ" dirty="0" smtClean="0"/>
              <a:t>číslovky základní: dvacet, osm, mnoho, několik, málo</a:t>
            </a:r>
          </a:p>
          <a:p>
            <a:pPr marL="0" indent="0">
              <a:buNone/>
            </a:pPr>
            <a:r>
              <a:rPr lang="cs-CZ" dirty="0" smtClean="0"/>
              <a:t>číslovky řadové: sedmý, první, desátá, několikátý, stý</a:t>
            </a:r>
          </a:p>
          <a:p>
            <a:pPr marL="0" indent="0">
              <a:buNone/>
            </a:pPr>
            <a:r>
              <a:rPr lang="cs-CZ" dirty="0" smtClean="0"/>
              <a:t>číslovky druhové: patery, sedmery, troje, desatery, několikery</a:t>
            </a:r>
          </a:p>
          <a:p>
            <a:pPr marL="0" indent="0">
              <a:buNone/>
            </a:pPr>
            <a:r>
              <a:rPr lang="cs-CZ" dirty="0" smtClean="0"/>
              <a:t>číslovky násobné: několikrát, víckrát, pětkrát, trojnásobný, jednou, třikrát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Cvičení č. 2</a:t>
            </a:r>
          </a:p>
          <a:p>
            <a:pPr marL="0" indent="0">
              <a:buNone/>
            </a:pPr>
            <a:r>
              <a:rPr lang="cs-CZ" dirty="0" smtClean="0"/>
              <a:t>Náš pes je hodně tlu</a:t>
            </a:r>
            <a:r>
              <a:rPr lang="cs-CZ" dirty="0" smtClean="0">
                <a:solidFill>
                  <a:srgbClr val="FF0000"/>
                </a:solidFill>
              </a:rPr>
              <a:t>stý</a:t>
            </a:r>
            <a:r>
              <a:rPr lang="cs-CZ" dirty="0" smtClean="0"/>
              <a:t>.     číslovka řadová</a:t>
            </a:r>
          </a:p>
          <a:p>
            <a:pPr marL="0" indent="0">
              <a:buNone/>
            </a:pPr>
            <a:r>
              <a:rPr lang="cs-CZ" dirty="0" smtClean="0"/>
              <a:t>Každé ji</a:t>
            </a:r>
            <a:r>
              <a:rPr lang="cs-CZ" dirty="0" smtClean="0">
                <a:solidFill>
                  <a:srgbClr val="FF0000"/>
                </a:solidFill>
              </a:rPr>
              <a:t>tro jí</a:t>
            </a:r>
            <a:r>
              <a:rPr lang="cs-CZ" dirty="0" smtClean="0"/>
              <a:t> zpříjemňuje hudba.     číslovka druhová </a:t>
            </a:r>
          </a:p>
          <a:p>
            <a:pPr marL="0" indent="0">
              <a:buNone/>
            </a:pPr>
            <a:r>
              <a:rPr lang="cs-CZ" dirty="0" smtClean="0"/>
              <a:t>Střela ho mi</a:t>
            </a:r>
            <a:r>
              <a:rPr lang="cs-CZ" dirty="0" smtClean="0">
                <a:solidFill>
                  <a:srgbClr val="FF0000"/>
                </a:solidFill>
              </a:rPr>
              <a:t>nula</a:t>
            </a:r>
            <a:r>
              <a:rPr lang="cs-CZ" dirty="0" smtClean="0"/>
              <a:t> je o kousek.      číslovka základní</a:t>
            </a:r>
          </a:p>
          <a:p>
            <a:pPr marL="0" indent="0">
              <a:buNone/>
            </a:pPr>
            <a:r>
              <a:rPr lang="cs-CZ" dirty="0" smtClean="0"/>
              <a:t>Mám ráda Pe</a:t>
            </a:r>
            <a:r>
              <a:rPr lang="cs-CZ" dirty="0" smtClean="0">
                <a:solidFill>
                  <a:srgbClr val="FF0000"/>
                </a:solidFill>
              </a:rPr>
              <a:t>tři</a:t>
            </a:r>
            <a:r>
              <a:rPr lang="cs-CZ" dirty="0" smtClean="0"/>
              <a:t>ny  historky. </a:t>
            </a:r>
            <a:r>
              <a:rPr lang="cs-CZ" dirty="0"/>
              <a:t> </a:t>
            </a:r>
            <a:r>
              <a:rPr lang="cs-CZ" dirty="0" smtClean="0"/>
              <a:t>  číslovka základní </a:t>
            </a:r>
          </a:p>
          <a:p>
            <a:pPr marL="0" indent="0">
              <a:buNone/>
            </a:pPr>
            <a:r>
              <a:rPr lang="cs-CZ" dirty="0" smtClean="0"/>
              <a:t>Pohádkový krteček </a:t>
            </a:r>
            <a:r>
              <a:rPr lang="cs-CZ" dirty="0" smtClean="0">
                <a:solidFill>
                  <a:srgbClr val="FF0000"/>
                </a:solidFill>
              </a:rPr>
              <a:t>má lo</a:t>
            </a:r>
            <a:r>
              <a:rPr lang="cs-CZ" dirty="0" smtClean="0"/>
              <a:t>patku. </a:t>
            </a:r>
            <a:r>
              <a:rPr lang="cs-CZ" dirty="0"/>
              <a:t> </a:t>
            </a:r>
            <a:r>
              <a:rPr lang="cs-CZ" dirty="0" smtClean="0"/>
              <a:t>  číslovka základní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371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>
                <a:latin typeface="Comic Sans MS" pitchFamily="66" charset="0"/>
              </a:rPr>
              <a:t>Veškerý text je vytvořen autorem materiálu. </a:t>
            </a:r>
          </a:p>
          <a:p>
            <a:pPr marL="0" indent="0">
              <a:buNone/>
            </a:pPr>
            <a:r>
              <a:rPr lang="cs-CZ" smtClean="0"/>
              <a:t>18</a:t>
            </a:r>
            <a:r>
              <a:rPr lang="cs-CZ" dirty="0" smtClean="0"/>
              <a:t>. 2.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482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359</Words>
  <Application>Microsoft Office PowerPoint</Application>
  <PresentationFormat>Předvádění na obrazovce 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Druhy číslovek</vt:lpstr>
      <vt:lpstr>1) Spojte čarou číslovku se správným mráčkem.</vt:lpstr>
      <vt:lpstr>2) Najděte číslovky skryté ve větách a určete jejich druh. </vt:lpstr>
      <vt:lpstr>Řešení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19</cp:revision>
  <dcterms:created xsi:type="dcterms:W3CDTF">2012-02-18T17:35:56Z</dcterms:created>
  <dcterms:modified xsi:type="dcterms:W3CDTF">2012-12-18T18:02:56Z</dcterms:modified>
</cp:coreProperties>
</file>