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Skloňování číslovek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AF4C92-3000-4269-A3E8-B55E4BB6292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1C35DB7-7EB0-434A-9C33-8AA2307BE7D1}" type="presOf" srcId="{D1B46980-6531-4606-95E6-44980827E919}" destId="{6140AFEC-043D-4C43-A2F9-D0F5331DF3A3}" srcOrd="0" destOrd="0" presId="urn:microsoft.com/office/officeart/2005/8/layout/target3"/>
    <dgm:cxn modelId="{65708118-90C5-4A14-9233-079726BC88A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4DDD085-BB92-4E80-84B6-8B1C6B6DEC55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6A408B-AF91-409E-AF60-0F1CCEED0066}" type="presOf" srcId="{D8197B8C-B260-4A16-BDF4-0947B075E274}" destId="{5A5FFA88-C948-4069-8E93-59FA12366E83}" srcOrd="1" destOrd="0" presId="urn:microsoft.com/office/officeart/2005/8/layout/target3"/>
    <dgm:cxn modelId="{DC806893-CD92-44EE-ACAD-E553FDE39B8E}" type="presOf" srcId="{4C35D32F-0EAB-4CD7-82EE-45574DC2A586}" destId="{890E4F0B-2866-4A3F-A3C7-2A14B1797930}" srcOrd="1" destOrd="0" presId="urn:microsoft.com/office/officeart/2005/8/layout/target3"/>
    <dgm:cxn modelId="{223068E2-467E-4886-AC33-9EF407B63153}" type="presOf" srcId="{D1D4F407-5343-4D3F-B5B9-D407B03CAEB4}" destId="{D005CE8C-CC26-4C3E-AC11-E15060ECD759}" srcOrd="0" destOrd="0" presId="urn:microsoft.com/office/officeart/2005/8/layout/target3"/>
    <dgm:cxn modelId="{F0966B3A-65D5-4E3E-A398-FE81C000EF61}" type="presOf" srcId="{B651F6E3-6281-48DB-9319-2AEAFDAE7572}" destId="{619D679B-A015-4ECF-8348-D1034C574F40}" srcOrd="0" destOrd="0" presId="urn:microsoft.com/office/officeart/2005/8/layout/target3"/>
    <dgm:cxn modelId="{275567A5-E134-4629-BD80-4DAB2650D464}" type="presOf" srcId="{757F3AB3-0718-4624-B441-E567A8F0AB56}" destId="{333A1088-737F-45CB-B68E-254E46348037}" srcOrd="0" destOrd="0" presId="urn:microsoft.com/office/officeart/2005/8/layout/target3"/>
    <dgm:cxn modelId="{1F22C3E9-8D30-4216-92E1-F5B771DC562F}" type="presOf" srcId="{4C35D32F-0EAB-4CD7-82EE-45574DC2A586}" destId="{8BEBB6EC-1DAA-4CAC-8A25-BC0FCBD5DBD5}" srcOrd="0" destOrd="0" presId="urn:microsoft.com/office/officeart/2005/8/layout/target3"/>
    <dgm:cxn modelId="{A1D8141D-C5A1-4672-B379-7082731AD705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FED40B9-D0CB-4C32-A51E-FB46AA817B19}" type="presParOf" srcId="{333A1088-737F-45CB-B68E-254E46348037}" destId="{F5ABB229-8D3B-4694-996A-96F23CF14429}" srcOrd="0" destOrd="0" presId="urn:microsoft.com/office/officeart/2005/8/layout/target3"/>
    <dgm:cxn modelId="{201FC8AB-57FE-4060-97EF-1C344BF009F0}" type="presParOf" srcId="{333A1088-737F-45CB-B68E-254E46348037}" destId="{F41139FD-01EE-4571-8B17-4FB00FC51163}" srcOrd="1" destOrd="0" presId="urn:microsoft.com/office/officeart/2005/8/layout/target3"/>
    <dgm:cxn modelId="{C9E17341-A204-4CCE-B2EA-9AE89227BD29}" type="presParOf" srcId="{333A1088-737F-45CB-B68E-254E46348037}" destId="{D005CE8C-CC26-4C3E-AC11-E15060ECD759}" srcOrd="2" destOrd="0" presId="urn:microsoft.com/office/officeart/2005/8/layout/target3"/>
    <dgm:cxn modelId="{F5CC718B-A6CE-4832-B9BA-1386E3434BD7}" type="presParOf" srcId="{333A1088-737F-45CB-B68E-254E46348037}" destId="{2C702D82-9B77-49B7-9568-BB8EB47C3372}" srcOrd="3" destOrd="0" presId="urn:microsoft.com/office/officeart/2005/8/layout/target3"/>
    <dgm:cxn modelId="{45D7D61A-113C-4F8C-937B-269534528F9E}" type="presParOf" srcId="{333A1088-737F-45CB-B68E-254E46348037}" destId="{A52A0455-90FF-4808-ABD0-F02540D31D5A}" srcOrd="4" destOrd="0" presId="urn:microsoft.com/office/officeart/2005/8/layout/target3"/>
    <dgm:cxn modelId="{1912CF78-2BBC-4DE3-8640-C34B7AB718EE}" type="presParOf" srcId="{333A1088-737F-45CB-B68E-254E46348037}" destId="{6140AFEC-043D-4C43-A2F9-D0F5331DF3A3}" srcOrd="5" destOrd="0" presId="urn:microsoft.com/office/officeart/2005/8/layout/target3"/>
    <dgm:cxn modelId="{2F4981CF-C23F-4708-953F-98926FE95AAA}" type="presParOf" srcId="{333A1088-737F-45CB-B68E-254E46348037}" destId="{9358AC05-5D7D-4327-9F80-1AD486AEA664}" srcOrd="6" destOrd="0" presId="urn:microsoft.com/office/officeart/2005/8/layout/target3"/>
    <dgm:cxn modelId="{425FB263-0EED-4728-BE75-AAA345F0DEDA}" type="presParOf" srcId="{333A1088-737F-45CB-B68E-254E46348037}" destId="{313FC574-E1CD-4FB4-B054-0B805CE0447D}" srcOrd="7" destOrd="0" presId="urn:microsoft.com/office/officeart/2005/8/layout/target3"/>
    <dgm:cxn modelId="{133235BB-B14E-47D6-B041-456BBF69D690}" type="presParOf" srcId="{333A1088-737F-45CB-B68E-254E46348037}" destId="{619D679B-A015-4ECF-8348-D1034C574F40}" srcOrd="8" destOrd="0" presId="urn:microsoft.com/office/officeart/2005/8/layout/target3"/>
    <dgm:cxn modelId="{4BF6F0F6-30D0-4819-AEAB-1C3D1224FE4C}" type="presParOf" srcId="{333A1088-737F-45CB-B68E-254E46348037}" destId="{322283A8-4A27-4CDA-BAE3-F381106A9174}" srcOrd="9" destOrd="0" presId="urn:microsoft.com/office/officeart/2005/8/layout/target3"/>
    <dgm:cxn modelId="{4BF1F18F-B274-4247-A333-30365198D13B}" type="presParOf" srcId="{333A1088-737F-45CB-B68E-254E46348037}" destId="{FFC9F71D-1B4F-4AD9-A4A6-86ADEFC8AF5C}" srcOrd="10" destOrd="0" presId="urn:microsoft.com/office/officeart/2005/8/layout/target3"/>
    <dgm:cxn modelId="{2018E862-41D3-4EEB-99DD-9433E5B7B298}" type="presParOf" srcId="{333A1088-737F-45CB-B68E-254E46348037}" destId="{25B08C86-7E15-44DC-BE7F-FFB55DD49D12}" srcOrd="11" destOrd="0" presId="urn:microsoft.com/office/officeart/2005/8/layout/target3"/>
    <dgm:cxn modelId="{674B370A-D181-415C-B321-3662CEAA3414}" type="presParOf" srcId="{333A1088-737F-45CB-B68E-254E46348037}" destId="{76644BE8-9D7C-4C09-B250-3D10AF48CBB7}" srcOrd="12" destOrd="0" presId="urn:microsoft.com/office/officeart/2005/8/layout/target3"/>
    <dgm:cxn modelId="{F54C9946-2402-4C00-B984-213B38E39147}" type="presParOf" srcId="{333A1088-737F-45CB-B68E-254E46348037}" destId="{EE85B701-7295-41C0-BA7A-34D3756A2AE6}" srcOrd="13" destOrd="0" presId="urn:microsoft.com/office/officeart/2005/8/layout/target3"/>
    <dgm:cxn modelId="{58810033-DEAB-4FF5-808D-029002CC0814}" type="presParOf" srcId="{333A1088-737F-45CB-B68E-254E46348037}" destId="{8BEBB6EC-1DAA-4CAC-8A25-BC0FCBD5DBD5}" srcOrd="14" destOrd="0" presId="urn:microsoft.com/office/officeart/2005/8/layout/target3"/>
    <dgm:cxn modelId="{829687B7-874E-4C77-A46A-7420906AC67F}" type="presParOf" srcId="{333A1088-737F-45CB-B68E-254E46348037}" destId="{AED2198E-93D5-4001-81B4-73124B309672}" srcOrd="15" destOrd="0" presId="urn:microsoft.com/office/officeart/2005/8/layout/target3"/>
    <dgm:cxn modelId="{D3DC105E-5EB3-46EE-AF80-2A029B22C49D}" type="presParOf" srcId="{333A1088-737F-45CB-B68E-254E46348037}" destId="{2BE915AB-18AA-4053-B92C-3BFC9ED204BB}" srcOrd="16" destOrd="0" presId="urn:microsoft.com/office/officeart/2005/8/layout/target3"/>
    <dgm:cxn modelId="{AF93FEC7-3FD3-4EFB-BB6C-9580EBB9CBA5}" type="presParOf" srcId="{333A1088-737F-45CB-B68E-254E46348037}" destId="{6BB5E863-4638-4E1D-BFDE-399D028AC4ED}" srcOrd="17" destOrd="0" presId="urn:microsoft.com/office/officeart/2005/8/layout/target3"/>
    <dgm:cxn modelId="{7EEBFEC8-8A72-49E6-AC2A-F1F37A2A6492}" type="presParOf" srcId="{333A1088-737F-45CB-B68E-254E46348037}" destId="{5A5FFA88-C948-4069-8E93-59FA12366E83}" srcOrd="18" destOrd="0" presId="urn:microsoft.com/office/officeart/2005/8/layout/target3"/>
    <dgm:cxn modelId="{4E14476D-F882-4117-B4D4-C12C7B3FE2A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Skloňování číslovek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88A5D7-483A-4441-AECC-2450AE024DD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3A4C52-F55E-41AB-9EC7-8D28303FCB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9072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y.y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3A4C52-F55E-41AB-9EC7-8D28303FCBE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27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8507303"/>
              </p:ext>
            </p:extLst>
          </p:nvPr>
        </p:nvGraphicFramePr>
        <p:xfrm>
          <a:off x="683568" y="206084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117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procvičování skloňování základních číslovek.</a:t>
            </a:r>
          </a:p>
          <a:p>
            <a:pPr marL="0" indent="0">
              <a:buNone/>
            </a:pPr>
            <a:r>
              <a:rPr lang="cs-CZ" dirty="0" smtClean="0"/>
              <a:t>Ve cvičení č. 1 žáci vyberou správný tvar číslovek a nesprávný škrtnou fixem na interaktivní tabuli.</a:t>
            </a:r>
          </a:p>
          <a:p>
            <a:pPr marL="0" indent="0">
              <a:buNone/>
            </a:pPr>
            <a:r>
              <a:rPr lang="cs-CZ" dirty="0" smtClean="0"/>
              <a:t>Ve cvičení č. 2 žáci odpovídají ústně. Číselné údaje vyjadřují slovně.</a:t>
            </a:r>
          </a:p>
          <a:p>
            <a:pPr marL="0" indent="0">
              <a:buNone/>
            </a:pPr>
            <a:r>
              <a:rPr lang="cs-CZ" dirty="0" smtClean="0"/>
              <a:t>Materiál obsahuje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75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b="1" dirty="0"/>
              <a:t>1. Vyberte správný tvar číslovek, nesprávný tvar škrtněte.  </a:t>
            </a:r>
            <a:br>
              <a:rPr lang="cs-CZ" sz="2400" b="1" dirty="0"/>
            </a:b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Mezi </a:t>
            </a:r>
            <a:r>
              <a:rPr lang="cs-CZ" sz="2800" dirty="0" err="1" smtClean="0"/>
              <a:t>dvěmi</a:t>
            </a:r>
            <a:r>
              <a:rPr lang="cs-CZ" sz="2800" dirty="0" smtClean="0"/>
              <a:t>/dvěma auty neprojdeš.</a:t>
            </a:r>
            <a:r>
              <a:rPr lang="cs-CZ" sz="2800" dirty="0"/>
              <a:t> </a:t>
            </a:r>
          </a:p>
          <a:p>
            <a:pPr marL="0" indent="0">
              <a:buNone/>
            </a:pPr>
            <a:r>
              <a:rPr lang="cs-CZ" sz="2800" dirty="0" smtClean="0"/>
              <a:t>Ve dvou/</a:t>
            </a:r>
            <a:r>
              <a:rPr lang="cs-CZ" sz="2800" dirty="0" err="1" smtClean="0"/>
              <a:t>dvouch</a:t>
            </a:r>
            <a:r>
              <a:rPr lang="cs-CZ" sz="2800" dirty="0" smtClean="0"/>
              <a:t> se to lépe táhne.</a:t>
            </a:r>
          </a:p>
          <a:p>
            <a:pPr marL="0" indent="0">
              <a:buNone/>
            </a:pPr>
            <a:r>
              <a:rPr lang="cs-CZ" sz="2800" dirty="0" smtClean="0"/>
              <a:t>Tonoucí se držel záchranáře oběma/</a:t>
            </a:r>
            <a:r>
              <a:rPr lang="cs-CZ" sz="2800" dirty="0" err="1" smtClean="0"/>
              <a:t>oběmi</a:t>
            </a:r>
            <a:r>
              <a:rPr lang="cs-CZ" sz="2800" dirty="0" smtClean="0"/>
              <a:t> rukama.</a:t>
            </a:r>
          </a:p>
          <a:p>
            <a:pPr marL="0" indent="0">
              <a:buNone/>
            </a:pPr>
            <a:r>
              <a:rPr lang="cs-CZ" sz="2800" dirty="0" smtClean="0"/>
              <a:t>Čtyři děleno </a:t>
            </a:r>
            <a:r>
              <a:rPr lang="cs-CZ" sz="2800" dirty="0" err="1" smtClean="0"/>
              <a:t>dvěmi</a:t>
            </a:r>
            <a:r>
              <a:rPr lang="cs-CZ" sz="2800" dirty="0" smtClean="0"/>
              <a:t>/dvěma se rovná dvě.</a:t>
            </a:r>
          </a:p>
          <a:p>
            <a:pPr marL="0" indent="0">
              <a:buNone/>
            </a:pPr>
            <a:r>
              <a:rPr lang="cs-CZ" sz="2800" dirty="0" smtClean="0"/>
              <a:t>Četli jsme pohádku o </a:t>
            </a:r>
            <a:r>
              <a:rPr lang="cs-CZ" sz="2800" dirty="0" err="1" smtClean="0"/>
              <a:t>dvouch</a:t>
            </a:r>
            <a:r>
              <a:rPr lang="cs-CZ" sz="2800" dirty="0" smtClean="0"/>
              <a:t>/dvou skřítcích.</a:t>
            </a:r>
          </a:p>
          <a:p>
            <a:pPr marL="0" indent="0">
              <a:buNone/>
            </a:pPr>
            <a:r>
              <a:rPr lang="cs-CZ" sz="2800" dirty="0" smtClean="0"/>
              <a:t>Přišel s oběma/</a:t>
            </a:r>
            <a:r>
              <a:rPr lang="cs-CZ" sz="2800" dirty="0" err="1" smtClean="0"/>
              <a:t>oběmi</a:t>
            </a:r>
            <a:r>
              <a:rPr lang="cs-CZ" sz="2800" dirty="0" smtClean="0"/>
              <a:t> sestrami.</a:t>
            </a:r>
          </a:p>
          <a:p>
            <a:pPr marL="0" indent="0">
              <a:buNone/>
            </a:pPr>
            <a:r>
              <a:rPr lang="cs-CZ" sz="2800" dirty="0" smtClean="0"/>
              <a:t>V pokoji stála sedací souprava se </a:t>
            </a:r>
            <a:r>
              <a:rPr lang="cs-CZ" sz="2800" dirty="0" err="1" smtClean="0"/>
              <a:t>dvěmi</a:t>
            </a:r>
            <a:r>
              <a:rPr lang="cs-CZ" sz="2800" dirty="0" smtClean="0"/>
              <a:t>/dvěma křesly.</a:t>
            </a:r>
          </a:p>
          <a:p>
            <a:pPr marL="0" indent="0">
              <a:buNone/>
            </a:pPr>
            <a:r>
              <a:rPr lang="cs-CZ" sz="2800" dirty="0" smtClean="0"/>
              <a:t>Pomohl mi ke </a:t>
            </a:r>
            <a:r>
              <a:rPr lang="cs-CZ" sz="2800" dirty="0" err="1" smtClean="0"/>
              <a:t>dvoum</a:t>
            </a:r>
            <a:r>
              <a:rPr lang="cs-CZ" sz="2800" smtClean="0"/>
              <a:t>/dvěma vítězstvím.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Rozesmál nás dvěma/</a:t>
            </a:r>
            <a:r>
              <a:rPr lang="cs-CZ" sz="2800" dirty="0" err="1" smtClean="0"/>
              <a:t>dvěmi</a:t>
            </a:r>
            <a:r>
              <a:rPr lang="cs-CZ" sz="2800" dirty="0" smtClean="0"/>
              <a:t> novými anekdotami.</a:t>
            </a:r>
          </a:p>
          <a:p>
            <a:pPr marL="0" indent="0">
              <a:buNone/>
            </a:pPr>
            <a:r>
              <a:rPr lang="cs-CZ" sz="2800" dirty="0" smtClean="0"/>
              <a:t>V obou/</a:t>
            </a:r>
            <a:r>
              <a:rPr lang="cs-CZ" sz="2800" dirty="0" err="1" smtClean="0"/>
              <a:t>obouch</a:t>
            </a:r>
            <a:r>
              <a:rPr lang="cs-CZ" sz="2800" dirty="0" smtClean="0"/>
              <a:t> příkladech jsem se spletl.</a:t>
            </a:r>
          </a:p>
          <a:p>
            <a:pPr marL="0" indent="0">
              <a:buNone/>
            </a:pPr>
            <a:r>
              <a:rPr lang="cs-CZ" sz="2800" dirty="0" smtClean="0"/>
              <a:t>Stůj vždy </a:t>
            </a:r>
            <a:r>
              <a:rPr lang="cs-CZ" sz="2800" dirty="0" err="1" smtClean="0"/>
              <a:t>obouma</a:t>
            </a:r>
            <a:r>
              <a:rPr lang="cs-CZ" sz="2800" dirty="0" smtClean="0"/>
              <a:t>/oběma nohama na zemi.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97004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2400" b="1" dirty="0"/>
              <a:t>2. Číslovky vyjádřené čísly povězte ve správných tvarech.</a:t>
            </a:r>
            <a:br>
              <a:rPr lang="cs-CZ" sz="2400" b="1" dirty="0"/>
            </a:b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Princ zabil draka se 3 hlavami.</a:t>
            </a:r>
          </a:p>
          <a:p>
            <a:pPr marL="0" indent="0">
              <a:buNone/>
            </a:pPr>
            <a:r>
              <a:rPr lang="cs-CZ" sz="2400" dirty="0" smtClean="0"/>
              <a:t>Vybarvil výkres 4 pastelkami.</a:t>
            </a:r>
          </a:p>
          <a:p>
            <a:pPr marL="0" indent="0">
              <a:buNone/>
            </a:pPr>
            <a:r>
              <a:rPr lang="cs-CZ" sz="2400" dirty="0" smtClean="0"/>
              <a:t>K cíli jsme dorazili po 5 hodinách.</a:t>
            </a:r>
          </a:p>
          <a:p>
            <a:pPr marL="0" indent="0">
              <a:buNone/>
            </a:pPr>
            <a:r>
              <a:rPr lang="cs-CZ" sz="2400" dirty="0" smtClean="0"/>
              <a:t>Babička zemřela před 7 lety.</a:t>
            </a:r>
          </a:p>
          <a:p>
            <a:pPr marL="0" indent="0">
              <a:buNone/>
            </a:pPr>
            <a:r>
              <a:rPr lang="cs-CZ" sz="2400" dirty="0" smtClean="0"/>
              <a:t>Navštívil třídu s 24 žáky.</a:t>
            </a:r>
          </a:p>
          <a:p>
            <a:pPr marL="0" indent="0">
              <a:buNone/>
            </a:pPr>
            <a:r>
              <a:rPr lang="cs-CZ" sz="2400" dirty="0" smtClean="0"/>
              <a:t>V závodě skončil jako 1. z 8.</a:t>
            </a:r>
          </a:p>
          <a:p>
            <a:pPr marL="0" indent="0">
              <a:buNone/>
            </a:pPr>
            <a:r>
              <a:rPr lang="cs-CZ" sz="2400" dirty="0" smtClean="0"/>
              <a:t>V následujících 3 letech se jen zaučoval.</a:t>
            </a:r>
          </a:p>
          <a:p>
            <a:pPr marL="0" indent="0">
              <a:buNone/>
            </a:pPr>
            <a:r>
              <a:rPr lang="cs-CZ" sz="2400" dirty="0" smtClean="0"/>
              <a:t>Po 9 hodinách spánku se cítil skvěle.</a:t>
            </a:r>
          </a:p>
          <a:p>
            <a:pPr marL="0" indent="0">
              <a:buNone/>
            </a:pPr>
            <a:r>
              <a:rPr lang="cs-CZ" sz="2400" dirty="0" smtClean="0"/>
              <a:t>Bydlím v bytě se 4 místnostmi.</a:t>
            </a:r>
          </a:p>
          <a:p>
            <a:pPr marL="0" indent="0">
              <a:buNone/>
            </a:pPr>
            <a:r>
              <a:rPr lang="cs-CZ" sz="2400" dirty="0" smtClean="0"/>
              <a:t>V 15 letech opustil základní školu.</a:t>
            </a:r>
          </a:p>
          <a:p>
            <a:pPr marL="0" indent="0">
              <a:buNone/>
            </a:pPr>
            <a:r>
              <a:rPr lang="cs-CZ" sz="2400" dirty="0" smtClean="0"/>
              <a:t>Vyučování probíhá od 8 do 2 hodin.</a:t>
            </a:r>
          </a:p>
          <a:p>
            <a:pPr marL="0" indent="0">
              <a:buNone/>
            </a:pPr>
            <a:r>
              <a:rPr lang="cs-CZ" sz="2400" dirty="0" smtClean="0"/>
              <a:t>Opiš 6. cvičení na straně 18 v učebnici.</a:t>
            </a:r>
          </a:p>
          <a:p>
            <a:pPr marL="0" indent="0">
              <a:buNone/>
            </a:pPr>
            <a:r>
              <a:rPr lang="cs-CZ" sz="2400" dirty="0" smtClean="0"/>
              <a:t>Fotbalisté prohráli se 3 cizími družstvy.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611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Cvičení č. 1</a:t>
            </a:r>
          </a:p>
          <a:p>
            <a:pPr marL="0" indent="0">
              <a:buNone/>
            </a:pPr>
            <a:r>
              <a:rPr lang="cs-CZ" sz="2400" dirty="0" smtClean="0"/>
              <a:t>Mezi dvěma auty neprojdeš.</a:t>
            </a:r>
          </a:p>
          <a:p>
            <a:pPr marL="0" indent="0">
              <a:buNone/>
            </a:pPr>
            <a:r>
              <a:rPr lang="cs-CZ" sz="2400" dirty="0" smtClean="0"/>
              <a:t>Ve dvou se to lépe táhne.</a:t>
            </a:r>
          </a:p>
          <a:p>
            <a:pPr marL="0" indent="0">
              <a:buNone/>
            </a:pPr>
            <a:r>
              <a:rPr lang="cs-CZ" sz="2400" dirty="0" smtClean="0"/>
              <a:t>Tonoucí se držel záchranáře oběma rukama.</a:t>
            </a:r>
          </a:p>
          <a:p>
            <a:pPr marL="0" indent="0">
              <a:buNone/>
            </a:pPr>
            <a:r>
              <a:rPr lang="cs-CZ" sz="2400" dirty="0" smtClean="0"/>
              <a:t>Čtyři děleno dvěma se rovná dvě.</a:t>
            </a:r>
          </a:p>
          <a:p>
            <a:pPr marL="0" indent="0">
              <a:buNone/>
            </a:pPr>
            <a:r>
              <a:rPr lang="cs-CZ" sz="2400" dirty="0" smtClean="0"/>
              <a:t>Četli jsme pohádku o dvou skřítcích.</a:t>
            </a:r>
          </a:p>
          <a:p>
            <a:pPr marL="0" indent="0">
              <a:buNone/>
            </a:pPr>
            <a:r>
              <a:rPr lang="cs-CZ" sz="2400" dirty="0" smtClean="0"/>
              <a:t>Přišel s oběma sestrami.</a:t>
            </a:r>
          </a:p>
          <a:p>
            <a:pPr marL="0" indent="0">
              <a:buNone/>
            </a:pPr>
            <a:r>
              <a:rPr lang="cs-CZ" sz="2400" dirty="0" smtClean="0"/>
              <a:t>V pokoji stála sedací souprava se dvěma křesly.</a:t>
            </a:r>
          </a:p>
          <a:p>
            <a:pPr marL="0" indent="0">
              <a:buNone/>
            </a:pPr>
            <a:r>
              <a:rPr lang="cs-CZ" sz="2400" dirty="0" smtClean="0"/>
              <a:t>Pomohl mi ke dvěma vítězstvím. Rozesmál nás dvěma novými anekdotami.</a:t>
            </a:r>
          </a:p>
          <a:p>
            <a:pPr marL="0" indent="0">
              <a:buNone/>
            </a:pPr>
            <a:r>
              <a:rPr lang="cs-CZ" sz="2400" dirty="0" smtClean="0"/>
              <a:t>V obou příkladech jsem se spletl.</a:t>
            </a:r>
          </a:p>
          <a:p>
            <a:pPr marL="0" indent="0">
              <a:buNone/>
            </a:pPr>
            <a:r>
              <a:rPr lang="cs-CZ" sz="2400" dirty="0" smtClean="0"/>
              <a:t>Stůj vždy oběma nohama na zemi.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764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/>
              <a:t>Cvičení č. 2</a:t>
            </a:r>
          </a:p>
          <a:p>
            <a:pPr marL="0" indent="0">
              <a:buNone/>
            </a:pPr>
            <a:r>
              <a:rPr lang="cs-CZ" dirty="0"/>
              <a:t>Princ zabil draka se třemi hlavami.</a:t>
            </a:r>
          </a:p>
          <a:p>
            <a:pPr marL="0" indent="0">
              <a:buNone/>
            </a:pPr>
            <a:r>
              <a:rPr lang="cs-CZ" dirty="0"/>
              <a:t>Vybarvil výkres  čtyřmi pastelkami.</a:t>
            </a:r>
          </a:p>
          <a:p>
            <a:pPr marL="0" indent="0">
              <a:buNone/>
            </a:pPr>
            <a:r>
              <a:rPr lang="cs-CZ" dirty="0"/>
              <a:t>K cíli jsme dorazili po pěti hodinách.</a:t>
            </a:r>
          </a:p>
          <a:p>
            <a:pPr marL="0" indent="0">
              <a:buNone/>
            </a:pPr>
            <a:r>
              <a:rPr lang="cs-CZ" dirty="0"/>
              <a:t>Babička zemřela před sedmi lety.</a:t>
            </a:r>
          </a:p>
          <a:p>
            <a:pPr marL="0" indent="0">
              <a:buNone/>
            </a:pPr>
            <a:r>
              <a:rPr lang="cs-CZ" dirty="0"/>
              <a:t>Navštívil třídu s dvaceti čtyřmi žáky.</a:t>
            </a:r>
          </a:p>
          <a:p>
            <a:pPr marL="0" indent="0">
              <a:buNone/>
            </a:pPr>
            <a:r>
              <a:rPr lang="cs-CZ" dirty="0"/>
              <a:t>V závodě skončil jako první z osmi.</a:t>
            </a:r>
          </a:p>
          <a:p>
            <a:pPr marL="0" indent="0">
              <a:buNone/>
            </a:pPr>
            <a:r>
              <a:rPr lang="cs-CZ" dirty="0"/>
              <a:t>V následujících třech letech se jen zaučoval.</a:t>
            </a:r>
          </a:p>
          <a:p>
            <a:pPr marL="0" indent="0">
              <a:buNone/>
            </a:pPr>
            <a:r>
              <a:rPr lang="cs-CZ" dirty="0"/>
              <a:t>Po devíti hodinách spánku se cítil skvěle.</a:t>
            </a:r>
          </a:p>
          <a:p>
            <a:pPr marL="0" indent="0">
              <a:buNone/>
            </a:pPr>
            <a:r>
              <a:rPr lang="cs-CZ" dirty="0"/>
              <a:t>Bydlím v bytě se čtyřmi místnostmi-</a:t>
            </a:r>
          </a:p>
          <a:p>
            <a:pPr marL="0" indent="0">
              <a:buNone/>
            </a:pPr>
            <a:r>
              <a:rPr lang="cs-CZ" dirty="0"/>
              <a:t>V patnácti letech opustil základní školu.</a:t>
            </a:r>
          </a:p>
          <a:p>
            <a:pPr marL="0" indent="0">
              <a:buNone/>
            </a:pPr>
            <a:r>
              <a:rPr lang="cs-CZ" dirty="0"/>
              <a:t>Vyučování probíhá od osmi do dvou hodin.</a:t>
            </a:r>
          </a:p>
          <a:p>
            <a:pPr marL="0" indent="0">
              <a:buNone/>
            </a:pPr>
            <a:r>
              <a:rPr lang="cs-CZ" dirty="0"/>
              <a:t>Opiš šesté cvičení na straně osmnáct v učebnici.</a:t>
            </a:r>
          </a:p>
          <a:p>
            <a:pPr marL="0" indent="0">
              <a:buNone/>
            </a:pPr>
            <a:r>
              <a:rPr lang="cs-CZ" dirty="0"/>
              <a:t>Fotbalisté prohráli se třemi cizími družstvy.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14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smtClean="0"/>
              <a:t>20</a:t>
            </a:r>
            <a:r>
              <a:rPr lang="cs-CZ" dirty="0" smtClean="0"/>
              <a:t>. 1. 2012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9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455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1. Vyberte správný tvar číslovek, nesprávný tvar škrtněte.   </vt:lpstr>
      <vt:lpstr>2. Číslovky vyjádřené čísly povězte ve správných tvarech. </vt:lpstr>
      <vt:lpstr>Řešení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17</cp:revision>
  <dcterms:created xsi:type="dcterms:W3CDTF">2012-02-19T19:31:59Z</dcterms:created>
  <dcterms:modified xsi:type="dcterms:W3CDTF">2012-12-18T18:03:10Z</dcterms:modified>
</cp:coreProperties>
</file>