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9" r:id="rId4"/>
    <p:sldId id="260" r:id="rId5"/>
    <p:sldId id="263" r:id="rId6"/>
    <p:sldId id="262" r:id="rId7"/>
    <p:sldId id="261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VY_32_INOVACE_14_ČESKÝ JAZYK, 5. ROČ.</a:t>
          </a: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Bilíková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Stavba věty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474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4445247-8D5F-4D43-9FA8-10715BDE8E8B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25F085D-0DC8-4E4E-BB90-617115AA01C7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8422172-7A08-4ABF-B040-B136A23ADDDC}" type="presOf" srcId="{4C35D32F-0EAB-4CD7-82EE-45574DC2A586}" destId="{890E4F0B-2866-4A3F-A3C7-2A14B1797930}" srcOrd="1" destOrd="0" presId="urn:microsoft.com/office/officeart/2005/8/layout/target3"/>
    <dgm:cxn modelId="{7A5E9321-2198-4DF1-A997-8CE2F3D38FBD}" type="presOf" srcId="{D1D4F407-5343-4D3F-B5B9-D407B03CAEB4}" destId="{AED2198E-93D5-4001-81B4-73124B309672}" srcOrd="1" destOrd="0" presId="urn:microsoft.com/office/officeart/2005/8/layout/target3"/>
    <dgm:cxn modelId="{5740E24F-7F54-4D26-B785-A7F801084A56}" type="presOf" srcId="{B651F6E3-6281-48DB-9319-2AEAFDAE7572}" destId="{619D679B-A015-4ECF-8348-D1034C574F40}" srcOrd="0" destOrd="0" presId="urn:microsoft.com/office/officeart/2005/8/layout/target3"/>
    <dgm:cxn modelId="{3995A843-5E9A-4B00-A2F2-F11D8E3959C2}" type="presOf" srcId="{B651F6E3-6281-48DB-9319-2AEAFDAE7572}" destId="{6BB5E863-4638-4E1D-BFDE-399D028AC4ED}" srcOrd="1" destOrd="0" presId="urn:microsoft.com/office/officeart/2005/8/layout/target3"/>
    <dgm:cxn modelId="{D448F4CD-82E6-4A53-9F56-71414BAB1A58}" type="presOf" srcId="{D8197B8C-B260-4A16-BDF4-0947B075E274}" destId="{25B08C86-7E15-44DC-BE7F-FFB55DD49D12}" srcOrd="0" destOrd="0" presId="urn:microsoft.com/office/officeart/2005/8/layout/target3"/>
    <dgm:cxn modelId="{06700594-3603-489C-AC41-092A8F465C8D}" type="presOf" srcId="{D1D4F407-5343-4D3F-B5B9-D407B03CAEB4}" destId="{D005CE8C-CC26-4C3E-AC11-E15060ECD759}" srcOrd="0" destOrd="0" presId="urn:microsoft.com/office/officeart/2005/8/layout/target3"/>
    <dgm:cxn modelId="{12D70C2A-30DA-46FB-A98D-89F74E8FB76B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EF86F5F-7EB0-49BC-B3E5-F55A2A5F8C36}" type="presOf" srcId="{D1B46980-6531-4606-95E6-44980827E919}" destId="{6140AFEC-043D-4C43-A2F9-D0F5331DF3A3}" srcOrd="0" destOrd="0" presId="urn:microsoft.com/office/officeart/2005/8/layout/target3"/>
    <dgm:cxn modelId="{BCC22FAE-A2B8-4FAE-9F16-73752DC2DCAA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E33AA4B-3815-4121-A26A-0A2D6F60D343}" type="presParOf" srcId="{333A1088-737F-45CB-B68E-254E46348037}" destId="{F5ABB229-8D3B-4694-996A-96F23CF14429}" srcOrd="0" destOrd="0" presId="urn:microsoft.com/office/officeart/2005/8/layout/target3"/>
    <dgm:cxn modelId="{E482E176-EB4C-4DB0-B3EF-889822BDB67F}" type="presParOf" srcId="{333A1088-737F-45CB-B68E-254E46348037}" destId="{F41139FD-01EE-4571-8B17-4FB00FC51163}" srcOrd="1" destOrd="0" presId="urn:microsoft.com/office/officeart/2005/8/layout/target3"/>
    <dgm:cxn modelId="{991F07AA-3BA5-41C6-86D7-A6B8C85A1AE4}" type="presParOf" srcId="{333A1088-737F-45CB-B68E-254E46348037}" destId="{D005CE8C-CC26-4C3E-AC11-E15060ECD759}" srcOrd="2" destOrd="0" presId="urn:microsoft.com/office/officeart/2005/8/layout/target3"/>
    <dgm:cxn modelId="{A74B0067-B1B5-4D6C-A976-2E1514937D6B}" type="presParOf" srcId="{333A1088-737F-45CB-B68E-254E46348037}" destId="{2C702D82-9B77-49B7-9568-BB8EB47C3372}" srcOrd="3" destOrd="0" presId="urn:microsoft.com/office/officeart/2005/8/layout/target3"/>
    <dgm:cxn modelId="{3627568F-B6D9-46AC-9DF6-5868FF746B16}" type="presParOf" srcId="{333A1088-737F-45CB-B68E-254E46348037}" destId="{A52A0455-90FF-4808-ABD0-F02540D31D5A}" srcOrd="4" destOrd="0" presId="urn:microsoft.com/office/officeart/2005/8/layout/target3"/>
    <dgm:cxn modelId="{9824A2DD-FDA7-405A-8477-FC947A78839D}" type="presParOf" srcId="{333A1088-737F-45CB-B68E-254E46348037}" destId="{6140AFEC-043D-4C43-A2F9-D0F5331DF3A3}" srcOrd="5" destOrd="0" presId="urn:microsoft.com/office/officeart/2005/8/layout/target3"/>
    <dgm:cxn modelId="{8211262B-0ABB-4F03-BC1E-66F99DDA4F9C}" type="presParOf" srcId="{333A1088-737F-45CB-B68E-254E46348037}" destId="{9358AC05-5D7D-4327-9F80-1AD486AEA664}" srcOrd="6" destOrd="0" presId="urn:microsoft.com/office/officeart/2005/8/layout/target3"/>
    <dgm:cxn modelId="{FCEAAD52-09FF-452E-A802-9E32B87D0EFF}" type="presParOf" srcId="{333A1088-737F-45CB-B68E-254E46348037}" destId="{313FC574-E1CD-4FB4-B054-0B805CE0447D}" srcOrd="7" destOrd="0" presId="urn:microsoft.com/office/officeart/2005/8/layout/target3"/>
    <dgm:cxn modelId="{37E9D469-72C0-4300-B189-1641377591F3}" type="presParOf" srcId="{333A1088-737F-45CB-B68E-254E46348037}" destId="{619D679B-A015-4ECF-8348-D1034C574F40}" srcOrd="8" destOrd="0" presId="urn:microsoft.com/office/officeart/2005/8/layout/target3"/>
    <dgm:cxn modelId="{1F9C04DC-2A61-403F-BB37-BC2D32F0E4F5}" type="presParOf" srcId="{333A1088-737F-45CB-B68E-254E46348037}" destId="{322283A8-4A27-4CDA-BAE3-F381106A9174}" srcOrd="9" destOrd="0" presId="urn:microsoft.com/office/officeart/2005/8/layout/target3"/>
    <dgm:cxn modelId="{219F4998-89AE-4327-8672-43FF9FB487C3}" type="presParOf" srcId="{333A1088-737F-45CB-B68E-254E46348037}" destId="{FFC9F71D-1B4F-4AD9-A4A6-86ADEFC8AF5C}" srcOrd="10" destOrd="0" presId="urn:microsoft.com/office/officeart/2005/8/layout/target3"/>
    <dgm:cxn modelId="{2403DC20-CD54-4868-A7EE-D58778379C4B}" type="presParOf" srcId="{333A1088-737F-45CB-B68E-254E46348037}" destId="{25B08C86-7E15-44DC-BE7F-FFB55DD49D12}" srcOrd="11" destOrd="0" presId="urn:microsoft.com/office/officeart/2005/8/layout/target3"/>
    <dgm:cxn modelId="{EB4B496C-ACFD-4152-9A81-E0489D6CB3FE}" type="presParOf" srcId="{333A1088-737F-45CB-B68E-254E46348037}" destId="{76644BE8-9D7C-4C09-B250-3D10AF48CBB7}" srcOrd="12" destOrd="0" presId="urn:microsoft.com/office/officeart/2005/8/layout/target3"/>
    <dgm:cxn modelId="{4F225EA0-C421-469F-A711-16D62BA9BE31}" type="presParOf" srcId="{333A1088-737F-45CB-B68E-254E46348037}" destId="{EE85B701-7295-41C0-BA7A-34D3756A2AE6}" srcOrd="13" destOrd="0" presId="urn:microsoft.com/office/officeart/2005/8/layout/target3"/>
    <dgm:cxn modelId="{02F00AD9-9717-4B2E-AC5B-E840A68A9086}" type="presParOf" srcId="{333A1088-737F-45CB-B68E-254E46348037}" destId="{8BEBB6EC-1DAA-4CAC-8A25-BC0FCBD5DBD5}" srcOrd="14" destOrd="0" presId="urn:microsoft.com/office/officeart/2005/8/layout/target3"/>
    <dgm:cxn modelId="{B9F2A2C3-8E59-4D3D-96C2-230FA3EC8864}" type="presParOf" srcId="{333A1088-737F-45CB-B68E-254E46348037}" destId="{AED2198E-93D5-4001-81B4-73124B309672}" srcOrd="15" destOrd="0" presId="urn:microsoft.com/office/officeart/2005/8/layout/target3"/>
    <dgm:cxn modelId="{DC378AD0-4E25-44C9-A70F-5AF9AD9FB295}" type="presParOf" srcId="{333A1088-737F-45CB-B68E-254E46348037}" destId="{2BE915AB-18AA-4053-B92C-3BFC9ED204BB}" srcOrd="16" destOrd="0" presId="urn:microsoft.com/office/officeart/2005/8/layout/target3"/>
    <dgm:cxn modelId="{6EB2D0D5-27BB-4115-883D-8C1CE2EA8F68}" type="presParOf" srcId="{333A1088-737F-45CB-B68E-254E46348037}" destId="{6BB5E863-4638-4E1D-BFDE-399D028AC4ED}" srcOrd="17" destOrd="0" presId="urn:microsoft.com/office/officeart/2005/8/layout/target3"/>
    <dgm:cxn modelId="{D2E80F4C-B188-4959-8C09-E4115AEF2D61}" type="presParOf" srcId="{333A1088-737F-45CB-B68E-254E46348037}" destId="{5A5FFA88-C948-4069-8E93-59FA12366E83}" srcOrd="18" destOrd="0" presId="urn:microsoft.com/office/officeart/2005/8/layout/target3"/>
    <dgm:cxn modelId="{BAA9F101-A2D5-4460-8D73-0FE268D9481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Bilíková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VY_32_INOVACE_14_ČESKÝ JAZYK, 5. ROČ.</a:t>
          </a: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Stavba věty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56185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50AA02-C71A-4FAD-BA86-3611D3EE4419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B83133-E311-45C9-85C5-73922D3D6F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5905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B83133-E311-45C9-85C5-73922D3D6F9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5233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97677483"/>
              </p:ext>
            </p:extLst>
          </p:nvPr>
        </p:nvGraphicFramePr>
        <p:xfrm>
          <a:off x="755576" y="1700808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59607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Materiál slouží k procvičování </a:t>
            </a:r>
            <a:r>
              <a:rPr lang="cs-CZ" smtClean="0"/>
              <a:t>učiva stavba </a:t>
            </a:r>
            <a:r>
              <a:rPr lang="cs-CZ" dirty="0" smtClean="0"/>
              <a:t>věty. Obsahuje přehled a cvičení. Ve cvičení žáci fixem na interaktivní tabuli vyznačují všechny skladební dvojice. Součástí prezentace je řešení.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710710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16443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Stavba věty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764704"/>
            <a:ext cx="8229600" cy="65527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Některá slova ve větě k sobě významem patří, vytvářejí </a:t>
            </a:r>
            <a:r>
              <a:rPr lang="cs-CZ" sz="2800" b="1" dirty="0" smtClean="0"/>
              <a:t>skladební dvojice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Sousedův vlčák hravě přeskočí i vysoký plot. 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b="1" dirty="0">
                <a:solidFill>
                  <a:srgbClr val="FF0000"/>
                </a:solidFill>
              </a:rPr>
              <a:t>v</a:t>
            </a:r>
            <a:r>
              <a:rPr lang="cs-CZ" sz="2800" b="1" dirty="0" smtClean="0">
                <a:solidFill>
                  <a:srgbClr val="FF0000"/>
                </a:solidFill>
              </a:rPr>
              <a:t>lčák přeskočí </a:t>
            </a:r>
            <a:r>
              <a:rPr lang="cs-CZ" sz="2800" dirty="0" smtClean="0"/>
              <a:t>– základní skladební dvojice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0070C0"/>
                </a:solidFill>
              </a:rPr>
              <a:t>s</a:t>
            </a:r>
            <a:r>
              <a:rPr lang="cs-CZ" sz="2800" b="1" dirty="0" smtClean="0">
                <a:solidFill>
                  <a:srgbClr val="0070C0"/>
                </a:solidFill>
              </a:rPr>
              <a:t>ousedův vlčák </a:t>
            </a:r>
            <a:r>
              <a:rPr lang="cs-CZ" sz="2800" dirty="0" smtClean="0"/>
              <a:t>– (Čí vlčák?) určování skladební dvojice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0070C0"/>
                </a:solidFill>
              </a:rPr>
              <a:t>h</a:t>
            </a:r>
            <a:r>
              <a:rPr lang="cs-CZ" sz="2800" b="1" dirty="0" smtClean="0">
                <a:solidFill>
                  <a:srgbClr val="0070C0"/>
                </a:solidFill>
              </a:rPr>
              <a:t>ravě přeskočí </a:t>
            </a:r>
            <a:r>
              <a:rPr lang="cs-CZ" sz="2800" dirty="0" smtClean="0"/>
              <a:t>– (Jak přeskočí?) určování skladební dvojice 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0070C0"/>
                </a:solidFill>
              </a:rPr>
              <a:t>p</a:t>
            </a:r>
            <a:r>
              <a:rPr lang="cs-CZ" sz="2800" b="1" dirty="0" smtClean="0">
                <a:solidFill>
                  <a:srgbClr val="0070C0"/>
                </a:solidFill>
              </a:rPr>
              <a:t>řeskočí plot </a:t>
            </a:r>
            <a:r>
              <a:rPr lang="cs-CZ" sz="2800" dirty="0" smtClean="0"/>
              <a:t>– (Koho, co přeskočí?) určování skladební dvojice 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0070C0"/>
                </a:solidFill>
              </a:rPr>
              <a:t>v</a:t>
            </a:r>
            <a:r>
              <a:rPr lang="cs-CZ" sz="2800" b="1" dirty="0" smtClean="0">
                <a:solidFill>
                  <a:srgbClr val="0070C0"/>
                </a:solidFill>
              </a:rPr>
              <a:t>ysoký plot </a:t>
            </a:r>
            <a:r>
              <a:rPr lang="cs-CZ" sz="2800" dirty="0" smtClean="0"/>
              <a:t>– (Jaký plot?) určování skladební dvojice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</p:txBody>
      </p:sp>
      <p:cxnSp>
        <p:nvCxnSpPr>
          <p:cNvPr id="28" name="Přímá spojnice se šipkou 27"/>
          <p:cNvCxnSpPr/>
          <p:nvPr/>
        </p:nvCxnSpPr>
        <p:spPr>
          <a:xfrm>
            <a:off x="2352208" y="2060848"/>
            <a:ext cx="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>
            <a:off x="984056" y="2060848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984056" y="2060848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V="1">
            <a:off x="4427984" y="2708920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H="1">
            <a:off x="3059832" y="2996952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V="1">
            <a:off x="3059832" y="2708920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se šipkou 76"/>
          <p:cNvCxnSpPr/>
          <p:nvPr/>
        </p:nvCxnSpPr>
        <p:spPr>
          <a:xfrm flipV="1">
            <a:off x="4716016" y="2683679"/>
            <a:ext cx="0" cy="31327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 flipH="1">
            <a:off x="4716016" y="2996952"/>
            <a:ext cx="18722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 flipV="1">
            <a:off x="6588224" y="2776647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se šipkou 79"/>
          <p:cNvCxnSpPr/>
          <p:nvPr/>
        </p:nvCxnSpPr>
        <p:spPr>
          <a:xfrm>
            <a:off x="6588224" y="2132856"/>
            <a:ext cx="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 flipH="1">
            <a:off x="5220072" y="2132856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>
            <a:off x="5220072" y="2132856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>
            <a:off x="2483768" y="2132856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>
            <a:off x="2483768" y="2060848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>
            <a:off x="2483768" y="2060848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>
            <a:off x="4211960" y="2060848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48528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 smtClean="0"/>
              <a:t>Vyznačte ve větách všechny skladební dvojice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1) Naši sportovci pilně trénovali na olympiádu.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2) Jarní prázdniny nám rychle uběhly.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3) Na zahradě rozkvetly červené růže.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4) Zuzanka maluje pěkné obrázky.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68983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67544" y="332656"/>
            <a:ext cx="8229600" cy="619268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5) Děti si hrály celé odpoledne.</a:t>
            </a:r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6) Kamarádi se vypravili do lesa.</a:t>
            </a:r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7) Moje babička nám vypravuje pohádky.</a:t>
            </a:r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8) Na parkoviště přijelo nové auto.</a:t>
            </a:r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9) Maminka upekla makový koláč.</a:t>
            </a:r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10) Zahradník ze sousedství zryl celý záhon. </a:t>
            </a:r>
          </a:p>
        </p:txBody>
      </p:sp>
    </p:spTree>
    <p:extLst>
      <p:ext uri="{BB962C8B-B14F-4D97-AF65-F5344CB8AC3E}">
        <p14:creationId xmlns:p14="http://schemas.microsoft.com/office/powerpoint/2010/main" val="10843174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51450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1) Naši sportovci pilně trénovali na olympiádu.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2) Jarní prázdniny nám rychle uběhly.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3) Na zahradě rozkvetly červené růže.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4) Zuzanka maluje pěkné obrázky.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699792" y="1124744"/>
            <a:ext cx="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H="1">
            <a:off x="1331640" y="1124744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331640" y="1124744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987824" y="1245867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987824" y="1173859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987824" y="1173859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716016" y="1173859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3007684" y="2420888"/>
            <a:ext cx="28604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3007684" y="2348880"/>
            <a:ext cx="28604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3007684" y="2348880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 flipV="1">
            <a:off x="5868144" y="2348880"/>
            <a:ext cx="0" cy="2087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3511740" y="3573016"/>
            <a:ext cx="28604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3511740" y="3501008"/>
            <a:ext cx="28604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3511740" y="3501008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 flipV="1">
            <a:off x="6372200" y="3501008"/>
            <a:ext cx="0" cy="2087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1475656" y="4797152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1475656" y="4725144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1475656" y="4725144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3203848" y="4725144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se šipkou 61"/>
          <p:cNvCxnSpPr/>
          <p:nvPr/>
        </p:nvCxnSpPr>
        <p:spPr>
          <a:xfrm flipV="1">
            <a:off x="5076056" y="1700808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H="1">
            <a:off x="3707904" y="1988840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flipV="1">
            <a:off x="3707904" y="1700808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se šipkou 64"/>
          <p:cNvCxnSpPr/>
          <p:nvPr/>
        </p:nvCxnSpPr>
        <p:spPr>
          <a:xfrm flipV="1">
            <a:off x="5364088" y="1700808"/>
            <a:ext cx="0" cy="31327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 flipH="1">
            <a:off x="5364088" y="2014081"/>
            <a:ext cx="18722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 flipV="1">
            <a:off x="7236296" y="1793776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se šipkou 67"/>
          <p:cNvCxnSpPr/>
          <p:nvPr/>
        </p:nvCxnSpPr>
        <p:spPr>
          <a:xfrm>
            <a:off x="2627784" y="2276872"/>
            <a:ext cx="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 flipH="1">
            <a:off x="1259632" y="2276872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1259632" y="2276872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se šipkou 70"/>
          <p:cNvCxnSpPr/>
          <p:nvPr/>
        </p:nvCxnSpPr>
        <p:spPr>
          <a:xfrm>
            <a:off x="5436096" y="4653136"/>
            <a:ext cx="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 flipH="1">
            <a:off x="4067944" y="4653136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4067944" y="4653136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se šipkou 73"/>
          <p:cNvCxnSpPr/>
          <p:nvPr/>
        </p:nvCxnSpPr>
        <p:spPr>
          <a:xfrm flipV="1">
            <a:off x="5868144" y="2924765"/>
            <a:ext cx="0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 flipH="1">
            <a:off x="4499992" y="3068960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 flipV="1">
            <a:off x="4499992" y="2924765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se šipkou 86"/>
          <p:cNvCxnSpPr/>
          <p:nvPr/>
        </p:nvCxnSpPr>
        <p:spPr>
          <a:xfrm flipV="1">
            <a:off x="6156176" y="2924944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 flipH="1">
            <a:off x="3923928" y="3212976"/>
            <a:ext cx="22322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 flipV="1">
            <a:off x="3923928" y="2924944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se šipkou 95"/>
          <p:cNvCxnSpPr/>
          <p:nvPr/>
        </p:nvCxnSpPr>
        <p:spPr>
          <a:xfrm flipV="1">
            <a:off x="3563888" y="4077072"/>
            <a:ext cx="0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 flipH="1">
            <a:off x="2195736" y="4221267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 flipV="1">
            <a:off x="2195736" y="4077072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se šipkou 98"/>
          <p:cNvCxnSpPr/>
          <p:nvPr/>
        </p:nvCxnSpPr>
        <p:spPr>
          <a:xfrm flipV="1">
            <a:off x="6372200" y="4077072"/>
            <a:ext cx="0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nice 99"/>
          <p:cNvCxnSpPr/>
          <p:nvPr/>
        </p:nvCxnSpPr>
        <p:spPr>
          <a:xfrm flipH="1">
            <a:off x="5004048" y="4221267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nice 100"/>
          <p:cNvCxnSpPr/>
          <p:nvPr/>
        </p:nvCxnSpPr>
        <p:spPr>
          <a:xfrm flipV="1">
            <a:off x="5004048" y="4077072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nice se šipkou 101"/>
          <p:cNvCxnSpPr/>
          <p:nvPr/>
        </p:nvCxnSpPr>
        <p:spPr>
          <a:xfrm flipV="1">
            <a:off x="3131840" y="5229200"/>
            <a:ext cx="0" cy="31327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nice 102"/>
          <p:cNvCxnSpPr/>
          <p:nvPr/>
        </p:nvCxnSpPr>
        <p:spPr>
          <a:xfrm flipH="1">
            <a:off x="3131840" y="5542473"/>
            <a:ext cx="18722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Přímá spojnice 103"/>
          <p:cNvCxnSpPr/>
          <p:nvPr/>
        </p:nvCxnSpPr>
        <p:spPr>
          <a:xfrm flipV="1">
            <a:off x="5004048" y="5322168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6093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6856" y="332656"/>
            <a:ext cx="8229600" cy="619268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5) Děti si hrály celé odpoledne.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6) Kamarádi se vypravili do lesa.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7) Moje babička nám vypravuje pohádky.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8) Na parkoviště přijelo nové auto.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9) Maminka upekla makový koláč.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10) Zahradník ze sousedství zryl celý záhon. </a:t>
            </a:r>
          </a:p>
          <a:p>
            <a:pPr marL="0" indent="0">
              <a:buNone/>
            </a:pPr>
            <a:endParaRPr lang="cs-CZ" dirty="0" smtClean="0"/>
          </a:p>
        </p:txBody>
      </p:sp>
      <p:cxnSp>
        <p:nvCxnSpPr>
          <p:cNvPr id="4" name="Přímá spojnice 3"/>
          <p:cNvCxnSpPr/>
          <p:nvPr/>
        </p:nvCxnSpPr>
        <p:spPr>
          <a:xfrm>
            <a:off x="1115616" y="332656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1115616" y="260648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115616" y="260648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843808" y="260648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907704" y="1340768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907704" y="1268760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907704" y="1268760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635896" y="1268760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771800" y="2420888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771800" y="2348880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771800" y="2348880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499992" y="2348880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923928" y="3501008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923928" y="3429000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923928" y="3429000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652120" y="3429000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475656" y="4581128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475656" y="4509120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475656" y="4509120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203848" y="4509120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575636" y="5589240"/>
            <a:ext cx="28604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2575636" y="5517232"/>
            <a:ext cx="28604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575636" y="5517232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5436096" y="5517232"/>
            <a:ext cx="0" cy="2087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2627784" y="692696"/>
            <a:ext cx="0" cy="31327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H="1">
            <a:off x="2627784" y="1005969"/>
            <a:ext cx="18722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V="1">
            <a:off x="4499992" y="785664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4716016" y="188640"/>
            <a:ext cx="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H="1">
            <a:off x="3347864" y="188640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3347864" y="188640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 flipV="1">
            <a:off x="3563888" y="1819583"/>
            <a:ext cx="0" cy="31327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H="1">
            <a:off x="3563888" y="2132856"/>
            <a:ext cx="18722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V="1">
            <a:off x="5436096" y="1912551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 flipV="1">
            <a:off x="4788024" y="2924944"/>
            <a:ext cx="0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H="1">
            <a:off x="3419872" y="3069139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V="1">
            <a:off x="3419872" y="2924944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 flipV="1">
            <a:off x="5004048" y="2899703"/>
            <a:ext cx="0" cy="31327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H="1">
            <a:off x="5004048" y="3212976"/>
            <a:ext cx="18722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V="1">
            <a:off x="6876256" y="2992671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se šipkou 44"/>
          <p:cNvCxnSpPr/>
          <p:nvPr/>
        </p:nvCxnSpPr>
        <p:spPr>
          <a:xfrm flipV="1">
            <a:off x="3563888" y="4004885"/>
            <a:ext cx="0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H="1">
            <a:off x="2195736" y="4149080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V="1">
            <a:off x="2195736" y="4004885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 flipV="1">
            <a:off x="5940152" y="4004885"/>
            <a:ext cx="0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flipH="1">
            <a:off x="4572000" y="4149080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 flipV="1">
            <a:off x="4572000" y="4004885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se šipkou 50"/>
          <p:cNvCxnSpPr/>
          <p:nvPr/>
        </p:nvCxnSpPr>
        <p:spPr>
          <a:xfrm>
            <a:off x="5724128" y="4437112"/>
            <a:ext cx="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 flipH="1">
            <a:off x="4355976" y="4437112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4355976" y="4437112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se šipkou 53"/>
          <p:cNvCxnSpPr/>
          <p:nvPr/>
        </p:nvCxnSpPr>
        <p:spPr>
          <a:xfrm flipV="1">
            <a:off x="3491880" y="5013176"/>
            <a:ext cx="0" cy="31327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 flipH="1">
            <a:off x="3491880" y="5326449"/>
            <a:ext cx="18722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 flipV="1">
            <a:off x="5364088" y="5106144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se šipkou 56"/>
          <p:cNvCxnSpPr/>
          <p:nvPr/>
        </p:nvCxnSpPr>
        <p:spPr>
          <a:xfrm flipV="1">
            <a:off x="1979712" y="6140063"/>
            <a:ext cx="0" cy="31327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H="1">
            <a:off x="1979712" y="6453336"/>
            <a:ext cx="18722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 flipV="1">
            <a:off x="3851920" y="6233031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se šipkou 59"/>
          <p:cNvCxnSpPr/>
          <p:nvPr/>
        </p:nvCxnSpPr>
        <p:spPr>
          <a:xfrm flipV="1">
            <a:off x="5508104" y="6093296"/>
            <a:ext cx="0" cy="31327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 flipH="1">
            <a:off x="5508104" y="6406569"/>
            <a:ext cx="18722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flipV="1">
            <a:off x="7380312" y="6186264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se šipkou 62"/>
          <p:cNvCxnSpPr/>
          <p:nvPr/>
        </p:nvCxnSpPr>
        <p:spPr>
          <a:xfrm>
            <a:off x="7452320" y="5517232"/>
            <a:ext cx="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flipH="1">
            <a:off x="6084168" y="5517232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6084168" y="5517232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3990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>
                <a:latin typeface="Comic Sans MS" pitchFamily="66" charset="0"/>
              </a:rPr>
              <a:t>Veškerý text je vytvořen autorem materiálu. </a:t>
            </a:r>
          </a:p>
          <a:p>
            <a:pPr marL="0" indent="0">
              <a:buNone/>
            </a:pPr>
            <a:r>
              <a:rPr lang="cs-CZ" smtClean="0"/>
              <a:t>18</a:t>
            </a:r>
            <a:r>
              <a:rPr lang="cs-CZ" dirty="0" smtClean="0"/>
              <a:t>. </a:t>
            </a:r>
            <a:r>
              <a:rPr lang="cs-CZ" dirty="0"/>
              <a:t>3</a:t>
            </a:r>
            <a:r>
              <a:rPr lang="cs-CZ" dirty="0" smtClean="0"/>
              <a:t>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5029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312</Words>
  <Application>Microsoft Office PowerPoint</Application>
  <PresentationFormat>Předvádění na obrazovce (4:3)</PresentationFormat>
  <Paragraphs>59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Stavba věty</vt:lpstr>
      <vt:lpstr>Vyznačte ve větách všechny skladební dvojice</vt:lpstr>
      <vt:lpstr>Prezentace aplikace PowerPoint</vt:lpstr>
      <vt:lpstr>Řešení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13</cp:revision>
  <dcterms:created xsi:type="dcterms:W3CDTF">2012-03-18T11:49:19Z</dcterms:created>
  <dcterms:modified xsi:type="dcterms:W3CDTF">2012-12-18T18:03:31Z</dcterms:modified>
</cp:coreProperties>
</file>