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VY_32_INOVACE_15_ČESKÝ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Souvětí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219753-6DE6-474C-B451-485E0F3D4B6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613D2A-260C-4B44-A883-07E517F094A0}" type="presOf" srcId="{B651F6E3-6281-48DB-9319-2AEAFDAE7572}" destId="{619D679B-A015-4ECF-8348-D1034C574F40}" srcOrd="0" destOrd="0" presId="urn:microsoft.com/office/officeart/2005/8/layout/target3"/>
    <dgm:cxn modelId="{20B65A50-AC16-4A9D-A97D-2412322C0AD6}" type="presOf" srcId="{D1B46980-6531-4606-95E6-44980827E919}" destId="{6140AFEC-043D-4C43-A2F9-D0F5331DF3A3}" srcOrd="0" destOrd="0" presId="urn:microsoft.com/office/officeart/2005/8/layout/target3"/>
    <dgm:cxn modelId="{0A638871-9A26-4FBA-896E-6973A7A70A9C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FE5E8C0-5969-4F14-A523-8255DE51E94F}" type="presOf" srcId="{D1B46980-6531-4606-95E6-44980827E919}" destId="{2BE915AB-18AA-4053-B92C-3BFC9ED204BB}" srcOrd="1" destOrd="0" presId="urn:microsoft.com/office/officeart/2005/8/layout/target3"/>
    <dgm:cxn modelId="{1238C21B-4682-4E44-AD8B-BCEEBD3DD8F0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06C32A6-5B40-4F96-B2CE-FAE6DE37443C}" type="presOf" srcId="{D8197B8C-B260-4A16-BDF4-0947B075E274}" destId="{5A5FFA88-C948-4069-8E93-59FA12366E83}" srcOrd="1" destOrd="0" presId="urn:microsoft.com/office/officeart/2005/8/layout/target3"/>
    <dgm:cxn modelId="{116001E7-42AF-4448-9A13-F59B919D974C}" type="presOf" srcId="{D1D4F407-5343-4D3F-B5B9-D407B03CAEB4}" destId="{AED2198E-93D5-4001-81B4-73124B309672}" srcOrd="1" destOrd="0" presId="urn:microsoft.com/office/officeart/2005/8/layout/target3"/>
    <dgm:cxn modelId="{1F7BC13E-15DD-4724-9045-72D16A9039B7}" type="presOf" srcId="{4C35D32F-0EAB-4CD7-82EE-45574DC2A586}" destId="{8BEBB6EC-1DAA-4CAC-8A25-BC0FCBD5DBD5}" srcOrd="0" destOrd="0" presId="urn:microsoft.com/office/officeart/2005/8/layout/target3"/>
    <dgm:cxn modelId="{84D15B38-3267-40DC-A6D5-0B56CE2274B2}" type="presOf" srcId="{B651F6E3-6281-48DB-9319-2AEAFDAE7572}" destId="{6BB5E863-4638-4E1D-BFDE-399D028AC4ED}" srcOrd="1" destOrd="0" presId="urn:microsoft.com/office/officeart/2005/8/layout/target3"/>
    <dgm:cxn modelId="{50F456BA-D029-43EE-A858-0E89C0FB4B65}" type="presOf" srcId="{757F3AB3-0718-4624-B441-E567A8F0AB56}" destId="{333A1088-737F-45CB-B68E-254E46348037}" srcOrd="0" destOrd="0" presId="urn:microsoft.com/office/officeart/2005/8/layout/target3"/>
    <dgm:cxn modelId="{20A52AC7-51CF-402D-BCD4-5ACEB078FD21}" type="presParOf" srcId="{333A1088-737F-45CB-B68E-254E46348037}" destId="{F5ABB229-8D3B-4694-996A-96F23CF14429}" srcOrd="0" destOrd="0" presId="urn:microsoft.com/office/officeart/2005/8/layout/target3"/>
    <dgm:cxn modelId="{BAE2BBD0-BAF1-4774-A60D-2FEC7635595B}" type="presParOf" srcId="{333A1088-737F-45CB-B68E-254E46348037}" destId="{F41139FD-01EE-4571-8B17-4FB00FC51163}" srcOrd="1" destOrd="0" presId="urn:microsoft.com/office/officeart/2005/8/layout/target3"/>
    <dgm:cxn modelId="{B40ED0B7-4C2A-473B-8705-85EB33166554}" type="presParOf" srcId="{333A1088-737F-45CB-B68E-254E46348037}" destId="{D005CE8C-CC26-4C3E-AC11-E15060ECD759}" srcOrd="2" destOrd="0" presId="urn:microsoft.com/office/officeart/2005/8/layout/target3"/>
    <dgm:cxn modelId="{13325F6F-BA56-49F2-813A-3544B78108B0}" type="presParOf" srcId="{333A1088-737F-45CB-B68E-254E46348037}" destId="{2C702D82-9B77-49B7-9568-BB8EB47C3372}" srcOrd="3" destOrd="0" presId="urn:microsoft.com/office/officeart/2005/8/layout/target3"/>
    <dgm:cxn modelId="{AA21BBCF-3FC4-4629-A11C-CB7F5113C4AC}" type="presParOf" srcId="{333A1088-737F-45CB-B68E-254E46348037}" destId="{A52A0455-90FF-4808-ABD0-F02540D31D5A}" srcOrd="4" destOrd="0" presId="urn:microsoft.com/office/officeart/2005/8/layout/target3"/>
    <dgm:cxn modelId="{9FFAB4DD-2F6F-456D-8BEB-ECEEB390DE82}" type="presParOf" srcId="{333A1088-737F-45CB-B68E-254E46348037}" destId="{6140AFEC-043D-4C43-A2F9-D0F5331DF3A3}" srcOrd="5" destOrd="0" presId="urn:microsoft.com/office/officeart/2005/8/layout/target3"/>
    <dgm:cxn modelId="{21A632C9-EECE-4EEC-84A1-05D7FA114944}" type="presParOf" srcId="{333A1088-737F-45CB-B68E-254E46348037}" destId="{9358AC05-5D7D-4327-9F80-1AD486AEA664}" srcOrd="6" destOrd="0" presId="urn:microsoft.com/office/officeart/2005/8/layout/target3"/>
    <dgm:cxn modelId="{86DE16E1-1378-4959-90ED-FED6173D4382}" type="presParOf" srcId="{333A1088-737F-45CB-B68E-254E46348037}" destId="{313FC574-E1CD-4FB4-B054-0B805CE0447D}" srcOrd="7" destOrd="0" presId="urn:microsoft.com/office/officeart/2005/8/layout/target3"/>
    <dgm:cxn modelId="{3B2FE5F0-B5F8-422D-AF43-54B63E899AED}" type="presParOf" srcId="{333A1088-737F-45CB-B68E-254E46348037}" destId="{619D679B-A015-4ECF-8348-D1034C574F40}" srcOrd="8" destOrd="0" presId="urn:microsoft.com/office/officeart/2005/8/layout/target3"/>
    <dgm:cxn modelId="{B413444C-567C-4454-9FFC-D566C20E8DFA}" type="presParOf" srcId="{333A1088-737F-45CB-B68E-254E46348037}" destId="{322283A8-4A27-4CDA-BAE3-F381106A9174}" srcOrd="9" destOrd="0" presId="urn:microsoft.com/office/officeart/2005/8/layout/target3"/>
    <dgm:cxn modelId="{178F18FE-78CA-41C6-ACE8-605E15B49D78}" type="presParOf" srcId="{333A1088-737F-45CB-B68E-254E46348037}" destId="{FFC9F71D-1B4F-4AD9-A4A6-86ADEFC8AF5C}" srcOrd="10" destOrd="0" presId="urn:microsoft.com/office/officeart/2005/8/layout/target3"/>
    <dgm:cxn modelId="{D559503C-9742-4308-8A88-0F10C30FE2B7}" type="presParOf" srcId="{333A1088-737F-45CB-B68E-254E46348037}" destId="{25B08C86-7E15-44DC-BE7F-FFB55DD49D12}" srcOrd="11" destOrd="0" presId="urn:microsoft.com/office/officeart/2005/8/layout/target3"/>
    <dgm:cxn modelId="{912E7769-FD9A-41FD-A84A-A73D98E29E95}" type="presParOf" srcId="{333A1088-737F-45CB-B68E-254E46348037}" destId="{76644BE8-9D7C-4C09-B250-3D10AF48CBB7}" srcOrd="12" destOrd="0" presId="urn:microsoft.com/office/officeart/2005/8/layout/target3"/>
    <dgm:cxn modelId="{F2C210B6-2D6E-4F3E-8094-3AAB3B812CDD}" type="presParOf" srcId="{333A1088-737F-45CB-B68E-254E46348037}" destId="{EE85B701-7295-41C0-BA7A-34D3756A2AE6}" srcOrd="13" destOrd="0" presId="urn:microsoft.com/office/officeart/2005/8/layout/target3"/>
    <dgm:cxn modelId="{FB6A3EDE-E7FD-41E9-9798-5F940CE00D7C}" type="presParOf" srcId="{333A1088-737F-45CB-B68E-254E46348037}" destId="{8BEBB6EC-1DAA-4CAC-8A25-BC0FCBD5DBD5}" srcOrd="14" destOrd="0" presId="urn:microsoft.com/office/officeart/2005/8/layout/target3"/>
    <dgm:cxn modelId="{E1FD31BB-E3AF-40AD-BA77-284B323EF078}" type="presParOf" srcId="{333A1088-737F-45CB-B68E-254E46348037}" destId="{AED2198E-93D5-4001-81B4-73124B309672}" srcOrd="15" destOrd="0" presId="urn:microsoft.com/office/officeart/2005/8/layout/target3"/>
    <dgm:cxn modelId="{03A03410-565D-4F6A-B191-10D1EF2A18FF}" type="presParOf" srcId="{333A1088-737F-45CB-B68E-254E46348037}" destId="{2BE915AB-18AA-4053-B92C-3BFC9ED204BB}" srcOrd="16" destOrd="0" presId="urn:microsoft.com/office/officeart/2005/8/layout/target3"/>
    <dgm:cxn modelId="{38FDDC9C-01AB-4FE3-BA6B-85C3531716D4}" type="presParOf" srcId="{333A1088-737F-45CB-B68E-254E46348037}" destId="{6BB5E863-4638-4E1D-BFDE-399D028AC4ED}" srcOrd="17" destOrd="0" presId="urn:microsoft.com/office/officeart/2005/8/layout/target3"/>
    <dgm:cxn modelId="{EE6F42CF-3B51-46B4-B597-FC1758C8BD6A}" type="presParOf" srcId="{333A1088-737F-45CB-B68E-254E46348037}" destId="{5A5FFA88-C948-4069-8E93-59FA12366E83}" srcOrd="18" destOrd="0" presId="urn:microsoft.com/office/officeart/2005/8/layout/target3"/>
    <dgm:cxn modelId="{35957D36-FA2C-4B5B-B9D8-77E61180F61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VY_32_INOVACE_15_ČESKÝ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Souvětí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50379718"/>
              </p:ext>
            </p:extLst>
          </p:nvPr>
        </p:nvGraphicFramePr>
        <p:xfrm>
          <a:off x="755576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80036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procvičení vzorců souvětí. Obsahuje </a:t>
            </a:r>
            <a:r>
              <a:rPr lang="cs-CZ" smtClean="0"/>
              <a:t>přehled učiva </a:t>
            </a:r>
            <a:r>
              <a:rPr lang="cs-CZ" dirty="0" smtClean="0"/>
              <a:t>a cvičení. Ve cvičení žáci       do sešitů zapisují vzorce souvětí. Odpovědi si zkontrolují podle řešení.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164114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917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Souvětí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94928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Větný celek, který se skládá ze dvou nebo více vět, se nazývá souvětí. Věty v souvětí jsou buď </a:t>
            </a:r>
            <a:r>
              <a:rPr lang="cs-CZ" b="1" dirty="0" smtClean="0"/>
              <a:t>hlavní</a:t>
            </a:r>
            <a:r>
              <a:rPr lang="cs-CZ" dirty="0" smtClean="0"/>
              <a:t>, nebo </a:t>
            </a:r>
            <a:r>
              <a:rPr lang="cs-CZ" b="1" dirty="0" smtClean="0"/>
              <a:t>vedlejší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Věty hlavní</a:t>
            </a:r>
            <a:r>
              <a:rPr lang="cs-CZ" dirty="0" smtClean="0"/>
              <a:t> nejsou mluvnicky ani významově závislé na jiné větě. </a:t>
            </a:r>
          </a:p>
          <a:p>
            <a:pPr marL="0" indent="0">
              <a:buNone/>
            </a:pPr>
            <a:r>
              <a:rPr lang="cs-CZ" i="1" dirty="0" smtClean="0"/>
              <a:t>  Honza zvítězil ve všech disciplínách a získal zlatou          medaili.  </a:t>
            </a:r>
            <a:r>
              <a:rPr lang="cs-CZ" b="1" dirty="0" smtClean="0"/>
              <a:t>VH a VH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Věta vedlejší </a:t>
            </a:r>
            <a:r>
              <a:rPr lang="cs-CZ" dirty="0" smtClean="0"/>
              <a:t>je závislá na jiné větě v souvětí. Je mezi nimi vztah závislosti. V souvětí, které se skládá ze </a:t>
            </a:r>
            <a:r>
              <a:rPr lang="cs-CZ" smtClean="0"/>
              <a:t>dvou </a:t>
            </a:r>
            <a:r>
              <a:rPr lang="cs-CZ" smtClean="0"/>
              <a:t>vět, </a:t>
            </a:r>
            <a:r>
              <a:rPr lang="cs-CZ" dirty="0" smtClean="0"/>
              <a:t>je řídící větou věta hlavní a větou závislou je věta vedlejší.  </a:t>
            </a:r>
          </a:p>
          <a:p>
            <a:pPr marL="0" indent="0">
              <a:buNone/>
            </a:pPr>
            <a:r>
              <a:rPr lang="cs-CZ" i="1" dirty="0" smtClean="0"/>
              <a:t>  Děti utíkaly domů, protože se spustil prudký déšť.</a:t>
            </a:r>
          </a:p>
          <a:p>
            <a:pPr marL="0" indent="0">
              <a:buNone/>
            </a:pPr>
            <a:r>
              <a:rPr lang="cs-CZ" b="1" dirty="0" smtClean="0"/>
              <a:t>VH, protože VV. </a:t>
            </a:r>
            <a:r>
              <a:rPr lang="cs-CZ" dirty="0" smtClean="0">
                <a:solidFill>
                  <a:srgbClr val="FF0000"/>
                </a:solidFill>
              </a:rPr>
              <a:t>(Proč utíkaly děti domů?)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94690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490066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Napište vzorce souvětí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Honza nepřišel do školy, protože je nemocný.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Když nemohu usnout, čtu si.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3) David hraje hokej a Klára hraje na klavír.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4) Maminka mě pochválila, že jsem si pěkně uklidila pokoj. </a:t>
            </a:r>
          </a:p>
          <a:p>
            <a:pPr marL="514350" indent="-514350"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38744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5</a:t>
            </a:r>
            <a:r>
              <a:rPr lang="cs-CZ" dirty="0" smtClean="0"/>
              <a:t>) Mirek mi telefonoval, abych mu pomohl          s úkolem.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6) Když jsem přišla domů, hned jsem si lehla.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7) Rodiče se zlobili, protože jsem přišel domů pozdě.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8) Chtěli jsme jít do kina, ale lístky už byly vyprodány.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0806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VH, protože VV.</a:t>
            </a:r>
          </a:p>
          <a:p>
            <a:pPr marL="514350" indent="-514350">
              <a:buAutoNum type="arabicParenR"/>
            </a:pPr>
            <a:r>
              <a:rPr lang="cs-CZ" dirty="0" smtClean="0"/>
              <a:t>Když VV, VH.</a:t>
            </a:r>
          </a:p>
          <a:p>
            <a:pPr marL="514350" indent="-514350">
              <a:buAutoNum type="arabicParenR"/>
            </a:pPr>
            <a:r>
              <a:rPr lang="cs-CZ" dirty="0" smtClean="0"/>
              <a:t>VH a VH.</a:t>
            </a:r>
          </a:p>
          <a:p>
            <a:pPr marL="514350" indent="-514350">
              <a:buAutoNum type="arabicParenR"/>
            </a:pPr>
            <a:r>
              <a:rPr lang="cs-CZ" dirty="0" smtClean="0"/>
              <a:t>VH, že VV.</a:t>
            </a:r>
          </a:p>
          <a:p>
            <a:pPr marL="514350" indent="-514350">
              <a:buAutoNum type="arabicParenR"/>
            </a:pPr>
            <a:r>
              <a:rPr lang="cs-CZ" dirty="0" smtClean="0"/>
              <a:t>VH, abych VV.</a:t>
            </a:r>
          </a:p>
          <a:p>
            <a:pPr marL="514350" indent="-514350">
              <a:buAutoNum type="arabicParenR"/>
            </a:pPr>
            <a:r>
              <a:rPr lang="cs-CZ" dirty="0" smtClean="0"/>
              <a:t>Když VV, VH.</a:t>
            </a:r>
          </a:p>
          <a:p>
            <a:pPr marL="514350" indent="-514350">
              <a:buAutoNum type="arabicParenR"/>
            </a:pPr>
            <a:r>
              <a:rPr lang="cs-CZ" dirty="0" smtClean="0"/>
              <a:t>VH, protože VV.</a:t>
            </a:r>
          </a:p>
          <a:p>
            <a:pPr marL="514350" indent="-514350">
              <a:buAutoNum type="arabicParenR"/>
            </a:pPr>
            <a:r>
              <a:rPr lang="cs-CZ" dirty="0" smtClean="0"/>
              <a:t>VH, ale VH.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57987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smtClean="0"/>
              <a:t>20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658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320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Souvětí</vt:lpstr>
      <vt:lpstr>Napište vzorce souvětí</vt:lpstr>
      <vt:lpstr>Snímek 5</vt:lpstr>
      <vt:lpstr>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11</cp:revision>
  <dcterms:created xsi:type="dcterms:W3CDTF">2012-03-18T13:04:39Z</dcterms:created>
  <dcterms:modified xsi:type="dcterms:W3CDTF">2013-02-02T12:46:10Z</dcterms:modified>
</cp:coreProperties>
</file>