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9B5B51-533A-4787-9E9D-2EDAB0182AA9}"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cs-CZ"/>
        </a:p>
      </dgm:t>
    </dgm:pt>
    <dgm:pt modelId="{D41C59D9-C778-46ED-BA71-7D9C2B97AF73}">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cs-CZ" sz="4400" b="1" dirty="0" smtClean="0">
              <a:solidFill>
                <a:schemeClr val="tx1"/>
              </a:solidFill>
            </a:rPr>
            <a:t>Reformátor Jan Hus odsuzoval:</a:t>
          </a:r>
          <a:endParaRPr lang="cs-CZ" sz="4400" b="1" dirty="0">
            <a:solidFill>
              <a:schemeClr val="tx1"/>
            </a:solidFill>
          </a:endParaRPr>
        </a:p>
      </dgm:t>
    </dgm:pt>
    <dgm:pt modelId="{187F2709-0F5E-46C9-ACCB-6FD029F3A107}" type="parTrans" cxnId="{B744344B-9992-42EC-954B-4BE61CBE6928}">
      <dgm:prSet/>
      <dgm:spPr/>
      <dgm:t>
        <a:bodyPr/>
        <a:lstStyle/>
        <a:p>
          <a:endParaRPr lang="cs-CZ"/>
        </a:p>
      </dgm:t>
    </dgm:pt>
    <dgm:pt modelId="{364BDC91-2E35-4FD7-91FC-15C2AF1021CD}" type="sibTrans" cxnId="{B744344B-9992-42EC-954B-4BE61CBE6928}">
      <dgm:prSet/>
      <dgm:spPr/>
      <dgm:t>
        <a:bodyPr/>
        <a:lstStyle/>
        <a:p>
          <a:endParaRPr lang="cs-CZ"/>
        </a:p>
      </dgm:t>
    </dgm:pt>
    <dgm:pt modelId="{E9D3171B-81C3-4CBF-803C-D7568BF00972}">
      <dgm:prSet phldrT="[Text]">
        <dgm:style>
          <a:lnRef idx="1">
            <a:schemeClr val="accent4"/>
          </a:lnRef>
          <a:fillRef idx="2">
            <a:schemeClr val="accent4"/>
          </a:fillRef>
          <a:effectRef idx="1">
            <a:schemeClr val="accent4"/>
          </a:effectRef>
          <a:fontRef idx="minor">
            <a:schemeClr val="dk1"/>
          </a:fontRef>
        </dgm:style>
      </dgm:prSet>
      <dgm:spPr/>
      <dgm:t>
        <a:bodyPr/>
        <a:lstStyle/>
        <a:p>
          <a:r>
            <a:rPr lang="cs-CZ" b="1" dirty="0" smtClean="0">
              <a:solidFill>
                <a:schemeClr val="tx1"/>
              </a:solidFill>
            </a:rPr>
            <a:t>svatokupectví</a:t>
          </a:r>
          <a:endParaRPr lang="cs-CZ" b="1" dirty="0">
            <a:solidFill>
              <a:schemeClr val="tx1"/>
            </a:solidFill>
          </a:endParaRPr>
        </a:p>
      </dgm:t>
    </dgm:pt>
    <dgm:pt modelId="{4E91E5E2-4785-41D8-A93B-2FC27AF61BF9}" type="parTrans" cxnId="{487005B9-54C5-4CDA-9653-EC189B15D713}">
      <dgm:prSet/>
      <dgm:spPr/>
      <dgm:t>
        <a:bodyPr/>
        <a:lstStyle/>
        <a:p>
          <a:endParaRPr lang="cs-CZ"/>
        </a:p>
      </dgm:t>
    </dgm:pt>
    <dgm:pt modelId="{89D8E13A-044A-4CC6-8015-C431D83C9FAE}" type="sibTrans" cxnId="{487005B9-54C5-4CDA-9653-EC189B15D713}">
      <dgm:prSet/>
      <dgm:spPr/>
      <dgm:t>
        <a:bodyPr/>
        <a:lstStyle/>
        <a:p>
          <a:endParaRPr lang="cs-CZ"/>
        </a:p>
      </dgm:t>
    </dgm:pt>
    <dgm:pt modelId="{A7A0C6CE-A6D4-41EE-845D-096B5538B4A4}">
      <dgm:prSet phldrT="[Text]">
        <dgm:style>
          <a:lnRef idx="1">
            <a:schemeClr val="accent4"/>
          </a:lnRef>
          <a:fillRef idx="2">
            <a:schemeClr val="accent4"/>
          </a:fillRef>
          <a:effectRef idx="1">
            <a:schemeClr val="accent4"/>
          </a:effectRef>
          <a:fontRef idx="minor">
            <a:schemeClr val="dk1"/>
          </a:fontRef>
        </dgm:style>
      </dgm:prSet>
      <dgm:spPr/>
      <dgm:t>
        <a:bodyPr/>
        <a:lstStyle/>
        <a:p>
          <a:r>
            <a:rPr lang="cs-CZ" b="1" dirty="0" smtClean="0">
              <a:solidFill>
                <a:schemeClr val="tx1"/>
              </a:solidFill>
            </a:rPr>
            <a:t>kupčení</a:t>
          </a:r>
        </a:p>
        <a:p>
          <a:r>
            <a:rPr lang="cs-CZ" b="1" dirty="0" smtClean="0">
              <a:solidFill>
                <a:schemeClr val="tx1"/>
              </a:solidFill>
            </a:rPr>
            <a:t>s odpustky</a:t>
          </a:r>
          <a:endParaRPr lang="cs-CZ" b="1" dirty="0">
            <a:solidFill>
              <a:schemeClr val="tx1"/>
            </a:solidFill>
          </a:endParaRPr>
        </a:p>
      </dgm:t>
    </dgm:pt>
    <dgm:pt modelId="{2514E0DC-F29C-472D-BF86-C661E0786A3F}" type="parTrans" cxnId="{C435B1C2-59B3-4E46-A126-F4E18F7A6CBF}">
      <dgm:prSet/>
      <dgm:spPr/>
      <dgm:t>
        <a:bodyPr/>
        <a:lstStyle/>
        <a:p>
          <a:endParaRPr lang="cs-CZ"/>
        </a:p>
      </dgm:t>
    </dgm:pt>
    <dgm:pt modelId="{35EC5AB3-529B-427D-9AEE-2B88AB49798A}" type="sibTrans" cxnId="{C435B1C2-59B3-4E46-A126-F4E18F7A6CBF}">
      <dgm:prSet/>
      <dgm:spPr/>
      <dgm:t>
        <a:bodyPr/>
        <a:lstStyle/>
        <a:p>
          <a:endParaRPr lang="cs-CZ"/>
        </a:p>
      </dgm:t>
    </dgm:pt>
    <dgm:pt modelId="{AC8853F7-48AC-4BAF-9666-3A6E373670E6}">
      <dgm:prSet phldrT="[Text]">
        <dgm:style>
          <a:lnRef idx="1">
            <a:schemeClr val="accent4"/>
          </a:lnRef>
          <a:fillRef idx="2">
            <a:schemeClr val="accent4"/>
          </a:fillRef>
          <a:effectRef idx="1">
            <a:schemeClr val="accent4"/>
          </a:effectRef>
          <a:fontRef idx="minor">
            <a:schemeClr val="dk1"/>
          </a:fontRef>
        </dgm:style>
      </dgm:prSet>
      <dgm:spPr/>
      <dgm:t>
        <a:bodyPr/>
        <a:lstStyle/>
        <a:p>
          <a:r>
            <a:rPr lang="cs-CZ" b="1" dirty="0" smtClean="0">
              <a:solidFill>
                <a:schemeClr val="tx1"/>
              </a:solidFill>
            </a:rPr>
            <a:t>blahobytný </a:t>
          </a:r>
        </a:p>
        <a:p>
          <a:r>
            <a:rPr lang="cs-CZ" b="1" dirty="0" smtClean="0">
              <a:solidFill>
                <a:schemeClr val="tx1"/>
              </a:solidFill>
            </a:rPr>
            <a:t>život </a:t>
          </a:r>
        </a:p>
        <a:p>
          <a:r>
            <a:rPr lang="cs-CZ" b="1" dirty="0" smtClean="0">
              <a:solidFill>
                <a:schemeClr val="tx1"/>
              </a:solidFill>
            </a:rPr>
            <a:t>církve</a:t>
          </a:r>
          <a:endParaRPr lang="cs-CZ" b="1" dirty="0">
            <a:solidFill>
              <a:schemeClr val="tx1"/>
            </a:solidFill>
          </a:endParaRPr>
        </a:p>
      </dgm:t>
    </dgm:pt>
    <dgm:pt modelId="{305FDE12-AF71-452E-AE1F-F7BFCEB80C52}" type="parTrans" cxnId="{FC828630-C2F0-4ED5-8B7B-E61622C10CBA}">
      <dgm:prSet/>
      <dgm:spPr/>
      <dgm:t>
        <a:bodyPr/>
        <a:lstStyle/>
        <a:p>
          <a:endParaRPr lang="cs-CZ"/>
        </a:p>
      </dgm:t>
    </dgm:pt>
    <dgm:pt modelId="{4E2595B0-DA59-42D5-9ABC-64D295B7618B}" type="sibTrans" cxnId="{FC828630-C2F0-4ED5-8B7B-E61622C10CBA}">
      <dgm:prSet/>
      <dgm:spPr/>
      <dgm:t>
        <a:bodyPr/>
        <a:lstStyle/>
        <a:p>
          <a:endParaRPr lang="cs-CZ"/>
        </a:p>
      </dgm:t>
    </dgm:pt>
    <dgm:pt modelId="{561DFAFA-4899-42A1-A462-525F9475DAA3}" type="pres">
      <dgm:prSet presAssocID="{569B5B51-533A-4787-9E9D-2EDAB0182AA9}" presName="composite" presStyleCnt="0">
        <dgm:presLayoutVars>
          <dgm:chMax val="1"/>
          <dgm:dir/>
          <dgm:resizeHandles val="exact"/>
        </dgm:presLayoutVars>
      </dgm:prSet>
      <dgm:spPr/>
      <dgm:t>
        <a:bodyPr/>
        <a:lstStyle/>
        <a:p>
          <a:endParaRPr lang="cs-CZ"/>
        </a:p>
      </dgm:t>
    </dgm:pt>
    <dgm:pt modelId="{A7DC656F-8DFE-4276-9401-402636A9434C}" type="pres">
      <dgm:prSet presAssocID="{D41C59D9-C778-46ED-BA71-7D9C2B97AF73}" presName="roof" presStyleLbl="dkBgShp" presStyleIdx="0" presStyleCnt="2" custLinFactNeighborY="-15625"/>
      <dgm:spPr/>
      <dgm:t>
        <a:bodyPr/>
        <a:lstStyle/>
        <a:p>
          <a:endParaRPr lang="cs-CZ"/>
        </a:p>
      </dgm:t>
    </dgm:pt>
    <dgm:pt modelId="{A327CD0B-38F7-4E46-86AB-2BD9AD62BFBA}" type="pres">
      <dgm:prSet presAssocID="{D41C59D9-C778-46ED-BA71-7D9C2B97AF73}" presName="pillars" presStyleCnt="0"/>
      <dgm:spPr/>
    </dgm:pt>
    <dgm:pt modelId="{10EB7561-6352-40D4-BF90-5E7F10208580}" type="pres">
      <dgm:prSet presAssocID="{D41C59D9-C778-46ED-BA71-7D9C2B97AF73}" presName="pillar1" presStyleLbl="node1" presStyleIdx="0" presStyleCnt="3">
        <dgm:presLayoutVars>
          <dgm:bulletEnabled val="1"/>
        </dgm:presLayoutVars>
      </dgm:prSet>
      <dgm:spPr/>
      <dgm:t>
        <a:bodyPr/>
        <a:lstStyle/>
        <a:p>
          <a:endParaRPr lang="cs-CZ"/>
        </a:p>
      </dgm:t>
    </dgm:pt>
    <dgm:pt modelId="{143CC3D0-BCED-42C7-97DC-7460F131B0AF}" type="pres">
      <dgm:prSet presAssocID="{A7A0C6CE-A6D4-41EE-845D-096B5538B4A4}" presName="pillarX" presStyleLbl="node1" presStyleIdx="1" presStyleCnt="3">
        <dgm:presLayoutVars>
          <dgm:bulletEnabled val="1"/>
        </dgm:presLayoutVars>
      </dgm:prSet>
      <dgm:spPr/>
      <dgm:t>
        <a:bodyPr/>
        <a:lstStyle/>
        <a:p>
          <a:endParaRPr lang="cs-CZ"/>
        </a:p>
      </dgm:t>
    </dgm:pt>
    <dgm:pt modelId="{7505E4C8-391C-4600-A101-197064158FB9}" type="pres">
      <dgm:prSet presAssocID="{AC8853F7-48AC-4BAF-9666-3A6E373670E6}" presName="pillarX" presStyleLbl="node1" presStyleIdx="2" presStyleCnt="3">
        <dgm:presLayoutVars>
          <dgm:bulletEnabled val="1"/>
        </dgm:presLayoutVars>
      </dgm:prSet>
      <dgm:spPr/>
      <dgm:t>
        <a:bodyPr/>
        <a:lstStyle/>
        <a:p>
          <a:endParaRPr lang="cs-CZ"/>
        </a:p>
      </dgm:t>
    </dgm:pt>
    <dgm:pt modelId="{B628E274-82B0-44D5-AE16-BCBD8480E786}" type="pres">
      <dgm:prSet presAssocID="{D41C59D9-C778-46ED-BA71-7D9C2B97AF73}" presName="base" presStyleLbl="dkBgShp" presStyleIdx="1" presStyleCnt="2">
        <dgm:style>
          <a:lnRef idx="3">
            <a:schemeClr val="lt1"/>
          </a:lnRef>
          <a:fillRef idx="1">
            <a:schemeClr val="accent4"/>
          </a:fillRef>
          <a:effectRef idx="1">
            <a:schemeClr val="accent4"/>
          </a:effectRef>
          <a:fontRef idx="minor">
            <a:schemeClr val="lt1"/>
          </a:fontRef>
        </dgm:style>
      </dgm:prSet>
      <dgm:spPr/>
    </dgm:pt>
  </dgm:ptLst>
  <dgm:cxnLst>
    <dgm:cxn modelId="{E77C1BBB-BC73-4935-BF2E-A01DBB4A96A3}" type="presOf" srcId="{AC8853F7-48AC-4BAF-9666-3A6E373670E6}" destId="{7505E4C8-391C-4600-A101-197064158FB9}" srcOrd="0" destOrd="0" presId="urn:microsoft.com/office/officeart/2005/8/layout/hList3"/>
    <dgm:cxn modelId="{57014D46-16D1-4A2A-860C-EC836E2B6578}" type="presOf" srcId="{569B5B51-533A-4787-9E9D-2EDAB0182AA9}" destId="{561DFAFA-4899-42A1-A462-525F9475DAA3}" srcOrd="0" destOrd="0" presId="urn:microsoft.com/office/officeart/2005/8/layout/hList3"/>
    <dgm:cxn modelId="{C435B1C2-59B3-4E46-A126-F4E18F7A6CBF}" srcId="{D41C59D9-C778-46ED-BA71-7D9C2B97AF73}" destId="{A7A0C6CE-A6D4-41EE-845D-096B5538B4A4}" srcOrd="1" destOrd="0" parTransId="{2514E0DC-F29C-472D-BF86-C661E0786A3F}" sibTransId="{35EC5AB3-529B-427D-9AEE-2B88AB49798A}"/>
    <dgm:cxn modelId="{C42A9258-FA07-49F7-9A40-4D9BE02BF052}" type="presOf" srcId="{E9D3171B-81C3-4CBF-803C-D7568BF00972}" destId="{10EB7561-6352-40D4-BF90-5E7F10208580}" srcOrd="0" destOrd="0" presId="urn:microsoft.com/office/officeart/2005/8/layout/hList3"/>
    <dgm:cxn modelId="{FC828630-C2F0-4ED5-8B7B-E61622C10CBA}" srcId="{D41C59D9-C778-46ED-BA71-7D9C2B97AF73}" destId="{AC8853F7-48AC-4BAF-9666-3A6E373670E6}" srcOrd="2" destOrd="0" parTransId="{305FDE12-AF71-452E-AE1F-F7BFCEB80C52}" sibTransId="{4E2595B0-DA59-42D5-9ABC-64D295B7618B}"/>
    <dgm:cxn modelId="{B744344B-9992-42EC-954B-4BE61CBE6928}" srcId="{569B5B51-533A-4787-9E9D-2EDAB0182AA9}" destId="{D41C59D9-C778-46ED-BA71-7D9C2B97AF73}" srcOrd="0" destOrd="0" parTransId="{187F2709-0F5E-46C9-ACCB-6FD029F3A107}" sibTransId="{364BDC91-2E35-4FD7-91FC-15C2AF1021CD}"/>
    <dgm:cxn modelId="{B6320964-B51E-402A-BE45-C926CE5A081C}" type="presOf" srcId="{A7A0C6CE-A6D4-41EE-845D-096B5538B4A4}" destId="{143CC3D0-BCED-42C7-97DC-7460F131B0AF}" srcOrd="0" destOrd="0" presId="urn:microsoft.com/office/officeart/2005/8/layout/hList3"/>
    <dgm:cxn modelId="{487005B9-54C5-4CDA-9653-EC189B15D713}" srcId="{D41C59D9-C778-46ED-BA71-7D9C2B97AF73}" destId="{E9D3171B-81C3-4CBF-803C-D7568BF00972}" srcOrd="0" destOrd="0" parTransId="{4E91E5E2-4785-41D8-A93B-2FC27AF61BF9}" sibTransId="{89D8E13A-044A-4CC6-8015-C431D83C9FAE}"/>
    <dgm:cxn modelId="{A87EF752-544A-45C4-AFF7-8837B41D7952}" type="presOf" srcId="{D41C59D9-C778-46ED-BA71-7D9C2B97AF73}" destId="{A7DC656F-8DFE-4276-9401-402636A9434C}" srcOrd="0" destOrd="0" presId="urn:microsoft.com/office/officeart/2005/8/layout/hList3"/>
    <dgm:cxn modelId="{A5050569-DC97-481C-BAF7-4D554E40DC1A}" type="presParOf" srcId="{561DFAFA-4899-42A1-A462-525F9475DAA3}" destId="{A7DC656F-8DFE-4276-9401-402636A9434C}" srcOrd="0" destOrd="0" presId="urn:microsoft.com/office/officeart/2005/8/layout/hList3"/>
    <dgm:cxn modelId="{FE0E8AF0-F44B-4C98-9D1D-548795C139F2}" type="presParOf" srcId="{561DFAFA-4899-42A1-A462-525F9475DAA3}" destId="{A327CD0B-38F7-4E46-86AB-2BD9AD62BFBA}" srcOrd="1" destOrd="0" presId="urn:microsoft.com/office/officeart/2005/8/layout/hList3"/>
    <dgm:cxn modelId="{A04E3CEF-4655-461F-B40E-A4A618A73301}" type="presParOf" srcId="{A327CD0B-38F7-4E46-86AB-2BD9AD62BFBA}" destId="{10EB7561-6352-40D4-BF90-5E7F10208580}" srcOrd="0" destOrd="0" presId="urn:microsoft.com/office/officeart/2005/8/layout/hList3"/>
    <dgm:cxn modelId="{FB5C2325-ED04-49F6-8CFA-5EDED0966D51}" type="presParOf" srcId="{A327CD0B-38F7-4E46-86AB-2BD9AD62BFBA}" destId="{143CC3D0-BCED-42C7-97DC-7460F131B0AF}" srcOrd="1" destOrd="0" presId="urn:microsoft.com/office/officeart/2005/8/layout/hList3"/>
    <dgm:cxn modelId="{A453FA5D-FCFC-4DC2-A1A0-B6345C68C1BD}" type="presParOf" srcId="{A327CD0B-38F7-4E46-86AB-2BD9AD62BFBA}" destId="{7505E4C8-391C-4600-A101-197064158FB9}" srcOrd="2" destOrd="0" presId="urn:microsoft.com/office/officeart/2005/8/layout/hList3"/>
    <dgm:cxn modelId="{A7A48E43-26BF-4BD9-B8AF-3AFD939FEBFE}" type="presParOf" srcId="{561DFAFA-4899-42A1-A462-525F9475DAA3}" destId="{B628E274-82B0-44D5-AE16-BCBD8480E786}"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9B5B51-533A-4787-9E9D-2EDAB0182AA9}"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cs-CZ"/>
        </a:p>
      </dgm:t>
    </dgm:pt>
    <dgm:pt modelId="{D41C59D9-C778-46ED-BA71-7D9C2B97AF73}">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cs-CZ" sz="4400" b="1" dirty="0" smtClean="0">
              <a:solidFill>
                <a:schemeClr val="tx1"/>
              </a:solidFill>
            </a:rPr>
            <a:t>Reformátor Jan Hus odsuzoval:</a:t>
          </a:r>
          <a:endParaRPr lang="cs-CZ" sz="4400" b="1" dirty="0">
            <a:solidFill>
              <a:schemeClr val="tx1"/>
            </a:solidFill>
          </a:endParaRPr>
        </a:p>
      </dgm:t>
    </dgm:pt>
    <dgm:pt modelId="{187F2709-0F5E-46C9-ACCB-6FD029F3A107}" type="parTrans" cxnId="{B744344B-9992-42EC-954B-4BE61CBE6928}">
      <dgm:prSet/>
      <dgm:spPr/>
      <dgm:t>
        <a:bodyPr/>
        <a:lstStyle/>
        <a:p>
          <a:endParaRPr lang="cs-CZ"/>
        </a:p>
      </dgm:t>
    </dgm:pt>
    <dgm:pt modelId="{364BDC91-2E35-4FD7-91FC-15C2AF1021CD}" type="sibTrans" cxnId="{B744344B-9992-42EC-954B-4BE61CBE6928}">
      <dgm:prSet/>
      <dgm:spPr/>
      <dgm:t>
        <a:bodyPr/>
        <a:lstStyle/>
        <a:p>
          <a:endParaRPr lang="cs-CZ"/>
        </a:p>
      </dgm:t>
    </dgm:pt>
    <dgm:pt modelId="{E9D3171B-81C3-4CBF-803C-D7568BF00972}">
      <dgm:prSet phldrT="[Text]">
        <dgm:style>
          <a:lnRef idx="1">
            <a:schemeClr val="accent4"/>
          </a:lnRef>
          <a:fillRef idx="2">
            <a:schemeClr val="accent4"/>
          </a:fillRef>
          <a:effectRef idx="1">
            <a:schemeClr val="accent4"/>
          </a:effectRef>
          <a:fontRef idx="minor">
            <a:schemeClr val="dk1"/>
          </a:fontRef>
        </dgm:style>
      </dgm:prSet>
      <dgm:spPr/>
      <dgm:t>
        <a:bodyPr/>
        <a:lstStyle/>
        <a:p>
          <a:endParaRPr lang="cs-CZ" b="1" dirty="0">
            <a:solidFill>
              <a:schemeClr val="tx1"/>
            </a:solidFill>
          </a:endParaRPr>
        </a:p>
      </dgm:t>
    </dgm:pt>
    <dgm:pt modelId="{4E91E5E2-4785-41D8-A93B-2FC27AF61BF9}" type="parTrans" cxnId="{487005B9-54C5-4CDA-9653-EC189B15D713}">
      <dgm:prSet/>
      <dgm:spPr/>
      <dgm:t>
        <a:bodyPr/>
        <a:lstStyle/>
        <a:p>
          <a:endParaRPr lang="cs-CZ"/>
        </a:p>
      </dgm:t>
    </dgm:pt>
    <dgm:pt modelId="{89D8E13A-044A-4CC6-8015-C431D83C9FAE}" type="sibTrans" cxnId="{487005B9-54C5-4CDA-9653-EC189B15D713}">
      <dgm:prSet/>
      <dgm:spPr/>
      <dgm:t>
        <a:bodyPr/>
        <a:lstStyle/>
        <a:p>
          <a:endParaRPr lang="cs-CZ"/>
        </a:p>
      </dgm:t>
    </dgm:pt>
    <dgm:pt modelId="{A7A0C6CE-A6D4-41EE-845D-096B5538B4A4}">
      <dgm:prSet phldrT="[Text]">
        <dgm:style>
          <a:lnRef idx="1">
            <a:schemeClr val="accent4"/>
          </a:lnRef>
          <a:fillRef idx="2">
            <a:schemeClr val="accent4"/>
          </a:fillRef>
          <a:effectRef idx="1">
            <a:schemeClr val="accent4"/>
          </a:effectRef>
          <a:fontRef idx="minor">
            <a:schemeClr val="dk1"/>
          </a:fontRef>
        </dgm:style>
      </dgm:prSet>
      <dgm:spPr/>
      <dgm:t>
        <a:bodyPr/>
        <a:lstStyle/>
        <a:p>
          <a:endParaRPr lang="cs-CZ" b="1" dirty="0">
            <a:solidFill>
              <a:schemeClr val="tx1"/>
            </a:solidFill>
          </a:endParaRPr>
        </a:p>
      </dgm:t>
    </dgm:pt>
    <dgm:pt modelId="{2514E0DC-F29C-472D-BF86-C661E0786A3F}" type="parTrans" cxnId="{C435B1C2-59B3-4E46-A126-F4E18F7A6CBF}">
      <dgm:prSet/>
      <dgm:spPr/>
      <dgm:t>
        <a:bodyPr/>
        <a:lstStyle/>
        <a:p>
          <a:endParaRPr lang="cs-CZ"/>
        </a:p>
      </dgm:t>
    </dgm:pt>
    <dgm:pt modelId="{35EC5AB3-529B-427D-9AEE-2B88AB49798A}" type="sibTrans" cxnId="{C435B1C2-59B3-4E46-A126-F4E18F7A6CBF}">
      <dgm:prSet/>
      <dgm:spPr/>
      <dgm:t>
        <a:bodyPr/>
        <a:lstStyle/>
        <a:p>
          <a:endParaRPr lang="cs-CZ"/>
        </a:p>
      </dgm:t>
    </dgm:pt>
    <dgm:pt modelId="{AC8853F7-48AC-4BAF-9666-3A6E373670E6}">
      <dgm:prSet phldrT="[Text]">
        <dgm:style>
          <a:lnRef idx="1">
            <a:schemeClr val="accent4"/>
          </a:lnRef>
          <a:fillRef idx="2">
            <a:schemeClr val="accent4"/>
          </a:fillRef>
          <a:effectRef idx="1">
            <a:schemeClr val="accent4"/>
          </a:effectRef>
          <a:fontRef idx="minor">
            <a:schemeClr val="dk1"/>
          </a:fontRef>
        </dgm:style>
      </dgm:prSet>
      <dgm:spPr/>
      <dgm:t>
        <a:bodyPr/>
        <a:lstStyle/>
        <a:p>
          <a:endParaRPr lang="cs-CZ" b="1" dirty="0">
            <a:solidFill>
              <a:schemeClr val="tx1"/>
            </a:solidFill>
          </a:endParaRPr>
        </a:p>
      </dgm:t>
    </dgm:pt>
    <dgm:pt modelId="{305FDE12-AF71-452E-AE1F-F7BFCEB80C52}" type="parTrans" cxnId="{FC828630-C2F0-4ED5-8B7B-E61622C10CBA}">
      <dgm:prSet/>
      <dgm:spPr/>
      <dgm:t>
        <a:bodyPr/>
        <a:lstStyle/>
        <a:p>
          <a:endParaRPr lang="cs-CZ"/>
        </a:p>
      </dgm:t>
    </dgm:pt>
    <dgm:pt modelId="{4E2595B0-DA59-42D5-9ABC-64D295B7618B}" type="sibTrans" cxnId="{FC828630-C2F0-4ED5-8B7B-E61622C10CBA}">
      <dgm:prSet/>
      <dgm:spPr/>
      <dgm:t>
        <a:bodyPr/>
        <a:lstStyle/>
        <a:p>
          <a:endParaRPr lang="cs-CZ"/>
        </a:p>
      </dgm:t>
    </dgm:pt>
    <dgm:pt modelId="{561DFAFA-4899-42A1-A462-525F9475DAA3}" type="pres">
      <dgm:prSet presAssocID="{569B5B51-533A-4787-9E9D-2EDAB0182AA9}" presName="composite" presStyleCnt="0">
        <dgm:presLayoutVars>
          <dgm:chMax val="1"/>
          <dgm:dir/>
          <dgm:resizeHandles val="exact"/>
        </dgm:presLayoutVars>
      </dgm:prSet>
      <dgm:spPr/>
      <dgm:t>
        <a:bodyPr/>
        <a:lstStyle/>
        <a:p>
          <a:endParaRPr lang="cs-CZ"/>
        </a:p>
      </dgm:t>
    </dgm:pt>
    <dgm:pt modelId="{A7DC656F-8DFE-4276-9401-402636A9434C}" type="pres">
      <dgm:prSet presAssocID="{D41C59D9-C778-46ED-BA71-7D9C2B97AF73}" presName="roof" presStyleLbl="dkBgShp" presStyleIdx="0" presStyleCnt="2" custLinFactNeighborY="-15625"/>
      <dgm:spPr/>
      <dgm:t>
        <a:bodyPr/>
        <a:lstStyle/>
        <a:p>
          <a:endParaRPr lang="cs-CZ"/>
        </a:p>
      </dgm:t>
    </dgm:pt>
    <dgm:pt modelId="{A327CD0B-38F7-4E46-86AB-2BD9AD62BFBA}" type="pres">
      <dgm:prSet presAssocID="{D41C59D9-C778-46ED-BA71-7D9C2B97AF73}" presName="pillars" presStyleCnt="0"/>
      <dgm:spPr/>
    </dgm:pt>
    <dgm:pt modelId="{10EB7561-6352-40D4-BF90-5E7F10208580}" type="pres">
      <dgm:prSet presAssocID="{D41C59D9-C778-46ED-BA71-7D9C2B97AF73}" presName="pillar1" presStyleLbl="node1" presStyleIdx="0" presStyleCnt="3">
        <dgm:presLayoutVars>
          <dgm:bulletEnabled val="1"/>
        </dgm:presLayoutVars>
      </dgm:prSet>
      <dgm:spPr/>
      <dgm:t>
        <a:bodyPr/>
        <a:lstStyle/>
        <a:p>
          <a:endParaRPr lang="cs-CZ"/>
        </a:p>
      </dgm:t>
    </dgm:pt>
    <dgm:pt modelId="{143CC3D0-BCED-42C7-97DC-7460F131B0AF}" type="pres">
      <dgm:prSet presAssocID="{A7A0C6CE-A6D4-41EE-845D-096B5538B4A4}" presName="pillarX" presStyleLbl="node1" presStyleIdx="1" presStyleCnt="3">
        <dgm:presLayoutVars>
          <dgm:bulletEnabled val="1"/>
        </dgm:presLayoutVars>
      </dgm:prSet>
      <dgm:spPr/>
      <dgm:t>
        <a:bodyPr/>
        <a:lstStyle/>
        <a:p>
          <a:endParaRPr lang="cs-CZ"/>
        </a:p>
      </dgm:t>
    </dgm:pt>
    <dgm:pt modelId="{7505E4C8-391C-4600-A101-197064158FB9}" type="pres">
      <dgm:prSet presAssocID="{AC8853F7-48AC-4BAF-9666-3A6E373670E6}" presName="pillarX" presStyleLbl="node1" presStyleIdx="2" presStyleCnt="3">
        <dgm:presLayoutVars>
          <dgm:bulletEnabled val="1"/>
        </dgm:presLayoutVars>
      </dgm:prSet>
      <dgm:spPr/>
      <dgm:t>
        <a:bodyPr/>
        <a:lstStyle/>
        <a:p>
          <a:endParaRPr lang="cs-CZ"/>
        </a:p>
      </dgm:t>
    </dgm:pt>
    <dgm:pt modelId="{B628E274-82B0-44D5-AE16-BCBD8480E786}" type="pres">
      <dgm:prSet presAssocID="{D41C59D9-C778-46ED-BA71-7D9C2B97AF73}" presName="base" presStyleLbl="dkBgShp" presStyleIdx="1" presStyleCnt="2">
        <dgm:style>
          <a:lnRef idx="3">
            <a:schemeClr val="lt1"/>
          </a:lnRef>
          <a:fillRef idx="1">
            <a:schemeClr val="accent4"/>
          </a:fillRef>
          <a:effectRef idx="1">
            <a:schemeClr val="accent4"/>
          </a:effectRef>
          <a:fontRef idx="minor">
            <a:schemeClr val="lt1"/>
          </a:fontRef>
        </dgm:style>
      </dgm:prSet>
      <dgm:spPr/>
    </dgm:pt>
  </dgm:ptLst>
  <dgm:cxnLst>
    <dgm:cxn modelId="{C435B1C2-59B3-4E46-A126-F4E18F7A6CBF}" srcId="{D41C59D9-C778-46ED-BA71-7D9C2B97AF73}" destId="{A7A0C6CE-A6D4-41EE-845D-096B5538B4A4}" srcOrd="1" destOrd="0" parTransId="{2514E0DC-F29C-472D-BF86-C661E0786A3F}" sibTransId="{35EC5AB3-529B-427D-9AEE-2B88AB49798A}"/>
    <dgm:cxn modelId="{B4D19272-0319-4E42-9C94-F243291778C7}" type="presOf" srcId="{AC8853F7-48AC-4BAF-9666-3A6E373670E6}" destId="{7505E4C8-391C-4600-A101-197064158FB9}" srcOrd="0" destOrd="0" presId="urn:microsoft.com/office/officeart/2005/8/layout/hList3"/>
    <dgm:cxn modelId="{C4C41E7F-F69A-4E16-A372-EAB3FBEE10ED}" type="presOf" srcId="{D41C59D9-C778-46ED-BA71-7D9C2B97AF73}" destId="{A7DC656F-8DFE-4276-9401-402636A9434C}" srcOrd="0" destOrd="0" presId="urn:microsoft.com/office/officeart/2005/8/layout/hList3"/>
    <dgm:cxn modelId="{FC828630-C2F0-4ED5-8B7B-E61622C10CBA}" srcId="{D41C59D9-C778-46ED-BA71-7D9C2B97AF73}" destId="{AC8853F7-48AC-4BAF-9666-3A6E373670E6}" srcOrd="2" destOrd="0" parTransId="{305FDE12-AF71-452E-AE1F-F7BFCEB80C52}" sibTransId="{4E2595B0-DA59-42D5-9ABC-64D295B7618B}"/>
    <dgm:cxn modelId="{B744344B-9992-42EC-954B-4BE61CBE6928}" srcId="{569B5B51-533A-4787-9E9D-2EDAB0182AA9}" destId="{D41C59D9-C778-46ED-BA71-7D9C2B97AF73}" srcOrd="0" destOrd="0" parTransId="{187F2709-0F5E-46C9-ACCB-6FD029F3A107}" sibTransId="{364BDC91-2E35-4FD7-91FC-15C2AF1021CD}"/>
    <dgm:cxn modelId="{D51EC6AA-B759-45CC-BE07-0DD5F4895B20}" type="presOf" srcId="{569B5B51-533A-4787-9E9D-2EDAB0182AA9}" destId="{561DFAFA-4899-42A1-A462-525F9475DAA3}" srcOrd="0" destOrd="0" presId="urn:microsoft.com/office/officeart/2005/8/layout/hList3"/>
    <dgm:cxn modelId="{487005B9-54C5-4CDA-9653-EC189B15D713}" srcId="{D41C59D9-C778-46ED-BA71-7D9C2B97AF73}" destId="{E9D3171B-81C3-4CBF-803C-D7568BF00972}" srcOrd="0" destOrd="0" parTransId="{4E91E5E2-4785-41D8-A93B-2FC27AF61BF9}" sibTransId="{89D8E13A-044A-4CC6-8015-C431D83C9FAE}"/>
    <dgm:cxn modelId="{7C1BA11B-1EE0-4B5A-9F6E-8C2A2E4802E8}" type="presOf" srcId="{E9D3171B-81C3-4CBF-803C-D7568BF00972}" destId="{10EB7561-6352-40D4-BF90-5E7F10208580}" srcOrd="0" destOrd="0" presId="urn:microsoft.com/office/officeart/2005/8/layout/hList3"/>
    <dgm:cxn modelId="{CA743055-CCAE-47AC-8CB5-7B123A5A95B6}" type="presOf" srcId="{A7A0C6CE-A6D4-41EE-845D-096B5538B4A4}" destId="{143CC3D0-BCED-42C7-97DC-7460F131B0AF}" srcOrd="0" destOrd="0" presId="urn:microsoft.com/office/officeart/2005/8/layout/hList3"/>
    <dgm:cxn modelId="{C145854E-4E58-4C42-B1E8-C3108037276B}" type="presParOf" srcId="{561DFAFA-4899-42A1-A462-525F9475DAA3}" destId="{A7DC656F-8DFE-4276-9401-402636A9434C}" srcOrd="0" destOrd="0" presId="urn:microsoft.com/office/officeart/2005/8/layout/hList3"/>
    <dgm:cxn modelId="{C157B3A8-DB28-44E9-83F8-3F28418D0001}" type="presParOf" srcId="{561DFAFA-4899-42A1-A462-525F9475DAA3}" destId="{A327CD0B-38F7-4E46-86AB-2BD9AD62BFBA}" srcOrd="1" destOrd="0" presId="urn:microsoft.com/office/officeart/2005/8/layout/hList3"/>
    <dgm:cxn modelId="{84FBD546-FA54-457A-8020-230DB8556243}" type="presParOf" srcId="{A327CD0B-38F7-4E46-86AB-2BD9AD62BFBA}" destId="{10EB7561-6352-40D4-BF90-5E7F10208580}" srcOrd="0" destOrd="0" presId="urn:microsoft.com/office/officeart/2005/8/layout/hList3"/>
    <dgm:cxn modelId="{A6CDE0DE-7D5C-44E8-909E-F00C3D399894}" type="presParOf" srcId="{A327CD0B-38F7-4E46-86AB-2BD9AD62BFBA}" destId="{143CC3D0-BCED-42C7-97DC-7460F131B0AF}" srcOrd="1" destOrd="0" presId="urn:microsoft.com/office/officeart/2005/8/layout/hList3"/>
    <dgm:cxn modelId="{F3405027-3D84-4148-AE67-FA66576CBDE2}" type="presParOf" srcId="{A327CD0B-38F7-4E46-86AB-2BD9AD62BFBA}" destId="{7505E4C8-391C-4600-A101-197064158FB9}" srcOrd="2" destOrd="0" presId="urn:microsoft.com/office/officeart/2005/8/layout/hList3"/>
    <dgm:cxn modelId="{76F83930-14F5-4E6A-8B92-5BAD14C275BE}" type="presParOf" srcId="{561DFAFA-4899-42A1-A462-525F9475DAA3}" destId="{B628E274-82B0-44D5-AE16-BCBD8480E786}"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DC656F-8DFE-4276-9401-402636A9434C}">
      <dsp:nvSpPr>
        <dsp:cNvPr id="0" name=""/>
        <dsp:cNvSpPr/>
      </dsp:nvSpPr>
      <dsp:spPr>
        <a:xfrm>
          <a:off x="0" y="0"/>
          <a:ext cx="6840760" cy="1382553"/>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cs-CZ" sz="4400" b="1" kern="1200" dirty="0" smtClean="0">
              <a:solidFill>
                <a:schemeClr val="tx1"/>
              </a:solidFill>
            </a:rPr>
            <a:t>Reformátor Jan Hus odsuzoval:</a:t>
          </a:r>
          <a:endParaRPr lang="cs-CZ" sz="4400" b="1" kern="1200" dirty="0">
            <a:solidFill>
              <a:schemeClr val="tx1"/>
            </a:solidFill>
          </a:endParaRPr>
        </a:p>
      </dsp:txBody>
      <dsp:txXfrm>
        <a:off x="0" y="0"/>
        <a:ext cx="6840760" cy="1382553"/>
      </dsp:txXfrm>
    </dsp:sp>
    <dsp:sp modelId="{10EB7561-6352-40D4-BF90-5E7F10208580}">
      <dsp:nvSpPr>
        <dsp:cNvPr id="0" name=""/>
        <dsp:cNvSpPr/>
      </dsp:nvSpPr>
      <dsp:spPr>
        <a:xfrm>
          <a:off x="3340" y="1382553"/>
          <a:ext cx="2278026" cy="2903362"/>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cs-CZ" sz="2800" b="1" kern="1200" dirty="0" smtClean="0">
              <a:solidFill>
                <a:schemeClr val="tx1"/>
              </a:solidFill>
            </a:rPr>
            <a:t>svatokupectví</a:t>
          </a:r>
          <a:endParaRPr lang="cs-CZ" sz="2800" b="1" kern="1200" dirty="0">
            <a:solidFill>
              <a:schemeClr val="tx1"/>
            </a:solidFill>
          </a:endParaRPr>
        </a:p>
      </dsp:txBody>
      <dsp:txXfrm>
        <a:off x="3340" y="1382553"/>
        <a:ext cx="2278026" cy="2903362"/>
      </dsp:txXfrm>
    </dsp:sp>
    <dsp:sp modelId="{143CC3D0-BCED-42C7-97DC-7460F131B0AF}">
      <dsp:nvSpPr>
        <dsp:cNvPr id="0" name=""/>
        <dsp:cNvSpPr/>
      </dsp:nvSpPr>
      <dsp:spPr>
        <a:xfrm>
          <a:off x="2281366" y="1382553"/>
          <a:ext cx="2278026" cy="2903362"/>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cs-CZ" sz="2800" b="1" kern="1200" dirty="0" smtClean="0">
              <a:solidFill>
                <a:schemeClr val="tx1"/>
              </a:solidFill>
            </a:rPr>
            <a:t>kupčení</a:t>
          </a:r>
        </a:p>
        <a:p>
          <a:pPr lvl="0" algn="ctr" defTabSz="1244600">
            <a:lnSpc>
              <a:spcPct val="90000"/>
            </a:lnSpc>
            <a:spcBef>
              <a:spcPct val="0"/>
            </a:spcBef>
            <a:spcAft>
              <a:spcPct val="35000"/>
            </a:spcAft>
          </a:pPr>
          <a:r>
            <a:rPr lang="cs-CZ" sz="2800" b="1" kern="1200" dirty="0" smtClean="0">
              <a:solidFill>
                <a:schemeClr val="tx1"/>
              </a:solidFill>
            </a:rPr>
            <a:t>s odpustky</a:t>
          </a:r>
          <a:endParaRPr lang="cs-CZ" sz="2800" b="1" kern="1200" dirty="0">
            <a:solidFill>
              <a:schemeClr val="tx1"/>
            </a:solidFill>
          </a:endParaRPr>
        </a:p>
      </dsp:txBody>
      <dsp:txXfrm>
        <a:off x="2281366" y="1382553"/>
        <a:ext cx="2278026" cy="2903362"/>
      </dsp:txXfrm>
    </dsp:sp>
    <dsp:sp modelId="{7505E4C8-391C-4600-A101-197064158FB9}">
      <dsp:nvSpPr>
        <dsp:cNvPr id="0" name=""/>
        <dsp:cNvSpPr/>
      </dsp:nvSpPr>
      <dsp:spPr>
        <a:xfrm>
          <a:off x="4559393" y="1382553"/>
          <a:ext cx="2278026" cy="2903362"/>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cs-CZ" sz="2800" b="1" kern="1200" dirty="0" smtClean="0">
              <a:solidFill>
                <a:schemeClr val="tx1"/>
              </a:solidFill>
            </a:rPr>
            <a:t>blahobytný </a:t>
          </a:r>
        </a:p>
        <a:p>
          <a:pPr lvl="0" algn="ctr" defTabSz="1244600">
            <a:lnSpc>
              <a:spcPct val="90000"/>
            </a:lnSpc>
            <a:spcBef>
              <a:spcPct val="0"/>
            </a:spcBef>
            <a:spcAft>
              <a:spcPct val="35000"/>
            </a:spcAft>
          </a:pPr>
          <a:r>
            <a:rPr lang="cs-CZ" sz="2800" b="1" kern="1200" dirty="0" smtClean="0">
              <a:solidFill>
                <a:schemeClr val="tx1"/>
              </a:solidFill>
            </a:rPr>
            <a:t>život </a:t>
          </a:r>
        </a:p>
        <a:p>
          <a:pPr lvl="0" algn="ctr" defTabSz="1244600">
            <a:lnSpc>
              <a:spcPct val="90000"/>
            </a:lnSpc>
            <a:spcBef>
              <a:spcPct val="0"/>
            </a:spcBef>
            <a:spcAft>
              <a:spcPct val="35000"/>
            </a:spcAft>
          </a:pPr>
          <a:r>
            <a:rPr lang="cs-CZ" sz="2800" b="1" kern="1200" dirty="0" smtClean="0">
              <a:solidFill>
                <a:schemeClr val="tx1"/>
              </a:solidFill>
            </a:rPr>
            <a:t>církve</a:t>
          </a:r>
          <a:endParaRPr lang="cs-CZ" sz="2800" b="1" kern="1200" dirty="0">
            <a:solidFill>
              <a:schemeClr val="tx1"/>
            </a:solidFill>
          </a:endParaRPr>
        </a:p>
      </dsp:txBody>
      <dsp:txXfrm>
        <a:off x="4559393" y="1382553"/>
        <a:ext cx="2278026" cy="2903362"/>
      </dsp:txXfrm>
    </dsp:sp>
    <dsp:sp modelId="{B628E274-82B0-44D5-AE16-BCBD8480E786}">
      <dsp:nvSpPr>
        <dsp:cNvPr id="0" name=""/>
        <dsp:cNvSpPr/>
      </dsp:nvSpPr>
      <dsp:spPr>
        <a:xfrm>
          <a:off x="0" y="4285916"/>
          <a:ext cx="6840760" cy="322595"/>
        </a:xfrm>
        <a:prstGeom prst="rect">
          <a:avLst/>
        </a:prstGeom>
        <a:solidFill>
          <a:schemeClr val="accent4"/>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4"/>
        </a:fillRef>
        <a:effectRef idx="1">
          <a:schemeClr val="accent4"/>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DC656F-8DFE-4276-9401-402636A9434C}">
      <dsp:nvSpPr>
        <dsp:cNvPr id="0" name=""/>
        <dsp:cNvSpPr/>
      </dsp:nvSpPr>
      <dsp:spPr>
        <a:xfrm>
          <a:off x="0" y="0"/>
          <a:ext cx="6840760" cy="1382553"/>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cs-CZ" sz="4400" b="1" kern="1200" dirty="0" smtClean="0">
              <a:solidFill>
                <a:schemeClr val="tx1"/>
              </a:solidFill>
            </a:rPr>
            <a:t>Reformátor Jan Hus odsuzoval:</a:t>
          </a:r>
          <a:endParaRPr lang="cs-CZ" sz="4400" b="1" kern="1200" dirty="0">
            <a:solidFill>
              <a:schemeClr val="tx1"/>
            </a:solidFill>
          </a:endParaRPr>
        </a:p>
      </dsp:txBody>
      <dsp:txXfrm>
        <a:off x="0" y="0"/>
        <a:ext cx="6840760" cy="1382553"/>
      </dsp:txXfrm>
    </dsp:sp>
    <dsp:sp modelId="{10EB7561-6352-40D4-BF90-5E7F10208580}">
      <dsp:nvSpPr>
        <dsp:cNvPr id="0" name=""/>
        <dsp:cNvSpPr/>
      </dsp:nvSpPr>
      <dsp:spPr>
        <a:xfrm>
          <a:off x="3340" y="1382553"/>
          <a:ext cx="2278026" cy="2903362"/>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endParaRPr lang="cs-CZ" sz="6500" b="1" kern="1200" dirty="0">
            <a:solidFill>
              <a:schemeClr val="tx1"/>
            </a:solidFill>
          </a:endParaRPr>
        </a:p>
      </dsp:txBody>
      <dsp:txXfrm>
        <a:off x="3340" y="1382553"/>
        <a:ext cx="2278026" cy="2903362"/>
      </dsp:txXfrm>
    </dsp:sp>
    <dsp:sp modelId="{143CC3D0-BCED-42C7-97DC-7460F131B0AF}">
      <dsp:nvSpPr>
        <dsp:cNvPr id="0" name=""/>
        <dsp:cNvSpPr/>
      </dsp:nvSpPr>
      <dsp:spPr>
        <a:xfrm>
          <a:off x="2281366" y="1382553"/>
          <a:ext cx="2278026" cy="2903362"/>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endParaRPr lang="cs-CZ" sz="6500" b="1" kern="1200" dirty="0">
            <a:solidFill>
              <a:schemeClr val="tx1"/>
            </a:solidFill>
          </a:endParaRPr>
        </a:p>
      </dsp:txBody>
      <dsp:txXfrm>
        <a:off x="2281366" y="1382553"/>
        <a:ext cx="2278026" cy="2903362"/>
      </dsp:txXfrm>
    </dsp:sp>
    <dsp:sp modelId="{7505E4C8-391C-4600-A101-197064158FB9}">
      <dsp:nvSpPr>
        <dsp:cNvPr id="0" name=""/>
        <dsp:cNvSpPr/>
      </dsp:nvSpPr>
      <dsp:spPr>
        <a:xfrm>
          <a:off x="4559393" y="1382553"/>
          <a:ext cx="2278026" cy="2903362"/>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endParaRPr lang="cs-CZ" sz="6500" b="1" kern="1200" dirty="0">
            <a:solidFill>
              <a:schemeClr val="tx1"/>
            </a:solidFill>
          </a:endParaRPr>
        </a:p>
      </dsp:txBody>
      <dsp:txXfrm>
        <a:off x="4559393" y="1382553"/>
        <a:ext cx="2278026" cy="2903362"/>
      </dsp:txXfrm>
    </dsp:sp>
    <dsp:sp modelId="{B628E274-82B0-44D5-AE16-BCBD8480E786}">
      <dsp:nvSpPr>
        <dsp:cNvPr id="0" name=""/>
        <dsp:cNvSpPr/>
      </dsp:nvSpPr>
      <dsp:spPr>
        <a:xfrm>
          <a:off x="0" y="4285916"/>
          <a:ext cx="6840760" cy="322595"/>
        </a:xfrm>
        <a:prstGeom prst="rect">
          <a:avLst/>
        </a:prstGeom>
        <a:solidFill>
          <a:schemeClr val="accent4"/>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4"/>
        </a:fillRef>
        <a:effectRef idx="1">
          <a:schemeClr val="accent4"/>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A5AD3DFC-A8F8-4E66-8975-CDCE6B0AF99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5AD3DFC-A8F8-4E66-8975-CDCE6B0AF99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A5AD3DFC-A8F8-4E66-8975-CDCE6B0AF99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A5AD3DFC-A8F8-4E66-8975-CDCE6B0AF99E}"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A5AD3DFC-A8F8-4E66-8975-CDCE6B0AF99E}" type="datetimeFigureOut">
              <a:rPr lang="cs-CZ" smtClean="0"/>
              <a:pPr/>
              <a:t>25.1.2013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A5AD3DFC-A8F8-4E66-8975-CDCE6B0AF99E}" type="datetimeFigureOut">
              <a:rPr lang="cs-CZ" smtClean="0"/>
              <a:pPr/>
              <a:t>25.1.2013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5AD3DFC-A8F8-4E66-8975-CDCE6B0AF99E}" type="datetimeFigureOut">
              <a:rPr lang="cs-CZ" smtClean="0"/>
              <a:pPr/>
              <a:t>25.1.2013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A5AD3DFC-A8F8-4E66-8975-CDCE6B0AF99E}"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A5AD3DFC-A8F8-4E66-8975-CDCE6B0AF99E}"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5AD3DFC-A8F8-4E66-8975-CDCE6B0AF99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5AD3DFC-A8F8-4E66-8975-CDCE6B0AF99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6FE775-9A2F-4345-AB9F-2E402DAB68B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AD3DFC-A8F8-4E66-8975-CDCE6B0AF99E}" type="datetimeFigureOut">
              <a:rPr lang="cs-CZ" smtClean="0"/>
              <a:pPr/>
              <a:t>25.1.2013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6FE775-9A2F-4345-AB9F-2E402DAB68B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upload.wikimedia.org/wikipedia/commons/e/e9/Jan_Hus_2.jpg" TargetMode="External"/><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commons.wikimedia.org/wiki/File:Jan_Hus_2.jp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Mistr Jan Hus</a:t>
            </a:r>
            <a:r>
              <a:rPr lang="cs-CZ" dirty="0"/>
              <a:t/>
            </a:r>
            <a:br>
              <a:rPr lang="cs-CZ" dirty="0"/>
            </a:br>
            <a:r>
              <a:rPr lang="cs-CZ" dirty="0" smtClean="0"/>
              <a:t>VY_32_INOVACE_2C_12</a:t>
            </a:r>
            <a:br>
              <a:rPr lang="cs-CZ" dirty="0" smtClean="0"/>
            </a:br>
            <a:r>
              <a:rPr lang="cs-CZ" sz="3100" dirty="0" smtClean="0"/>
              <a:t>Číslo projektu</a:t>
            </a:r>
            <a:r>
              <a:rPr lang="cs-CZ" sz="3100" smtClean="0"/>
              <a:t>: CZ.1.07/1.4.00/21.1101</a:t>
            </a:r>
            <a:endParaRPr lang="cs-CZ" dirty="0"/>
          </a:p>
        </p:txBody>
      </p:sp>
      <p:sp>
        <p:nvSpPr>
          <p:cNvPr id="6" name="Podnadpis 2"/>
          <p:cNvSpPr>
            <a:spLocks noGrp="1"/>
          </p:cNvSpPr>
          <p:nvPr>
            <p:ph type="subTitle" idx="1"/>
          </p:nvPr>
        </p:nvSpPr>
        <p:spPr/>
        <p:txBody>
          <a:bodyPr/>
          <a:lstStyle/>
          <a:p>
            <a:r>
              <a:rPr lang="cs-CZ" dirty="0"/>
              <a:t>Sada </a:t>
            </a:r>
            <a:r>
              <a:rPr lang="cs-CZ" dirty="0" smtClean="0"/>
              <a:t>3</a:t>
            </a:r>
            <a:endParaRPr lang="cs-CZ" dirty="0"/>
          </a:p>
          <a:p>
            <a:r>
              <a:rPr lang="cs-CZ" dirty="0" smtClean="0"/>
              <a:t>Člověk a společnost</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p14="http://schemas.microsoft.com/office/powerpoint/2010/main"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2059587162"/>
              </p:ext>
            </p:extLst>
          </p:nvPr>
        </p:nvGraphicFramePr>
        <p:xfrm>
          <a:off x="518161" y="836712"/>
          <a:ext cx="8280920" cy="5772932"/>
        </p:xfrm>
        <a:graphic>
          <a:graphicData uri="http://schemas.openxmlformats.org/drawingml/2006/table">
            <a:tbl>
              <a:tblPr firstRow="1" firstCol="1" bandRow="1">
                <a:tableStyleId>{5940675A-B579-460E-94D1-54222C63F5DA}</a:tableStyleId>
              </a:tblPr>
              <a:tblGrid>
                <a:gridCol w="2304256"/>
                <a:gridCol w="5976664"/>
              </a:tblGrid>
              <a:tr h="266208">
                <a:tc>
                  <a:txBody>
                    <a:bodyPr/>
                    <a:lstStyle/>
                    <a:p>
                      <a:pPr>
                        <a:lnSpc>
                          <a:spcPct val="115000"/>
                        </a:lnSpc>
                        <a:spcAft>
                          <a:spcPts val="0"/>
                        </a:spcAft>
                      </a:pPr>
                      <a:r>
                        <a:rPr lang="cs-CZ" sz="1400" dirty="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100" b="0" dirty="0" smtClean="0">
                          <a:solidFill>
                            <a:schemeClr val="tx1"/>
                          </a:solidFill>
                          <a:effectLst/>
                          <a:latin typeface="Times New Roman" pitchFamily="18" charset="0"/>
                          <a:ea typeface="Calibri"/>
                          <a:cs typeface="Times New Roman" pitchFamily="18" charset="0"/>
                        </a:rPr>
                        <a:t>Žáci</a:t>
                      </a:r>
                      <a:r>
                        <a:rPr lang="cs-CZ" sz="1100" b="0" baseline="0" dirty="0" smtClean="0">
                          <a:solidFill>
                            <a:schemeClr val="tx1"/>
                          </a:solidFill>
                          <a:effectLst/>
                          <a:latin typeface="Times New Roman" pitchFamily="18" charset="0"/>
                          <a:ea typeface="Calibri"/>
                          <a:cs typeface="Times New Roman" pitchFamily="18" charset="0"/>
                        </a:rPr>
                        <a:t> si prohlížejí </a:t>
                      </a:r>
                      <a:r>
                        <a:rPr lang="cs-CZ" sz="1100" b="0" dirty="0" smtClean="0">
                          <a:solidFill>
                            <a:schemeClr val="tx1"/>
                          </a:solidFill>
                          <a:effectLst/>
                          <a:latin typeface="Times New Roman" pitchFamily="18" charset="0"/>
                          <a:ea typeface="Calibri"/>
                          <a:cs typeface="Times New Roman" pitchFamily="18" charset="0"/>
                        </a:rPr>
                        <a:t>obrázek mistra Jana Husa (obrázek se objeví</a:t>
                      </a:r>
                      <a:r>
                        <a:rPr lang="cs-CZ" sz="1100" b="0" baseline="0" dirty="0" smtClean="0">
                          <a:solidFill>
                            <a:schemeClr val="tx1"/>
                          </a:solidFill>
                          <a:effectLst/>
                          <a:latin typeface="Times New Roman" pitchFamily="18" charset="0"/>
                          <a:ea typeface="Calibri"/>
                          <a:cs typeface="Times New Roman" pitchFamily="18" charset="0"/>
                        </a:rPr>
                        <a:t> po kliknutí myší na obrázek slunce). Žáci </a:t>
                      </a:r>
                      <a:r>
                        <a:rPr lang="cs-CZ" sz="1100" b="0" dirty="0" smtClean="0">
                          <a:solidFill>
                            <a:schemeClr val="tx1"/>
                          </a:solidFill>
                          <a:effectLst/>
                          <a:latin typeface="Times New Roman" pitchFamily="18" charset="0"/>
                          <a:ea typeface="Calibri"/>
                          <a:cs typeface="Times New Roman" pitchFamily="18" charset="0"/>
                        </a:rPr>
                        <a:t>opisují, jak na obrázku vypadá.</a:t>
                      </a:r>
                      <a:r>
                        <a:rPr lang="cs-CZ" sz="1100" b="0" baseline="0" dirty="0" smtClean="0">
                          <a:solidFill>
                            <a:schemeClr val="tx1"/>
                          </a:solidFill>
                          <a:effectLst/>
                          <a:latin typeface="Times New Roman" pitchFamily="18" charset="0"/>
                          <a:ea typeface="Calibri"/>
                          <a:cs typeface="Times New Roman" pitchFamily="18" charset="0"/>
                        </a:rPr>
                        <a:t> Z</a:t>
                      </a:r>
                      <a:r>
                        <a:rPr lang="cs-CZ" sz="1100" b="0" dirty="0" smtClean="0">
                          <a:solidFill>
                            <a:schemeClr val="tx1"/>
                          </a:solidFill>
                          <a:effectLst/>
                          <a:latin typeface="Times New Roman" pitchFamily="18" charset="0"/>
                          <a:ea typeface="Calibri"/>
                          <a:cs typeface="Times New Roman" pitchFamily="18" charset="0"/>
                        </a:rPr>
                        <a:t>ískávají</a:t>
                      </a:r>
                      <a:r>
                        <a:rPr lang="cs-CZ" sz="1100" b="0" baseline="0" dirty="0" smtClean="0">
                          <a:solidFill>
                            <a:schemeClr val="tx1"/>
                          </a:solidFill>
                          <a:effectLst/>
                          <a:latin typeface="Times New Roman" pitchFamily="18" charset="0"/>
                          <a:ea typeface="Calibri"/>
                          <a:cs typeface="Times New Roman" pitchFamily="18" charset="0"/>
                        </a:rPr>
                        <a:t> důležité informace z Husova života, dovídají se o jeho působení na Karlově univerzitě (prostřednictvím interaktivního cvičení si připomínají rok založení Karlovy univerzity - slunce se správnou odpovědí zčervená, slunce se špatnou odpovědí zmizí). Žáci řeší slovní úlohu, která se vztahuje k založení Karlovy univerzity a narození Jana Husa, odhadují význam slova reforma, špatné odpovědi škrtají pomocí skrytého pera.  Pomocí přehledné tabulky zjišťují, proč Jan Hus církev kritizoval. Tabulka žákům slouží jako podklad pro diskusi,  žáci se dovídají základní informace o vztahu Jana Husa a arcibiskupa, prostřednictvím interaktivního cvičení zjišťují význam slova klatba (obdélníky se špatnou odpovědí po kliknutí myší zmizí, obdélník se správnou odpovědí doletí na vyhrazené místo). V závěrečném opakování žáci škrtají skrytým perem špatné odpovědi.</a:t>
                      </a:r>
                      <a:endParaRPr lang="cs-CZ" sz="11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a:effectLst/>
                          <a:latin typeface="Times New Roman" pitchFamily="18" charset="0"/>
                          <a:cs typeface="Times New Roman" pitchFamily="18" charset="0"/>
                        </a:rPr>
                        <a:t>Autor</a:t>
                      </a: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Mgr.</a:t>
                      </a:r>
                      <a:r>
                        <a:rPr lang="cs-CZ" sz="1400" baseline="0" dirty="0" smtClean="0">
                          <a:effectLst/>
                          <a:latin typeface="Times New Roman" pitchFamily="18" charset="0"/>
                          <a:cs typeface="Times New Roman" pitchFamily="18" charset="0"/>
                        </a:rPr>
                        <a:t> Ivana Jordánová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Červenec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dyskalkulie</a:t>
                      </a:r>
                      <a:endParaRPr lang="cs-CZ" sz="1400" dirty="0">
                        <a:effectLst/>
                        <a:latin typeface="Times New Roman" pitchFamily="18" charset="0"/>
                        <a:cs typeface="Times New Roman" pitchFamily="18" charset="0"/>
                      </a:endParaRPr>
                    </a:p>
                  </a:txBody>
                  <a:tcPr marL="8466" marR="8466" marT="8466" marB="8466" anchor="ctr"/>
                </a:tc>
              </a:tr>
              <a:tr h="706092">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Člověk a společnost</a:t>
                      </a:r>
                    </a:p>
                    <a:p>
                      <a:pPr>
                        <a:lnSpc>
                          <a:spcPct val="115000"/>
                        </a:lnSpc>
                        <a:spcAft>
                          <a:spcPts val="1000"/>
                        </a:spcAft>
                      </a:pPr>
                      <a:r>
                        <a:rPr lang="cs-CZ" sz="1400" dirty="0" smtClean="0">
                          <a:effectLst/>
                          <a:latin typeface="Times New Roman" pitchFamily="18" charset="0"/>
                          <a:cs typeface="Times New Roman" pitchFamily="18" charset="0"/>
                        </a:rPr>
                        <a:t> Dějepis</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Využití interaktivní tabule a práce s</a:t>
                      </a:r>
                      <a:r>
                        <a:rPr lang="cs-CZ" sz="1400" baseline="0" dirty="0" smtClean="0">
                          <a:effectLst/>
                          <a:latin typeface="Times New Roman" pitchFamily="18" charset="0"/>
                          <a:cs typeface="Times New Roman" pitchFamily="18" charset="0"/>
                        </a:rPr>
                        <a:t> </a:t>
                      </a:r>
                      <a:r>
                        <a:rPr lang="cs-CZ" sz="1400" baseline="0" dirty="0" smtClean="0">
                          <a:effectLst/>
                          <a:latin typeface="Times New Roman" pitchFamily="18" charset="0"/>
                          <a:cs typeface="Times New Roman" pitchFamily="18" charset="0"/>
                        </a:rPr>
                        <a:t>PC</a:t>
                      </a:r>
                    </a:p>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latin typeface="Times New Roman" pitchFamily="18" charset="0"/>
                          <a:cs typeface="Times New Roman" pitchFamily="18" charset="0"/>
                        </a:rPr>
                        <a:t>Možnost dopisovat rukopisné poznámky přes skrytá tlačítka v rámci nového  softwaru</a:t>
                      </a:r>
                      <a:endParaRPr lang="cs-CZ" sz="1200" dirty="0" smtClean="0">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Žák –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 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13 – 15 let, 7. ročník</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smtClean="0">
                          <a:solidFill>
                            <a:schemeClr val="tx1"/>
                          </a:solidFill>
                          <a:effectLst/>
                          <a:latin typeface="Times New Roman" pitchFamily="18" charset="0"/>
                          <a:ea typeface="Calibri"/>
                          <a:cs typeface="Times New Roman" pitchFamily="18" charset="0"/>
                        </a:rPr>
                        <a:t>Přílohy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ea typeface="Calibri"/>
                          <a:cs typeface="Times New Roman" pitchFamily="18" charset="0"/>
                        </a:rPr>
                        <a:t> Pracovní</a:t>
                      </a:r>
                      <a:r>
                        <a:rPr lang="cs-CZ" sz="1400" baseline="0" dirty="0" smtClean="0">
                          <a:effectLst/>
                          <a:latin typeface="Times New Roman" pitchFamily="18" charset="0"/>
                          <a:ea typeface="Calibri"/>
                          <a:cs typeface="Times New Roman" pitchFamily="18" charset="0"/>
                        </a:rPr>
                        <a:t> list v MS Word</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329544"/>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smtClean="0">
                <a:latin typeface="Times New Roman" pitchFamily="18" charset="0"/>
                <a:cs typeface="Times New Roman" pitchFamily="18" charset="0"/>
              </a:rPr>
              <a:t>ICT</a:t>
            </a:r>
            <a:r>
              <a:rPr lang="cs-CZ" dirty="0">
                <a:latin typeface="Times New Roman" pitchFamily="18" charset="0"/>
                <a:cs typeface="Times New Roman" pitchFamily="18" charset="0"/>
              </a:rPr>
              <a:t>, </a:t>
            </a:r>
            <a:r>
              <a:rPr lang="cs-CZ" dirty="0" smtClean="0">
                <a:latin typeface="Times New Roman" pitchFamily="18" charset="0"/>
                <a:cs typeface="Times New Roman" pitchFamily="18" charset="0"/>
              </a:rPr>
              <a:t>12</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ln/>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Autofit/>
          </a:bodyPr>
          <a:lstStyle/>
          <a:p>
            <a:r>
              <a:rPr lang="cs-CZ" sz="8800" b="1" dirty="0" smtClean="0">
                <a:effectLst>
                  <a:outerShdw blurRad="38100" dist="38100" dir="2700000" algn="tl">
                    <a:srgbClr val="000000">
                      <a:alpha val="43137"/>
                    </a:srgbClr>
                  </a:outerShdw>
                </a:effectLst>
              </a:rPr>
              <a:t/>
            </a:r>
            <a:br>
              <a:rPr lang="cs-CZ" sz="8800" b="1" dirty="0" smtClean="0">
                <a:effectLst>
                  <a:outerShdw blurRad="38100" dist="38100" dir="2700000" algn="tl">
                    <a:srgbClr val="000000">
                      <a:alpha val="43137"/>
                    </a:srgbClr>
                  </a:outerShdw>
                </a:effectLst>
              </a:rPr>
            </a:br>
            <a:r>
              <a:rPr lang="cs-CZ" sz="8800" b="1" dirty="0" smtClean="0">
                <a:effectLst>
                  <a:outerShdw blurRad="38100" dist="38100" dir="2700000" algn="tl">
                    <a:srgbClr val="000000">
                      <a:alpha val="43137"/>
                    </a:srgbClr>
                  </a:outerShdw>
                </a:effectLst>
              </a:rPr>
              <a:t>Mistr Jan Hus </a:t>
            </a:r>
            <a:br>
              <a:rPr lang="cs-CZ" sz="8800" b="1" dirty="0" smtClean="0">
                <a:effectLst>
                  <a:outerShdw blurRad="38100" dist="38100" dir="2700000" algn="tl">
                    <a:srgbClr val="000000">
                      <a:alpha val="43137"/>
                    </a:srgbClr>
                  </a:outerShdw>
                </a:effectLst>
              </a:rPr>
            </a:br>
            <a:endParaRPr lang="cs-CZ" sz="8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oubor:Jan Hus 2.jpg">
            <a:hlinkClick r:id="rId3"/>
          </p:cNvPr>
          <p:cNvPicPr>
            <a:picLocks noChangeAspect="1" noChangeArrowheads="1"/>
          </p:cNvPicPr>
          <p:nvPr/>
        </p:nvPicPr>
        <p:blipFill>
          <a:blip r:embed="rId4" cstate="print"/>
          <a:srcRect/>
          <a:stretch>
            <a:fillRect/>
          </a:stretch>
        </p:blipFill>
        <p:spPr bwMode="auto">
          <a:xfrm>
            <a:off x="3923928" y="260648"/>
            <a:ext cx="4364182" cy="6386908"/>
          </a:xfrm>
          <a:prstGeom prst="rect">
            <a:avLst/>
          </a:prstGeom>
          <a:noFill/>
          <a:effectLst>
            <a:glow rad="228600">
              <a:schemeClr val="accent1">
                <a:satMod val="175000"/>
                <a:alpha val="40000"/>
              </a:schemeClr>
            </a:glow>
          </a:effectLst>
        </p:spPr>
      </p:pic>
      <p:sp>
        <p:nvSpPr>
          <p:cNvPr id="2" name="TextovéPole 1"/>
          <p:cNvSpPr txBox="1"/>
          <p:nvPr/>
        </p:nvSpPr>
        <p:spPr>
          <a:xfrm>
            <a:off x="467544" y="476672"/>
            <a:ext cx="8424936" cy="5078313"/>
          </a:xfrm>
          <a:prstGeom prst="rect">
            <a:avLst/>
          </a:prstGeom>
          <a:noFill/>
        </p:spPr>
        <p:txBody>
          <a:bodyPr wrap="square" rtlCol="0">
            <a:spAutoFit/>
          </a:bodyPr>
          <a:lstStyle/>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
        <p:nvSpPr>
          <p:cNvPr id="4" name="TextovéPole 3"/>
          <p:cNvSpPr txBox="1"/>
          <p:nvPr/>
        </p:nvSpPr>
        <p:spPr>
          <a:xfrm>
            <a:off x="395536" y="260648"/>
            <a:ext cx="3384376" cy="6401753"/>
          </a:xfrm>
          <a:prstGeom prst="rect">
            <a:avLst/>
          </a:prstGeo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endParaRPr lang="cs-CZ" dirty="0" smtClean="0"/>
          </a:p>
          <a:p>
            <a:endParaRPr lang="cs-CZ" sz="2800" b="1" dirty="0"/>
          </a:p>
          <a:p>
            <a:r>
              <a:rPr lang="cs-CZ" sz="2800" b="1" dirty="0" smtClean="0"/>
              <a:t>Mistr Jan Hus</a:t>
            </a:r>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p:txBody>
      </p:sp>
      <p:sp>
        <p:nvSpPr>
          <p:cNvPr id="5" name="Rectangle 6"/>
          <p:cNvSpPr>
            <a:spLocks noChangeArrowheads="1"/>
          </p:cNvSpPr>
          <p:nvPr/>
        </p:nvSpPr>
        <p:spPr bwMode="auto">
          <a:xfrm>
            <a:off x="3923928" y="260648"/>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1</a:t>
            </a:r>
            <a:endParaRPr lang="cs-CZ" dirty="0"/>
          </a:p>
        </p:txBody>
      </p:sp>
      <p:sp>
        <p:nvSpPr>
          <p:cNvPr id="8" name="Slunce 7"/>
          <p:cNvSpPr/>
          <p:nvPr/>
        </p:nvSpPr>
        <p:spPr>
          <a:xfrm>
            <a:off x="1259632" y="1916832"/>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5"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50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8"/>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Mistr Jan Hus</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lstStyle/>
          <a:p>
            <a:r>
              <a:rPr lang="cs-CZ" sz="4400" dirty="0" smtClean="0"/>
              <a:t>Jan Hus se narodil v jižních Čechách, v </a:t>
            </a:r>
            <a:r>
              <a:rPr lang="cs-CZ" sz="4400" b="1" dirty="0" smtClean="0"/>
              <a:t>Husinci</a:t>
            </a:r>
            <a:r>
              <a:rPr lang="cs-CZ" sz="4400" dirty="0" smtClean="0"/>
              <a:t>.</a:t>
            </a:r>
          </a:p>
          <a:p>
            <a:r>
              <a:rPr lang="cs-CZ" sz="4400" dirty="0" smtClean="0"/>
              <a:t>Narodil se kolem roku </a:t>
            </a:r>
            <a:r>
              <a:rPr lang="cs-CZ" sz="4400" b="1" dirty="0" smtClean="0"/>
              <a:t>1370</a:t>
            </a:r>
            <a:r>
              <a:rPr lang="cs-CZ" sz="4400" dirty="0" smtClean="0"/>
              <a:t>.</a:t>
            </a:r>
          </a:p>
          <a:p>
            <a:r>
              <a:rPr lang="cs-CZ" sz="4400" dirty="0" smtClean="0"/>
              <a:t>Vystudoval </a:t>
            </a:r>
            <a:r>
              <a:rPr lang="cs-CZ" sz="4400" b="1" dirty="0" smtClean="0"/>
              <a:t>pražskou univerzitu</a:t>
            </a:r>
            <a:r>
              <a:rPr lang="cs-CZ" sz="4400" dirty="0" smtClean="0"/>
              <a:t>.</a:t>
            </a:r>
          </a:p>
          <a:p>
            <a:r>
              <a:rPr lang="cs-CZ" sz="4400" dirty="0" smtClean="0"/>
              <a:t>Poté se stal učitelem na pražské univerzitě.</a:t>
            </a:r>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Pamatuješ si?</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lstStyle/>
          <a:p>
            <a:r>
              <a:rPr lang="cs-CZ" sz="4400" dirty="0" smtClean="0"/>
              <a:t>Jan Hus se narodil v jižních Čechách, v </a:t>
            </a:r>
            <a:r>
              <a:rPr lang="cs-CZ" sz="4400" b="1" dirty="0" smtClean="0"/>
              <a:t>______</a:t>
            </a:r>
            <a:r>
              <a:rPr lang="cs-CZ" sz="4400" dirty="0" smtClean="0"/>
              <a:t>.</a:t>
            </a:r>
          </a:p>
          <a:p>
            <a:r>
              <a:rPr lang="cs-CZ" sz="4400" dirty="0" smtClean="0"/>
              <a:t>Narodil se kolem roku </a:t>
            </a:r>
            <a:r>
              <a:rPr lang="cs-CZ" sz="4400" b="1" dirty="0" smtClean="0"/>
              <a:t>_____</a:t>
            </a:r>
            <a:r>
              <a:rPr lang="cs-CZ" sz="4400" dirty="0" smtClean="0"/>
              <a:t>.</a:t>
            </a:r>
          </a:p>
          <a:p>
            <a:r>
              <a:rPr lang="cs-CZ" sz="4400" dirty="0" smtClean="0"/>
              <a:t>Vystudoval </a:t>
            </a:r>
            <a:r>
              <a:rPr lang="cs-CZ" sz="4400" b="1" dirty="0" smtClean="0"/>
              <a:t>_______________</a:t>
            </a:r>
            <a:r>
              <a:rPr lang="cs-CZ" sz="4400" dirty="0" smtClean="0"/>
              <a:t>.</a:t>
            </a:r>
          </a:p>
          <a:p>
            <a:r>
              <a:rPr lang="cs-CZ" sz="4400" dirty="0" smtClean="0"/>
              <a:t>Poté se stal</a:t>
            </a:r>
            <a:r>
              <a:rPr lang="cs-CZ" sz="4400" b="1" dirty="0" smtClean="0"/>
              <a:t> _______ </a:t>
            </a:r>
            <a:r>
              <a:rPr lang="cs-CZ" sz="4400" dirty="0" smtClean="0"/>
              <a:t>na pražské univerzitě.</a:t>
            </a:r>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5" name="Šipka doleva 4"/>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Karlova univerzita</a:t>
            </a:r>
            <a:endParaRPr lang="cs-CZ" sz="2700" b="1" dirty="0"/>
          </a:p>
        </p:txBody>
      </p:sp>
      <p:sp>
        <p:nvSpPr>
          <p:cNvPr id="3" name="Zástupný symbol pro obsah 2"/>
          <p:cNvSpPr>
            <a:spLocks noGrp="1"/>
          </p:cNvSpPr>
          <p:nvPr>
            <p:ph idx="1"/>
          </p:nvPr>
        </p:nvSpPr>
        <p:spPr>
          <a:xfrm>
            <a:off x="611560" y="1556792"/>
            <a:ext cx="8229600" cy="5301208"/>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3600" dirty="0" smtClean="0"/>
              <a:t>Ve kterém roce byla založena univerzita, na které Jan Hus působil?</a:t>
            </a:r>
          </a:p>
          <a:p>
            <a:endParaRPr lang="cs-CZ" sz="4400" dirty="0"/>
          </a:p>
          <a:p>
            <a:endParaRPr lang="cs-CZ" sz="4400" dirty="0" smtClean="0"/>
          </a:p>
          <a:p>
            <a:r>
              <a:rPr lang="cs-CZ" sz="2800" dirty="0" smtClean="0"/>
              <a:t>Slunce se správnou odpovědí po kliknutí myší změní  barvu.</a:t>
            </a:r>
            <a:endParaRPr lang="cs-CZ" sz="2800" dirty="0"/>
          </a:p>
          <a:p>
            <a:r>
              <a:rPr lang="cs-CZ" sz="2800" dirty="0" smtClean="0"/>
              <a:t>Karlova univerzita byla založena v roce _____ .</a:t>
            </a:r>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Slunce 5"/>
          <p:cNvSpPr/>
          <p:nvPr/>
        </p:nvSpPr>
        <p:spPr>
          <a:xfrm>
            <a:off x="1475656" y="3068960"/>
            <a:ext cx="2016224" cy="1440160"/>
          </a:xfrm>
          <a:prstGeom prst="sun">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cs-CZ" dirty="0" smtClean="0"/>
              <a:t>1338</a:t>
            </a:r>
            <a:endParaRPr lang="cs-CZ" dirty="0"/>
          </a:p>
        </p:txBody>
      </p:sp>
      <p:sp>
        <p:nvSpPr>
          <p:cNvPr id="7" name="Slunce 6"/>
          <p:cNvSpPr/>
          <p:nvPr/>
        </p:nvSpPr>
        <p:spPr>
          <a:xfrm>
            <a:off x="3779912" y="3068960"/>
            <a:ext cx="2088232" cy="1440160"/>
          </a:xfrm>
          <a:prstGeom prst="sun">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cs-CZ" dirty="0" smtClean="0"/>
              <a:t>1348</a:t>
            </a:r>
            <a:endParaRPr lang="cs-CZ" dirty="0"/>
          </a:p>
        </p:txBody>
      </p:sp>
      <p:sp>
        <p:nvSpPr>
          <p:cNvPr id="8" name="Slunce 7"/>
          <p:cNvSpPr/>
          <p:nvPr/>
        </p:nvSpPr>
        <p:spPr>
          <a:xfrm>
            <a:off x="6300192" y="2996952"/>
            <a:ext cx="1944216" cy="1440160"/>
          </a:xfrm>
          <a:prstGeom prst="sun">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cs-CZ" dirty="0" smtClean="0"/>
              <a:t>1358</a:t>
            </a:r>
            <a:endParaRPr lang="cs-CZ" dirty="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7"/>
                                        </p:tgtEl>
                                        <p:attrNameLst>
                                          <p:attrName>fillcolor</p:attrName>
                                        </p:attrNameLst>
                                      </p:cBhvr>
                                      <p:to>
                                        <a:srgbClr val="F71C17"/>
                                      </p:to>
                                    </p:animClr>
                                    <p:set>
                                      <p:cBhvr>
                                        <p:cTn id="7" dur="2000" fill="hold"/>
                                        <p:tgtEl>
                                          <p:spTgt spid="7"/>
                                        </p:tgtEl>
                                        <p:attrNameLst>
                                          <p:attrName>fill.type</p:attrName>
                                        </p:attrNameLst>
                                      </p:cBhvr>
                                      <p:to>
                                        <p:strVal val="solid"/>
                                      </p:to>
                                    </p:set>
                                    <p:set>
                                      <p:cBhvr>
                                        <p:cTn id="8" dur="20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45" presetClass="exit" presetSubtype="0" fill="hold" grpId="0" nodeType="clickEffect">
                                  <p:stCondLst>
                                    <p:cond delay="0"/>
                                  </p:stCondLst>
                                  <p:iterate type="lt">
                                    <p:tmPct val="10000"/>
                                  </p:iterate>
                                  <p:childTnLst>
                                    <p:animEffect transition="out" filter="fade">
                                      <p:cBhvr>
                                        <p:cTn id="13" dur="2000"/>
                                        <p:tgtEl>
                                          <p:spTgt spid="6"/>
                                        </p:tgtEl>
                                      </p:cBhvr>
                                    </p:animEffect>
                                    <p:anim calcmode="lin" valueType="num">
                                      <p:cBhvr>
                                        <p:cTn id="1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 dur="2000"/>
                                        <p:tgtEl>
                                          <p:spTgt spid="6"/>
                                        </p:tgtEl>
                                        <p:attrNameLst>
                                          <p:attrName>ppt_h</p:attrName>
                                        </p:attrNameLst>
                                      </p:cBhvr>
                                      <p:tavLst>
                                        <p:tav tm="0">
                                          <p:val>
                                            <p:strVal val="ppt_h"/>
                                          </p:val>
                                        </p:tav>
                                        <p:tav tm="100000">
                                          <p:val>
                                            <p:strVal val="ppt_h"/>
                                          </p:val>
                                        </p:tav>
                                      </p:tavLst>
                                    </p:anim>
                                    <p:set>
                                      <p:cBhvr>
                                        <p:cTn id="16"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7" restart="whenNotActive" fill="hold" evtFilter="cancelBubble" nodeType="interactiveSeq">
                <p:stCondLst>
                  <p:cond evt="onClick" delay="0">
                    <p:tgtEl>
                      <p:spTgt spid="8"/>
                    </p:tgtEl>
                  </p:cond>
                </p:stCondLst>
                <p:endSync evt="end" delay="0">
                  <p:rtn val="all"/>
                </p:endSync>
                <p:childTnLst>
                  <p:par>
                    <p:cTn id="18" fill="hold">
                      <p:stCondLst>
                        <p:cond delay="0"/>
                      </p:stCondLst>
                      <p:childTnLst>
                        <p:par>
                          <p:cTn id="19" fill="hold">
                            <p:stCondLst>
                              <p:cond delay="0"/>
                            </p:stCondLst>
                            <p:childTnLst>
                              <p:par>
                                <p:cTn id="20" presetID="45" presetClass="exit" presetSubtype="0" fill="hold" grpId="0" nodeType="clickEffect">
                                  <p:stCondLst>
                                    <p:cond delay="0"/>
                                  </p:stCondLst>
                                  <p:iterate type="lt">
                                    <p:tmPct val="10000"/>
                                  </p:iterate>
                                  <p:childTnLst>
                                    <p:animEffect transition="out" filter="fade">
                                      <p:cBhvr>
                                        <p:cTn id="21" dur="2000"/>
                                        <p:tgtEl>
                                          <p:spTgt spid="8"/>
                                        </p:tgtEl>
                                      </p:cBhvr>
                                    </p:animEffect>
                                    <p:anim calcmode="lin" valueType="num">
                                      <p:cBhvr>
                                        <p:cTn id="2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3" dur="2000"/>
                                        <p:tgtEl>
                                          <p:spTgt spid="8"/>
                                        </p:tgtEl>
                                        <p:attrNameLst>
                                          <p:attrName>ppt_h</p:attrName>
                                        </p:attrNameLst>
                                      </p:cBhvr>
                                      <p:tavLst>
                                        <p:tav tm="0">
                                          <p:val>
                                            <p:strVal val="ppt_h"/>
                                          </p:val>
                                        </p:tav>
                                        <p:tav tm="100000">
                                          <p:val>
                                            <p:strVal val="ppt_h"/>
                                          </p:val>
                                        </p:tav>
                                      </p:tavLst>
                                    </p:anim>
                                    <p:set>
                                      <p:cBhvr>
                                        <p:cTn id="24" dur="1" fill="hold">
                                          <p:stCondLst>
                                            <p:cond delay="1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6"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39552" y="471438"/>
            <a:ext cx="8208912" cy="6186309"/>
          </a:xfrm>
          <a:prstGeom prst="rect">
            <a:avLst/>
          </a:prstGeo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cs-CZ" sz="4400" b="1" dirty="0" smtClean="0"/>
              <a:t>Slovní úloha</a:t>
            </a:r>
          </a:p>
          <a:p>
            <a:pPr lvl="1">
              <a:buFont typeface="Arial" pitchFamily="34" charset="0"/>
              <a:buChar char="•"/>
            </a:pPr>
            <a:r>
              <a:rPr lang="cs-CZ" sz="3200" dirty="0" smtClean="0"/>
              <a:t>Jan Hus se narodil v roce 1370.</a:t>
            </a:r>
          </a:p>
          <a:p>
            <a:pPr lvl="1">
              <a:buFont typeface="Arial" pitchFamily="34" charset="0"/>
              <a:buChar char="•"/>
            </a:pPr>
            <a:r>
              <a:rPr lang="cs-CZ" sz="3200" dirty="0" smtClean="0"/>
              <a:t>Karlova univerzita byla založena v roce 1348.</a:t>
            </a:r>
          </a:p>
          <a:p>
            <a:pPr lvl="1">
              <a:buFont typeface="Arial" pitchFamily="34" charset="0"/>
              <a:buChar char="•"/>
            </a:pPr>
            <a:r>
              <a:rPr lang="cs-CZ" sz="3200" dirty="0" smtClean="0"/>
              <a:t>Kolik let uplynulo mezi založením Karlovy univerzity a Husovým narozením?</a:t>
            </a:r>
          </a:p>
          <a:p>
            <a:pPr>
              <a:buFont typeface="Arial" pitchFamily="34" charset="0"/>
              <a:buChar char="•"/>
            </a:pPr>
            <a:endParaRPr lang="cs-CZ" sz="3200" dirty="0" smtClean="0"/>
          </a:p>
          <a:p>
            <a:r>
              <a:rPr lang="cs-CZ" sz="3200" dirty="0" smtClean="0"/>
              <a:t>Výpočet:	_______</a:t>
            </a:r>
          </a:p>
          <a:p>
            <a:r>
              <a:rPr lang="cs-CZ" sz="3200" dirty="0"/>
              <a:t>	</a:t>
            </a:r>
            <a:r>
              <a:rPr lang="cs-CZ" sz="3200" dirty="0" smtClean="0"/>
              <a:t>	_______</a:t>
            </a:r>
          </a:p>
          <a:p>
            <a:r>
              <a:rPr lang="cs-CZ" sz="3200" dirty="0"/>
              <a:t>	</a:t>
            </a:r>
            <a:r>
              <a:rPr lang="cs-CZ" sz="3200" dirty="0" smtClean="0"/>
              <a:t>	_______</a:t>
            </a:r>
            <a:endParaRPr lang="cs-CZ" sz="3200" dirty="0"/>
          </a:p>
          <a:p>
            <a:pPr>
              <a:buFont typeface="Arial" pitchFamily="34" charset="0"/>
              <a:buChar char="•"/>
            </a:pPr>
            <a:endParaRPr lang="cs-CZ" sz="3200" dirty="0" smtClean="0"/>
          </a:p>
          <a:p>
            <a:endParaRPr lang="cs-CZ" sz="3200" dirty="0" smtClean="0"/>
          </a:p>
          <a:p>
            <a:endParaRPr lang="cs-CZ" sz="3200" dirty="0" smtClean="0"/>
          </a:p>
        </p:txBody>
      </p:sp>
      <p:sp>
        <p:nvSpPr>
          <p:cNvPr id="5" name="Šipka doleva 4"/>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Reforma</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lnSpcReduction="10000"/>
          </a:bodyPr>
          <a:lstStyle/>
          <a:p>
            <a:r>
              <a:rPr lang="cs-CZ" sz="4400" dirty="0" smtClean="0"/>
              <a:t>Jan Hus byl tzv. </a:t>
            </a:r>
            <a:r>
              <a:rPr lang="cs-CZ" sz="4400" b="1" dirty="0" smtClean="0"/>
              <a:t>reformátorem</a:t>
            </a:r>
            <a:r>
              <a:rPr lang="cs-CZ" sz="4400" dirty="0" smtClean="0"/>
              <a:t>.</a:t>
            </a:r>
          </a:p>
          <a:p>
            <a:r>
              <a:rPr lang="cs-CZ" sz="4400" dirty="0" smtClean="0"/>
              <a:t>Co znamená slovo reforma?</a:t>
            </a:r>
          </a:p>
          <a:p>
            <a:pPr>
              <a:buNone/>
            </a:pPr>
            <a:endParaRPr lang="cs-CZ" sz="1500" dirty="0" smtClean="0"/>
          </a:p>
          <a:p>
            <a:pPr algn="ctr">
              <a:buNone/>
            </a:pPr>
            <a:r>
              <a:rPr lang="cs-CZ" sz="4400" b="1" dirty="0" smtClean="0">
                <a:solidFill>
                  <a:srgbClr val="7030A0"/>
                </a:solidFill>
              </a:rPr>
              <a:t>a, náprava</a:t>
            </a:r>
          </a:p>
          <a:p>
            <a:pPr algn="ctr">
              <a:buNone/>
            </a:pPr>
            <a:r>
              <a:rPr lang="cs-CZ" sz="4400" b="1" dirty="0" smtClean="0">
                <a:solidFill>
                  <a:srgbClr val="7030A0"/>
                </a:solidFill>
              </a:rPr>
              <a:t>b, poprava</a:t>
            </a:r>
          </a:p>
          <a:p>
            <a:pPr algn="ctr">
              <a:buNone/>
            </a:pPr>
            <a:r>
              <a:rPr lang="cs-CZ" sz="4400" b="1" dirty="0" smtClean="0">
                <a:solidFill>
                  <a:srgbClr val="7030A0"/>
                </a:solidFill>
              </a:rPr>
              <a:t>c, přeprava</a:t>
            </a:r>
          </a:p>
          <a:p>
            <a:pPr>
              <a:buNone/>
            </a:pPr>
            <a:endParaRPr lang="cs-CZ" sz="3000" dirty="0" smtClean="0"/>
          </a:p>
          <a:p>
            <a:pPr>
              <a:buNone/>
            </a:pPr>
            <a:r>
              <a:rPr lang="cs-CZ" sz="1500" dirty="0" smtClean="0"/>
              <a:t>(Špatné odpovědi škrtni pomocí skrytého pera.)</a:t>
            </a:r>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7" name="Šipka doleva 6"/>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39552" y="471438"/>
            <a:ext cx="8208912" cy="5509200"/>
          </a:xfrm>
          <a:prstGeom prst="rect">
            <a:avLst/>
          </a:prstGeo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cs-CZ" sz="3200" b="1" dirty="0" smtClean="0"/>
              <a:t>Jan Hus odsuzoval:</a:t>
            </a:r>
          </a:p>
          <a:p>
            <a:pPr algn="ctr"/>
            <a:endParaRPr lang="cs-CZ" sz="3200" dirty="0"/>
          </a:p>
          <a:p>
            <a:pPr algn="ctr"/>
            <a:endParaRPr lang="cs-CZ" sz="3200" dirty="0" smtClean="0"/>
          </a:p>
          <a:p>
            <a:pPr algn="ctr"/>
            <a:endParaRPr lang="cs-CZ" sz="3200" dirty="0"/>
          </a:p>
          <a:p>
            <a:pPr algn="ctr"/>
            <a:endParaRPr lang="cs-CZ" sz="3200" dirty="0" smtClean="0"/>
          </a:p>
          <a:p>
            <a:pPr algn="ctr"/>
            <a:endParaRPr lang="cs-CZ" sz="3200" dirty="0"/>
          </a:p>
          <a:p>
            <a:pPr algn="ctr"/>
            <a:endParaRPr lang="cs-CZ" sz="3200" dirty="0" smtClean="0"/>
          </a:p>
          <a:p>
            <a:pPr algn="ctr"/>
            <a:endParaRPr lang="cs-CZ" sz="3200" dirty="0"/>
          </a:p>
          <a:p>
            <a:pPr algn="ctr"/>
            <a:endParaRPr lang="cs-CZ" sz="3200" dirty="0" smtClean="0"/>
          </a:p>
          <a:p>
            <a:pPr algn="ctr"/>
            <a:endParaRPr lang="cs-CZ" sz="3200" dirty="0"/>
          </a:p>
          <a:p>
            <a:pPr algn="ctr"/>
            <a:endParaRPr lang="cs-CZ" sz="3200" dirty="0" smtClean="0"/>
          </a:p>
        </p:txBody>
      </p:sp>
      <p:graphicFrame>
        <p:nvGraphicFramePr>
          <p:cNvPr id="6" name="Diagram 5"/>
          <p:cNvGraphicFramePr/>
          <p:nvPr/>
        </p:nvGraphicFramePr>
        <p:xfrm>
          <a:off x="1115616" y="1196752"/>
          <a:ext cx="6840760" cy="4608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lačítko akce: Informace 4">
            <a:hlinkClick r:id="" action="ppaction://noaction" highlightClick="1"/>
          </p:cNvPr>
          <p:cNvSpPr/>
          <p:nvPr/>
        </p:nvSpPr>
        <p:spPr>
          <a:xfrm>
            <a:off x="7956376" y="476672"/>
            <a:ext cx="792088" cy="864096"/>
          </a:xfrm>
          <a:prstGeom prst="actionButtonInformat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0"/>
                                        <p:tgtEl>
                                          <p:spTgt spid="6"/>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5"/>
                  </p:tgtEl>
                </p:cond>
              </p:nextCondLst>
            </p:seq>
          </p:childTnLst>
        </p:cTn>
      </p:par>
    </p:tnLst>
    <p:bldLst>
      <p:bldGraphic spid="6"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39552" y="471438"/>
            <a:ext cx="8208912" cy="6001643"/>
          </a:xfrm>
          <a:prstGeom prst="rect">
            <a:avLst/>
          </a:prstGeo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endParaRPr lang="cs-CZ" sz="3200" dirty="0" smtClean="0"/>
          </a:p>
          <a:p>
            <a:pPr algn="ctr"/>
            <a:endParaRPr lang="cs-CZ" sz="3200" dirty="0" smtClean="0"/>
          </a:p>
          <a:p>
            <a:pPr algn="ctr"/>
            <a:endParaRPr lang="cs-CZ" sz="3200" dirty="0" smtClean="0"/>
          </a:p>
          <a:p>
            <a:pPr algn="ctr"/>
            <a:endParaRPr lang="cs-CZ" sz="3200" dirty="0" smtClean="0"/>
          </a:p>
          <a:p>
            <a:pPr algn="ctr"/>
            <a:endParaRPr lang="cs-CZ" sz="3200" dirty="0"/>
          </a:p>
          <a:p>
            <a:pPr algn="ctr"/>
            <a:endParaRPr lang="cs-CZ" sz="3200" dirty="0" smtClean="0"/>
          </a:p>
          <a:p>
            <a:pPr algn="ctr"/>
            <a:endParaRPr lang="cs-CZ" sz="3200" dirty="0"/>
          </a:p>
          <a:p>
            <a:pPr algn="ctr"/>
            <a:endParaRPr lang="cs-CZ" sz="3200" dirty="0" smtClean="0"/>
          </a:p>
          <a:p>
            <a:pPr algn="ctr"/>
            <a:endParaRPr lang="cs-CZ" sz="3200" dirty="0"/>
          </a:p>
          <a:p>
            <a:pPr algn="ctr"/>
            <a:endParaRPr lang="cs-CZ" sz="3200" dirty="0" smtClean="0"/>
          </a:p>
          <a:p>
            <a:pPr algn="ctr"/>
            <a:endParaRPr lang="cs-CZ" sz="3200" dirty="0"/>
          </a:p>
          <a:p>
            <a:pPr algn="ctr"/>
            <a:endParaRPr lang="cs-CZ" sz="3200" dirty="0" smtClean="0"/>
          </a:p>
        </p:txBody>
      </p:sp>
      <p:graphicFrame>
        <p:nvGraphicFramePr>
          <p:cNvPr id="6" name="Diagram 5"/>
          <p:cNvGraphicFramePr/>
          <p:nvPr/>
        </p:nvGraphicFramePr>
        <p:xfrm>
          <a:off x="1115616" y="1196752"/>
          <a:ext cx="6840760"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Šipka doleva 6"/>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Betlémská kaple</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4400" dirty="0" smtClean="0"/>
              <a:t>Jan Hus byl </a:t>
            </a:r>
            <a:r>
              <a:rPr lang="cs-CZ" sz="4400" b="1" dirty="0" smtClean="0"/>
              <a:t>kazatelem</a:t>
            </a:r>
            <a:r>
              <a:rPr lang="cs-CZ" sz="4400" dirty="0" smtClean="0"/>
              <a:t>.</a:t>
            </a:r>
          </a:p>
          <a:p>
            <a:r>
              <a:rPr lang="cs-CZ" sz="4400" dirty="0" smtClean="0"/>
              <a:t>Svá kázání přednášel v </a:t>
            </a:r>
            <a:r>
              <a:rPr lang="cs-CZ" sz="4400" b="1" dirty="0" smtClean="0"/>
              <a:t>Betlémské kapli</a:t>
            </a:r>
            <a:r>
              <a:rPr lang="cs-CZ" sz="4400" dirty="0" smtClean="0"/>
              <a:t> v Praze.</a:t>
            </a:r>
          </a:p>
          <a:p>
            <a:r>
              <a:rPr lang="cs-CZ" sz="4400" dirty="0" smtClean="0"/>
              <a:t>Kázal v </a:t>
            </a:r>
            <a:r>
              <a:rPr lang="cs-CZ" sz="4400" b="1" dirty="0" smtClean="0"/>
              <a:t>českém jazyce</a:t>
            </a:r>
            <a:r>
              <a:rPr lang="cs-CZ" sz="4400" dirty="0" smtClean="0"/>
              <a:t>, proto mu jeho posluchači dobře rozuměli.</a:t>
            </a:r>
            <a:endParaRPr lang="cs-CZ" sz="3000" dirty="0" smtClean="0"/>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Pamatuješ si?</a:t>
            </a:r>
            <a:endParaRPr lang="cs-CZ" sz="2700" b="1" dirty="0"/>
          </a:p>
        </p:txBody>
      </p:sp>
      <p:sp>
        <p:nvSpPr>
          <p:cNvPr id="3" name="Zástupný symbol pro obsah 2"/>
          <p:cNvSpPr>
            <a:spLocks noGrp="1"/>
          </p:cNvSpPr>
          <p:nvPr>
            <p:ph idx="1"/>
          </p:nvPr>
        </p:nvSpPr>
        <p:spPr>
          <a:xfrm>
            <a:off x="611560" y="1556792"/>
            <a:ext cx="8229600" cy="5301208"/>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4400" dirty="0" smtClean="0"/>
              <a:t>Jan Hus byl </a:t>
            </a:r>
            <a:r>
              <a:rPr lang="cs-CZ" sz="4400" b="1" dirty="0" smtClean="0"/>
              <a:t>_________</a:t>
            </a:r>
            <a:r>
              <a:rPr lang="cs-CZ" sz="4400" dirty="0" smtClean="0"/>
              <a:t>.</a:t>
            </a:r>
          </a:p>
          <a:p>
            <a:r>
              <a:rPr lang="cs-CZ" sz="4400" dirty="0" smtClean="0"/>
              <a:t>Svá kázání přednášel v </a:t>
            </a:r>
            <a:r>
              <a:rPr lang="cs-CZ" sz="4400" b="1" dirty="0" smtClean="0"/>
              <a:t>______   </a:t>
            </a:r>
            <a:r>
              <a:rPr lang="cs-CZ" sz="4400" dirty="0" smtClean="0"/>
              <a:t>kapli v Praze.</a:t>
            </a:r>
          </a:p>
          <a:p>
            <a:r>
              <a:rPr lang="cs-CZ" sz="4400" dirty="0" smtClean="0"/>
              <a:t>Kázal v </a:t>
            </a:r>
            <a:r>
              <a:rPr lang="cs-CZ" sz="4400" b="1" dirty="0" smtClean="0"/>
              <a:t>____________</a:t>
            </a:r>
            <a:r>
              <a:rPr lang="cs-CZ" sz="4400" dirty="0" smtClean="0"/>
              <a:t>, proto mu jeho posluchači dobře rozuměli.</a:t>
            </a:r>
            <a:endParaRPr lang="cs-CZ" sz="3000" dirty="0" smtClean="0"/>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5" name="Šipka doleva 4"/>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Arcibiskup</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4400" dirty="0" smtClean="0"/>
              <a:t>Arcibiskup Husova kázání v Praze zakázal a dal jej do tzv. klatby.</a:t>
            </a:r>
          </a:p>
          <a:p>
            <a:pPr>
              <a:buNone/>
            </a:pPr>
            <a:endParaRPr lang="cs-CZ" sz="1800" dirty="0" smtClean="0"/>
          </a:p>
          <a:p>
            <a:pPr>
              <a:buNone/>
            </a:pPr>
            <a:r>
              <a:rPr lang="cs-CZ" sz="4400" dirty="0" smtClean="0"/>
              <a:t>Slovo klatba znamená: _________</a:t>
            </a:r>
          </a:p>
          <a:p>
            <a:pPr>
              <a:buNone/>
            </a:pPr>
            <a:endParaRPr lang="cs-CZ" sz="4400" dirty="0" smtClean="0"/>
          </a:p>
          <a:p>
            <a:pPr>
              <a:buNone/>
            </a:pPr>
            <a:endParaRPr lang="cs-CZ" sz="4400" dirty="0" smtClean="0"/>
          </a:p>
          <a:p>
            <a:pPr>
              <a:buNone/>
            </a:pPr>
            <a:endParaRPr lang="cs-CZ" sz="1800" dirty="0"/>
          </a:p>
          <a:p>
            <a:pPr>
              <a:buNone/>
            </a:pPr>
            <a:r>
              <a:rPr lang="cs-CZ" sz="1800" dirty="0" smtClean="0"/>
              <a:t>(</a:t>
            </a:r>
            <a:r>
              <a:rPr lang="cs-CZ" sz="2000" dirty="0" smtClean="0"/>
              <a:t>Správná odpověď po kliknutí myší doletí na vyznačené místo.)</a:t>
            </a:r>
          </a:p>
          <a:p>
            <a:pPr>
              <a:buNone/>
            </a:pPr>
            <a:endParaRPr lang="cs-CZ"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7" name="Obdélník 6"/>
          <p:cNvSpPr/>
          <p:nvPr/>
        </p:nvSpPr>
        <p:spPr>
          <a:xfrm>
            <a:off x="971600" y="4581128"/>
            <a:ext cx="2232248" cy="986408"/>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povýšení</a:t>
            </a:r>
            <a:endParaRPr lang="cs-CZ" sz="3200" b="1" dirty="0">
              <a:solidFill>
                <a:schemeClr val="tx1"/>
              </a:solidFill>
            </a:endParaRPr>
          </a:p>
        </p:txBody>
      </p:sp>
      <p:sp>
        <p:nvSpPr>
          <p:cNvPr id="8" name="Obdélník 7"/>
          <p:cNvSpPr/>
          <p:nvPr/>
        </p:nvSpPr>
        <p:spPr>
          <a:xfrm>
            <a:off x="3491880" y="4581128"/>
            <a:ext cx="2304256" cy="986408"/>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zlořečení, prokletí</a:t>
            </a:r>
            <a:endParaRPr lang="cs-CZ" sz="3200" b="1" dirty="0">
              <a:solidFill>
                <a:schemeClr val="tx1"/>
              </a:solidFill>
            </a:endParaRPr>
          </a:p>
        </p:txBody>
      </p:sp>
      <p:sp>
        <p:nvSpPr>
          <p:cNvPr id="9" name="Obdélník 8"/>
          <p:cNvSpPr/>
          <p:nvPr/>
        </p:nvSpPr>
        <p:spPr>
          <a:xfrm>
            <a:off x="6156176" y="4581128"/>
            <a:ext cx="2160240" cy="986408"/>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svatořečení</a:t>
            </a:r>
            <a:endParaRPr lang="cs-CZ" sz="3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7" presetClass="exit" presetSubtype="8" fill="hold" grpId="0" nodeType="click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0-ppt_w/2"/>
                                          </p:val>
                                        </p:tav>
                                      </p:tavLst>
                                    </p:anim>
                                    <p:anim calcmode="lin" valueType="num">
                                      <p:cBhvr additive="base">
                                        <p:cTn id="7" dur="5000"/>
                                        <p:tgtEl>
                                          <p:spTgt spid="7"/>
                                        </p:tgtEl>
                                        <p:attrNameLst>
                                          <p:attrName>ppt_y</p:attrName>
                                        </p:attrNameLst>
                                      </p:cBhvr>
                                      <p:tavLst>
                                        <p:tav tm="0">
                                          <p:val>
                                            <p:strVal val="ppt_y"/>
                                          </p:val>
                                        </p:tav>
                                        <p:tav tm="100000">
                                          <p:val>
                                            <p:strVal val="ppt_y"/>
                                          </p:val>
                                        </p:tav>
                                      </p:tavLst>
                                    </p:anim>
                                    <p:set>
                                      <p:cBhvr>
                                        <p:cTn id="8" dur="1" fill="hold">
                                          <p:stCondLst>
                                            <p:cond delay="4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9"/>
                    </p:tgtEl>
                  </p:cond>
                </p:stCondLst>
                <p:endSync evt="end" delay="0">
                  <p:rtn val="all"/>
                </p:endSync>
                <p:childTnLst>
                  <p:par>
                    <p:cTn id="10" fill="hold">
                      <p:stCondLst>
                        <p:cond delay="0"/>
                      </p:stCondLst>
                      <p:childTnLst>
                        <p:par>
                          <p:cTn id="11" fill="hold">
                            <p:stCondLst>
                              <p:cond delay="0"/>
                            </p:stCondLst>
                            <p:childTnLst>
                              <p:par>
                                <p:cTn id="12" presetID="7" presetClass="exit" presetSubtype="2" fill="hold" grpId="0" nodeType="clickEffect">
                                  <p:stCondLst>
                                    <p:cond delay="0"/>
                                  </p:stCondLst>
                                  <p:childTnLst>
                                    <p:anim calcmode="lin" valueType="num">
                                      <p:cBhvr additive="base">
                                        <p:cTn id="13" dur="5000"/>
                                        <p:tgtEl>
                                          <p:spTgt spid="9"/>
                                        </p:tgtEl>
                                        <p:attrNameLst>
                                          <p:attrName>ppt_x</p:attrName>
                                        </p:attrNameLst>
                                      </p:cBhvr>
                                      <p:tavLst>
                                        <p:tav tm="0">
                                          <p:val>
                                            <p:strVal val="ppt_x"/>
                                          </p:val>
                                        </p:tav>
                                        <p:tav tm="100000">
                                          <p:val>
                                            <p:strVal val="1+ppt_w/2"/>
                                          </p:val>
                                        </p:tav>
                                      </p:tavLst>
                                    </p:anim>
                                    <p:anim calcmode="lin" valueType="num">
                                      <p:cBhvr additive="base">
                                        <p:cTn id="14" dur="5000"/>
                                        <p:tgtEl>
                                          <p:spTgt spid="9"/>
                                        </p:tgtEl>
                                        <p:attrNameLst>
                                          <p:attrName>ppt_y</p:attrName>
                                        </p:attrNameLst>
                                      </p:cBhvr>
                                      <p:tavLst>
                                        <p:tav tm="0">
                                          <p:val>
                                            <p:strVal val="ppt_y"/>
                                          </p:val>
                                        </p:tav>
                                        <p:tav tm="100000">
                                          <p:val>
                                            <p:strVal val="ppt_y"/>
                                          </p:val>
                                        </p:tav>
                                      </p:tavLst>
                                    </p:anim>
                                    <p:set>
                                      <p:cBhvr>
                                        <p:cTn id="15" dur="1" fill="hold">
                                          <p:stCondLst>
                                            <p:cond delay="49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6" restart="whenNotActive" fill="hold" evtFilter="cancelBubble" nodeType="interactiveSeq">
                <p:stCondLst>
                  <p:cond evt="onClick" delay="0">
                    <p:tgtEl>
                      <p:spTgt spid="8"/>
                    </p:tgtEl>
                  </p:cond>
                </p:stCondLst>
                <p:endSync evt="end" delay="0">
                  <p:rtn val="all"/>
                </p:endSync>
                <p:childTnLst>
                  <p:par>
                    <p:cTn id="17" fill="hold">
                      <p:stCondLst>
                        <p:cond delay="0"/>
                      </p:stCondLst>
                      <p:childTnLst>
                        <p:par>
                          <p:cTn id="18" fill="hold">
                            <p:stCondLst>
                              <p:cond delay="0"/>
                            </p:stCondLst>
                            <p:childTnLst>
                              <p:par>
                                <p:cTn id="19" presetID="0" presetClass="path" presetSubtype="0" accel="50000" decel="50000" fill="hold" grpId="0" nodeType="clickEffect">
                                  <p:stCondLst>
                                    <p:cond delay="0"/>
                                  </p:stCondLst>
                                  <p:childTnLst>
                                    <p:animMotion origin="layout" path="M -0.0132 -0.01249 C -0.04879 -0.01295 -0.0842 -0.01249 -0.1198 -0.01411 C -0.12605 -0.01434 -0.13108 -0.0185 -0.13664 -0.02105 C -0.15157 -0.02775 -0.16476 -0.03215 -0.17813 -0.04348 C -0.18507 -0.04926 -0.19254 -0.05898 -0.20018 -0.06268 C -0.20244 -0.06499 -0.20452 -0.0673 -0.20678 -0.06938 C -0.20938 -0.07169 -0.21216 -0.07378 -0.21459 -0.07632 C -0.21806 -0.07979 -0.225 -0.08673 -0.225 -0.0865 C -0.22796 -0.09945 -0.22362 -0.08326 -0.23143 -0.09898 C -0.23264 -0.10153 -0.23282 -0.105 -0.23403 -0.10754 C -0.23542 -0.11078 -0.2375 -0.11332 -0.23924 -0.1161 C -0.24323 -0.13367 -0.23698 -0.10847 -0.24306 -0.12651 C -0.24566 -0.13414 -0.24619 -0.14478 -0.24705 -0.15264 C -0.24966 -0.20583 -0.24914 -0.18108 -0.24566 -0.27359 C -0.24532 -0.284 -0.23994 -0.29325 -0.23785 -0.30296 C -0.23525 -0.31476 -0.23056 -0.32447 -0.225 -0.33418 C -0.2191 -0.34436 -0.21494 -0.35777 -0.20799 -0.36702 C -0.19532 -0.38391 -0.18091 -0.40102 -0.16389 -0.41027 C -0.14948 -0.43016 -0.12778 -0.4401 -0.10799 -0.44658 C -0.10313 -0.4482 -0.09861 -0.45282 -0.09374 -0.45352 C -0.08767 -0.45444 -0.0816 -0.45467 -0.07552 -0.45537 C -0.00105 -0.45444 0.07396 -0.46277 0.14653 -0.44496 C 0.15834 -0.43872 0.17049 -0.4327 0.18282 -0.42923 C 0.18455 -0.42808 0.18612 -0.42646 0.18803 -0.42577 C 0.1915 -0.42438 0.19844 -0.42253 0.19844 -0.4223 C 0.20851 -0.41582 0.2198 -0.41143 0.23091 -0.40865 C 0.23629 -0.40403 0.24011 -0.40171 0.24653 -0.39986 C 0.25747 -0.39269 0.26997 -0.38761 0.2816 -0.38252 C 0.28473 -0.38113 0.29046 -0.37489 0.29323 -0.37234 C 0.30139 -0.36471 0.31007 -0.358 0.31667 -0.34806 C 0.32622 -0.33372 0.31841 -0.34528 0.32448 -0.33071 C 0.32778 -0.32285 0.33195 -0.31638 0.3349 -0.30828 C 0.33716 -0.29556 0.34341 -0.28539 0.34775 -0.27359 C 0.35365 -0.25763 0.35834 -0.23936 0.36077 -0.22179 C 0.36042 -0.18779 0.36042 -0.15356 0.35955 -0.11957 C 0.35921 -0.10638 0.35348 -0.08603 0.34775 -0.0747 C 0.3408 -0.06083 0.34671 -0.07748 0.34132 -0.06429 C 0.33421 -0.04695 0.33976 -0.05412 0.33091 -0.04533 C 0.31737 -0.00902 0.29028 0.0111 0.26598 0.03261 C 0.25348 0.04371 0.24115 0.05527 0.2283 0.06545 C 0.22414 0.06892 0.22101 0.07423 0.21667 0.07747 C 0.20903 0.08302 0.19896 0.08534 0.19063 0.08788 C 0.0941 0.08672 -0.00243 0.08603 -0.09895 0.08441 C -0.11181 0.08418 -0.12466 0.07169 -0.13785 0.06892 C -0.14827 0.06198 -0.15886 0.05874 -0.17032 0.05689 C -0.17726 0.05388 -0.18421 0.05111 -0.19115 0.0481 C -0.19671 0.04579 -0.20122 0.04001 -0.20678 0.03769 C -0.2474 0.02058 -0.28299 0.01526 -0.3158 -0.02452 C -0.3231 -0.0333 -0.32223 -0.03608 -0.32761 -0.04695 C -0.33994 -0.07193 -0.34358 -0.08996 -0.35226 -0.1161 C -0.35695 -0.15657 -0.35573 -0.14084 -0.35087 -0.22341 C -0.35018 -0.23404 -0.34323 -0.24792 -0.34046 -0.2581 C -0.33889 -0.26388 -0.33525 -0.27544 -0.33525 -0.27521 C -0.33004 -0.31244 -0.31771 -0.34667 -0.30018 -0.37581 C -0.29844 -0.37882 -0.29792 -0.38275 -0.29636 -0.38599 C -0.29132 -0.39639 -0.2856 -0.40981 -0.27952 -0.41906 C -0.27587 -0.42461 -0.27119 -0.42877 -0.26771 -0.43455 C -0.26303 -0.44219 -0.25764 -0.45213 -0.25226 -0.45884 C -0.2448 -0.46786 -0.23351 -0.47456 -0.225 -0.48127 C -0.21789 -0.48682 -0.21112 -0.49306 -0.20417 -0.49861 C -0.20174 -0.50046 -0.20018 -0.50393 -0.19757 -0.50555 C -0.18664 -0.51249 -0.16094 -0.52382 -0.14966 -0.52614 C -0.1415 -0.53099 -0.13386 -0.53423 -0.125 -0.53654 C 0.01372 -0.53539 0.05365 -0.54394 0.16077 -0.51411 C 0.19896 -0.49121 0.15296 -0.51712 0.18803 -0.50208 C 0.21112 -0.49214 0.23403 -0.47988 0.25695 -0.46901 C 0.27257 -0.46161 0.28941 -0.45652 0.30487 -0.44843 C 0.31719 -0.44195 0.31737 -0.43895 0.3283 -0.43108 C 0.34376 -0.41975 0.35921 -0.40819 0.37379 -0.39478 C 0.37744 -0.39154 0.38039 -0.38691 0.38421 -0.38437 C 0.39549 -0.37674 0.41546 -0.35962 0.4231 -0.34621 C 0.43681 -0.32193 0.44844 -0.29533 0.46077 -0.27012 C 0.46233 -0.26272 0.46476 -0.25786 0.46737 -0.25116 C 0.47119 -0.24121 0.47257 -0.22988 0.47639 -0.21994 C 0.48438 -0.17484 0.48299 -0.12812 0.47761 -0.08164 C 0.47691 -0.06175 0.47778 -0.04533 0.47119 -0.02799 C 0.46962 -0.01688 0.46494 -0.00717 0.45955 0.00139 C 0.4533 0.01133 0.44862 0.02382 0.44132 0.03261 C 0.43178 0.04417 0.41702 0.05018 0.40487 0.05504 C 0.38247 0.05458 0.3599 0.05504 0.33751 0.05342 C 0.3316 0.05296 0.32257 0.04764 0.31667 0.04648 C 0.30435 0.04001 0.29271 0.03423 0.28021 0.02914 C 0.27501 0.02197 0.26928 0.01665 0.26216 0.01364 C 0.26042 0.01179 0.25435 0.00601 0.25296 0.00324 C 0.25105 -0.0007 0.25018 -0.0081 0.24914 -0.01249 C 0.24514 -0.02822 0.24098 -0.04441 0.23872 -0.06083 C 0.23803 -0.08696 0.23577 -0.14131 0.23872 -0.16466 C 0.23889 -0.16651 0.25105 -0.17068 0.25296 -0.1716 C 0.25712 -0.17993 0.25834 -0.18779 0.25955 -0.1975 C 0.26823 -0.19357 0.26494 -0.19565 0.26997 -0.19242 " pathEditMode="relative" rAng="0" ptsTypes="fffffffffffffffffffffffffffffffffffffffffffffffffffffffffffffffffffffffffffffffffffffffffA">
                                      <p:cBhvr>
                                        <p:cTn id="20" dur="2000" fill="hold"/>
                                        <p:tgtEl>
                                          <p:spTgt spid="8"/>
                                        </p:tgtEl>
                                        <p:attrNameLst>
                                          <p:attrName>ppt_x</p:attrName>
                                          <p:attrName>ppt_y</p:attrName>
                                        </p:attrNameLst>
                                      </p:cBhvr>
                                      <p:rCtr x="7700" y="-21600"/>
                                    </p:animMotion>
                                  </p:childTnLst>
                                </p:cTn>
                              </p:par>
                            </p:childTnLst>
                          </p:cTn>
                        </p:par>
                      </p:childTnLst>
                    </p:cTn>
                  </p:par>
                </p:childTnLst>
              </p:cTn>
              <p:nextCondLst>
                <p:cond evt="onClick" delay="0">
                  <p:tgtEl>
                    <p:spTgt spid="8"/>
                  </p:tgtEl>
                </p:cond>
              </p:nextCondLst>
            </p:seq>
          </p:childTnLst>
        </p:cTn>
      </p:par>
    </p:tnLst>
    <p:bldLst>
      <p:bldP spid="7" grpId="0" animBg="1"/>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Opakování</a:t>
            </a:r>
            <a:endParaRPr lang="cs-CZ" sz="2700" b="1" dirty="0"/>
          </a:p>
        </p:txBody>
      </p:sp>
      <p:sp>
        <p:nvSpPr>
          <p:cNvPr id="3" name="Zástupný symbol pro obsah 2"/>
          <p:cNvSpPr>
            <a:spLocks noGrp="1"/>
          </p:cNvSpPr>
          <p:nvPr>
            <p:ph idx="1"/>
          </p:nvPr>
        </p:nvSpPr>
        <p:spPr>
          <a:xfrm>
            <a:off x="611560" y="1556792"/>
            <a:ext cx="8229600" cy="5184576"/>
          </a:xfr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2800" dirty="0" smtClean="0"/>
              <a:t>Jan Hus se narodil:	a, v Husinci</a:t>
            </a:r>
          </a:p>
          <a:p>
            <a:pPr lvl="8">
              <a:buNone/>
            </a:pPr>
            <a:r>
              <a:rPr lang="cs-CZ" sz="2800" dirty="0"/>
              <a:t>b</a:t>
            </a:r>
            <a:r>
              <a:rPr lang="cs-CZ" sz="2800" dirty="0" smtClean="0"/>
              <a:t>, v Praze</a:t>
            </a:r>
          </a:p>
          <a:p>
            <a:pPr lvl="4">
              <a:buNone/>
            </a:pPr>
            <a:r>
              <a:rPr lang="cs-CZ" sz="1600" dirty="0" smtClean="0"/>
              <a:t>			</a:t>
            </a:r>
          </a:p>
          <a:p>
            <a:r>
              <a:rPr lang="cs-CZ" sz="2800" dirty="0" smtClean="0"/>
              <a:t>Jan Hus byl:		a, král</a:t>
            </a:r>
          </a:p>
          <a:p>
            <a:pPr lvl="8">
              <a:buNone/>
            </a:pPr>
            <a:r>
              <a:rPr lang="cs-CZ" sz="2800" dirty="0" smtClean="0"/>
              <a:t>b, reformátor a kazatel</a:t>
            </a:r>
          </a:p>
          <a:p>
            <a:endParaRPr lang="cs-CZ" sz="2800" dirty="0" smtClean="0"/>
          </a:p>
          <a:p>
            <a:r>
              <a:rPr lang="cs-CZ" sz="2800" dirty="0" smtClean="0"/>
              <a:t>Jan Hus kázal:		a, česky</a:t>
            </a:r>
          </a:p>
          <a:p>
            <a:pPr lvl="8">
              <a:buNone/>
            </a:pPr>
            <a:r>
              <a:rPr lang="cs-CZ" sz="2800" dirty="0" smtClean="0"/>
              <a:t> b, latinsky</a:t>
            </a:r>
          </a:p>
          <a:p>
            <a:pPr>
              <a:buNone/>
            </a:pPr>
            <a:r>
              <a:rPr lang="cs-CZ" dirty="0" smtClean="0"/>
              <a:t>(</a:t>
            </a:r>
            <a:r>
              <a:rPr lang="cs-CZ" sz="2400" dirty="0" smtClean="0"/>
              <a:t>Špatné odpovědi škrtni skrytým perem.)</a:t>
            </a:r>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7" name="Šipka doleva 6"/>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836712"/>
            <a:ext cx="8568952" cy="4524315"/>
          </a:xfrm>
          <a:prstGeom prst="rect">
            <a:avLst/>
          </a:prstGeom>
          <a:noFill/>
        </p:spPr>
        <p:txBody>
          <a:bodyPr wrap="square" rtlCol="0">
            <a:spAutoFit/>
          </a:bodyPr>
          <a:lstStyle/>
          <a:p>
            <a:r>
              <a:rPr lang="cs-CZ" dirty="0" smtClean="0"/>
              <a:t>Zdroj obrázku:</a:t>
            </a:r>
          </a:p>
          <a:p>
            <a:endParaRPr lang="cs-CZ" dirty="0" smtClean="0"/>
          </a:p>
          <a:p>
            <a:r>
              <a:rPr lang="cs-CZ" dirty="0" smtClean="0"/>
              <a:t>1 WETHER, W. </a:t>
            </a:r>
            <a:r>
              <a:rPr lang="cs-CZ" i="1" dirty="0" err="1" smtClean="0"/>
              <a:t>wikipedia.org</a:t>
            </a:r>
            <a:r>
              <a:rPr lang="cs-CZ" dirty="0" smtClean="0"/>
              <a:t> [online]. [cit. </a:t>
            </a:r>
            <a:r>
              <a:rPr lang="cs-CZ" smtClean="0"/>
              <a:t>16.7.2011]. </a:t>
            </a:r>
            <a:r>
              <a:rPr lang="cs-CZ" dirty="0" smtClean="0"/>
              <a:t>Dostupný na WWW: </a:t>
            </a:r>
            <a:r>
              <a:rPr lang="cs-CZ" dirty="0" smtClean="0">
                <a:hlinkClick r:id="rId2"/>
              </a:rPr>
              <a:t>http://commons.wikimedia.org/wiki/File:Jan_Hus_2.jpg</a:t>
            </a:r>
            <a:endParaRPr lang="cs-CZ" dirty="0" smtClean="0"/>
          </a:p>
          <a:p>
            <a:endParaRPr lang="cs-CZ" dirty="0" smtClean="0"/>
          </a:p>
          <a:p>
            <a:endParaRPr lang="cs-CZ" dirty="0" smtClean="0"/>
          </a:p>
          <a:p>
            <a:pPr marL="342900" indent="-342900"/>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611560" y="3068960"/>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616</Words>
  <Application>Microsoft Office PowerPoint</Application>
  <PresentationFormat>Předvádění na obrazovce (4:3)</PresentationFormat>
  <Paragraphs>175</Paragraphs>
  <Slides>16</Slides>
  <Notes>0</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Motiv sady Office</vt:lpstr>
      <vt:lpstr>Mistr Jan Hus VY_32_INOVACE_2C_12 Číslo projektu: CZ.1.07/1.4.00/21.1101</vt:lpstr>
      <vt:lpstr>Prezentace aplikace PowerPoint</vt:lpstr>
      <vt:lpstr> Mistr Jan Hus  </vt:lpstr>
      <vt:lpstr>Prezentace aplikace PowerPoint</vt:lpstr>
      <vt:lpstr>Mistr Jan Hus</vt:lpstr>
      <vt:lpstr>Pamatuješ si?</vt:lpstr>
      <vt:lpstr>Karlova univerzita</vt:lpstr>
      <vt:lpstr>Prezentace aplikace PowerPoint</vt:lpstr>
      <vt:lpstr>Reforma</vt:lpstr>
      <vt:lpstr>Prezentace aplikace PowerPoint</vt:lpstr>
      <vt:lpstr>Prezentace aplikace PowerPoint</vt:lpstr>
      <vt:lpstr>Betlémská kaple</vt:lpstr>
      <vt:lpstr>Pamatuješ si?</vt:lpstr>
      <vt:lpstr>Arcibiskup</vt:lpstr>
      <vt:lpstr>Opakování</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Mistr Jan Hus VY_32_INOVACE_2C_12 Číslo projektu: CZ.1.07/1.5.00/34.1056</dc:title>
  <dc:creator>Iva</dc:creator>
  <cp:lastModifiedBy>uzivatel</cp:lastModifiedBy>
  <cp:revision>3</cp:revision>
  <dcterms:created xsi:type="dcterms:W3CDTF">2011-07-16T06:42:02Z</dcterms:created>
  <dcterms:modified xsi:type="dcterms:W3CDTF">2013-01-25T12:17:39Z</dcterms:modified>
</cp:coreProperties>
</file>