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9" r:id="rId4"/>
    <p:sldId id="260" r:id="rId5"/>
    <p:sldId id="261" r:id="rId6"/>
    <p:sldId id="263" r:id="rId7"/>
    <p:sldId id="264" r:id="rId8"/>
    <p:sldId id="265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6025" autoAdjust="0"/>
  </p:normalViewPr>
  <p:slideViewPr>
    <p:cSldViewPr>
      <p:cViewPr>
        <p:scale>
          <a:sx n="72" d="100"/>
          <a:sy n="72" d="100"/>
        </p:scale>
        <p:origin x="-45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VY_32_inovace_02: Prvouka 1.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</a:t>
          </a:r>
          <a:r>
            <a:rPr lang="cs-CZ" sz="2000" dirty="0" err="1" smtClean="0"/>
            <a:t>Halodová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smtClean="0"/>
            <a:t>Podzimní počasí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5B1D095-D8A2-4884-B53D-225B19E16DCC}">
      <dgm:prSet custT="1"/>
      <dgm:spPr/>
      <dgm:t>
        <a:bodyPr/>
        <a:lstStyle/>
        <a:p>
          <a:pPr algn="l" rtl="0"/>
          <a:endParaRPr lang="cs-CZ" sz="2000" dirty="0"/>
        </a:p>
      </dgm:t>
    </dgm:pt>
    <dgm:pt modelId="{C085A066-0C81-413D-BF22-E3A70A0D7086}" type="parTrans" cxnId="{69F3CFB0-5575-42AB-A2AC-43EA4F69E2CB}">
      <dgm:prSet/>
      <dgm:spPr/>
      <dgm:t>
        <a:bodyPr/>
        <a:lstStyle/>
        <a:p>
          <a:endParaRPr lang="cs-CZ"/>
        </a:p>
      </dgm:t>
    </dgm:pt>
    <dgm:pt modelId="{3AE79575-5D9D-4E9F-80A1-EBED802AA858}" type="sibTrans" cxnId="{69F3CFB0-5575-42AB-A2AC-43EA4F69E2CB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</dgm:pt>
    <dgm:pt modelId="{A52A0455-90FF-4808-ABD0-F02540D31D5A}" type="pres">
      <dgm:prSet presAssocID="{D1B46980-6531-4606-95E6-44980827E919}" presName="circle2" presStyleLbl="node1" presStyleIdx="1" presStyleCnt="6" custLinFactNeighborX="7912" custLinFactNeighborY="1978"/>
      <dgm:spPr/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</dgm:pt>
    <dgm:pt modelId="{313FC574-E1CD-4FB4-B054-0B805CE0447D}" type="pres">
      <dgm:prSet presAssocID="{B651F6E3-6281-48DB-9319-2AEAFDAE7572}" presName="circle3" presStyleLbl="node1" presStyleIdx="2" presStyleCnt="6"/>
      <dgm:spPr/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</dgm:pt>
    <dgm:pt modelId="{FFC9F71D-1B4F-4AD9-A4A6-86ADEFC8AF5C}" type="pres">
      <dgm:prSet presAssocID="{D8197B8C-B260-4A16-BDF4-0947B075E274}" presName="circle4" presStyleLbl="node1" presStyleIdx="3" presStyleCnt="6"/>
      <dgm:spPr/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</dgm:pt>
    <dgm:pt modelId="{EE85B701-7295-41C0-BA7A-34D3756A2AE6}" type="pres">
      <dgm:prSet presAssocID="{4C35D32F-0EAB-4CD7-82EE-45574DC2A586}" presName="circle5" presStyleLbl="node1" presStyleIdx="4" presStyleCnt="6"/>
      <dgm:spPr/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2B90CE93-A167-4CFF-8F04-ED7EDEE19E51}" type="pres">
      <dgm:prSet presAssocID="{35B1D095-D8A2-4884-B53D-225B19E16DCC}" presName="vertSpace6" presStyleLbl="node1" presStyleIdx="4" presStyleCnt="6"/>
      <dgm:spPr/>
    </dgm:pt>
    <dgm:pt modelId="{ADB44F50-5B75-4AFE-9989-93658922D890}" type="pres">
      <dgm:prSet presAssocID="{35B1D095-D8A2-4884-B53D-225B19E16DCC}" presName="circle6" presStyleLbl="node1" presStyleIdx="5" presStyleCnt="6"/>
      <dgm:spPr/>
    </dgm:pt>
    <dgm:pt modelId="{BDEDF571-F78E-4333-A48F-BE720580C707}" type="pres">
      <dgm:prSet presAssocID="{35B1D095-D8A2-4884-B53D-225B19E16DCC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6880E0-4F76-4FD6-834A-B889DB8493A3}" type="pres">
      <dgm:prSet presAssocID="{35B1D095-D8A2-4884-B53D-225B19E16DCC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603BB8D2-3250-40A8-BF42-A4BA594487A3}" type="presOf" srcId="{35B1D095-D8A2-4884-B53D-225B19E16DCC}" destId="{BDEDF571-F78E-4333-A48F-BE720580C707}" srcOrd="0" destOrd="0" presId="urn:microsoft.com/office/officeart/2005/8/layout/target3"/>
    <dgm:cxn modelId="{69F3CFB0-5575-42AB-A2AC-43EA4F69E2CB}" srcId="{757F3AB3-0718-4624-B441-E567A8F0AB56}" destId="{35B1D095-D8A2-4884-B53D-225B19E16DCC}" srcOrd="5" destOrd="0" parTransId="{C085A066-0C81-413D-BF22-E3A70A0D7086}" sibTransId="{3AE79575-5D9D-4E9F-80A1-EBED802AA858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3145238-67B8-47AE-A7F7-1980E1617E74}" type="presOf" srcId="{35B1D095-D8A2-4884-B53D-225B19E16DCC}" destId="{A66880E0-4F76-4FD6-834A-B889DB8493A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FC711431-28C3-4B67-B859-6C63673463E8}" type="presParOf" srcId="{333A1088-737F-45CB-B68E-254E46348037}" destId="{2B90CE93-A167-4CFF-8F04-ED7EDEE19E51}" srcOrd="15" destOrd="0" presId="urn:microsoft.com/office/officeart/2005/8/layout/target3"/>
    <dgm:cxn modelId="{499AD907-8109-47AA-B538-D1E921377020}" type="presParOf" srcId="{333A1088-737F-45CB-B68E-254E46348037}" destId="{ADB44F50-5B75-4AFE-9989-93658922D890}" srcOrd="16" destOrd="0" presId="urn:microsoft.com/office/officeart/2005/8/layout/target3"/>
    <dgm:cxn modelId="{082ADBC2-6995-4D24-8D2E-443FA9EA5A6D}" type="presParOf" srcId="{333A1088-737F-45CB-B68E-254E46348037}" destId="{BDEDF571-F78E-4333-A48F-BE720580C707}" srcOrd="17" destOrd="0" presId="urn:microsoft.com/office/officeart/2005/8/layout/target3"/>
    <dgm:cxn modelId="{13CDA376-51CC-43A4-BB28-D68FA4900018}" type="presParOf" srcId="{333A1088-737F-45CB-B68E-254E46348037}" destId="{AED2198E-93D5-4001-81B4-73124B309672}" srcOrd="18" destOrd="0" presId="urn:microsoft.com/office/officeart/2005/8/layout/target3"/>
    <dgm:cxn modelId="{43CC709B-1745-47B2-8A06-E8380F06E8A9}" type="presParOf" srcId="{333A1088-737F-45CB-B68E-254E46348037}" destId="{2BE915AB-18AA-4053-B92C-3BFC9ED204BB}" srcOrd="19" destOrd="0" presId="urn:microsoft.com/office/officeart/2005/8/layout/target3"/>
    <dgm:cxn modelId="{23FB4463-6545-4245-B514-AB668D3F89F0}" type="presParOf" srcId="{333A1088-737F-45CB-B68E-254E46348037}" destId="{6BB5E863-4638-4E1D-BFDE-399D028AC4ED}" srcOrd="20" destOrd="0" presId="urn:microsoft.com/office/officeart/2005/8/layout/target3"/>
    <dgm:cxn modelId="{E511B6D4-0D10-4AEB-B5EF-3B249F5AA9AF}" type="presParOf" srcId="{333A1088-737F-45CB-B68E-254E46348037}" destId="{5A5FFA88-C948-4069-8E93-59FA12366E83}" srcOrd="21" destOrd="0" presId="urn:microsoft.com/office/officeart/2005/8/layout/target3"/>
    <dgm:cxn modelId="{5EB60369-FD44-46BF-8A70-216DE17A7A42}" type="presParOf" srcId="{333A1088-737F-45CB-B68E-254E46348037}" destId="{890E4F0B-2866-4A3F-A3C7-2A14B1797930}" srcOrd="22" destOrd="0" presId="urn:microsoft.com/office/officeart/2005/8/layout/target3"/>
    <dgm:cxn modelId="{8CDD5A4B-8F0A-4BD2-BD0F-8AAE483BDEA0}" type="presParOf" srcId="{333A1088-737F-45CB-B68E-254E46348037}" destId="{A66880E0-4F76-4FD6-834A-B889DB8493A3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389224" y="360039"/>
          <a:ext cx="2101863" cy="210186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</a:t>
          </a:r>
          <a:r>
            <a:rPr lang="cs-CZ" sz="2000" kern="1200" dirty="0" err="1" smtClean="0"/>
            <a:t>Halodová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VY_32_inovace_02: Prvouka 1. ročník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smtClean="0"/>
            <a:t>Podzimní počasí 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DB44F50-5B75-4AFE-9989-93658922D890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EDF571-F78E-4333-A48F-BE720580C707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emf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image" Target="../media/image26.wmf"/><Relationship Id="rId7" Type="http://schemas.openxmlformats.org/officeDocument/2006/relationships/image" Target="../media/image30.wmf"/><Relationship Id="rId12" Type="http://schemas.openxmlformats.org/officeDocument/2006/relationships/image" Target="../media/image3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wmf"/><Relationship Id="rId11" Type="http://schemas.openxmlformats.org/officeDocument/2006/relationships/image" Target="../media/image4.wmf"/><Relationship Id="rId5" Type="http://schemas.openxmlformats.org/officeDocument/2006/relationships/image" Target="../media/image28.wmf"/><Relationship Id="rId10" Type="http://schemas.openxmlformats.org/officeDocument/2006/relationships/image" Target="../media/image32.wmf"/><Relationship Id="rId4" Type="http://schemas.openxmlformats.org/officeDocument/2006/relationships/image" Target="../media/image27.wmf"/><Relationship Id="rId9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87190358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Anotace: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Žáci si pomocí obrázků osvojují pojmy, jimiž lze vyjádřit podzimní počasí: fouká vítr, prší, je chladněji, krátí se den, prodlužuje se noc, mlhy.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Určují, které oblečení je vhodné do podzimního počasí. Tato část je řešena žáky přímo na tabuli fixem. Správné řešení se objeví po kliknutí.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669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i="1" dirty="0" smtClean="0">
                <a:solidFill>
                  <a:schemeClr val="accent3">
                    <a:lumMod val="50000"/>
                  </a:schemeClr>
                </a:solidFill>
              </a:rPr>
              <a:t>Léto končí, začíná podzim,   v přírodě nastávají změny.</a:t>
            </a:r>
            <a:endParaRPr lang="cs-CZ" sz="48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2"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FF0000"/>
                </a:solidFill>
              </a:rPr>
              <a:t>Je chladněji - musíme se tepleji oblékat.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3" y="1838668"/>
            <a:ext cx="1656185" cy="3380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08G4\AppData\Local\Microsoft\Windows\Temporary Internet Files\Content.IE5\DE4CGPLA\MC90023296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620787"/>
            <a:ext cx="1993900" cy="1900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08G4\AppData\Local\Microsoft\Windows\Temporary Internet Files\Content.IE5\S7687CZ2\MC90011342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0630" y="4617984"/>
            <a:ext cx="2425959" cy="2086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08G4\AppData\Local\Microsoft\Windows\Temporary Internet Files\Content.IE5\DE4CGPLA\MC90030522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85237" y="4941371"/>
            <a:ext cx="1817687" cy="143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08G4\AppData\Local\Microsoft\Windows\Temporary Internet Files\Content.IE5\K0O7W0UI\MP90040535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97748" y="2214726"/>
            <a:ext cx="2005302" cy="1770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08G4\AppData\Local\Microsoft\Windows\Temporary Internet Files\Content.IE5\DE4CGPLA\MC90011347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2811" y="2693042"/>
            <a:ext cx="2113387" cy="1827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08G4\AppData\Local\Microsoft\Windows\Temporary Internet Files\Content.IE5\K0O7W0UI\MC90001343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18328" y="3984950"/>
            <a:ext cx="1889975" cy="2212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08G4\AppData\Local\Microsoft\Windows\Temporary Internet Files\Content.IE5\S7687CZ2\MC900351512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89576" y="5373216"/>
            <a:ext cx="1455711" cy="1204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1689824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685800" indent="-685800" algn="l">
              <a:buFont typeface="Wingdings" pitchFamily="2" charset="2"/>
              <a:buChar char="Ø"/>
            </a:pPr>
            <a:r>
              <a:rPr lang="cs-CZ" sz="3600" b="1" i="1" dirty="0" smtClean="0">
                <a:solidFill>
                  <a:srgbClr val="FF0000"/>
                </a:solidFill>
              </a:rPr>
              <a:t>Fouká vítr.</a:t>
            </a:r>
            <a:endParaRPr lang="cs-CZ" sz="3600" b="1" i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08G4\AppData\Local\Microsoft\Windows\Temporary Internet Files\Content.IE5\K0O7W0UI\MC90025010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309" y="1412776"/>
            <a:ext cx="5400600" cy="5087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08G4\AppData\Local\Microsoft\Windows\Temporary Internet Files\Content.IE5\DE4CGPLA\MC9002373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79909" y="1150526"/>
            <a:ext cx="2942034" cy="236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08G4\AppData\Local\Microsoft\Windows\Temporary Internet Files\Content.IE5\AM1I8PN9\MC90015010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149080"/>
            <a:ext cx="3353886" cy="251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6845984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685800" indent="-685800">
              <a:buFont typeface="Wingdings" pitchFamily="2" charset="2"/>
              <a:buChar char="Ø"/>
            </a:pPr>
            <a:r>
              <a:rPr lang="cs-CZ" sz="3600" b="1" i="1" dirty="0" smtClean="0">
                <a:solidFill>
                  <a:srgbClr val="FF0000"/>
                </a:solidFill>
              </a:rPr>
              <a:t>Sluníčko méně svítí a hřeje, častěji prší.</a:t>
            </a:r>
            <a:endParaRPr lang="cs-CZ" sz="3600" b="1" i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08G4\AppData\Local\Microsoft\Windows\Temporary Internet Files\Content.IE5\K0O7W0UI\MC90043258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6495" y="1484785"/>
            <a:ext cx="259228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Program Files (x86)\Microsoft Office\MEDIA\CAGCAT10\j0293828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45607" y="1412776"/>
            <a:ext cx="4042509" cy="4255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08G4\AppData\Local\Microsoft\Windows\Temporary Internet Files\Content.IE5\K0O7W0UI\MC90003019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429000"/>
            <a:ext cx="1916362" cy="233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08G4\AppData\Local\Microsoft\Windows\Temporary Internet Files\Content.IE5\S7687CZ2\MC90023215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82756" y="4077073"/>
            <a:ext cx="1614487" cy="216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08G4\AppData\Local\Microsoft\Windows\Temporary Internet Files\Content.IE5\AM1I8PN9\MC90020037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4805727"/>
            <a:ext cx="1827213" cy="131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Program Files (x86)\Microsoft Office\MEDIA\CAGCAT10\j0293828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9245" y="1335166"/>
            <a:ext cx="3310667" cy="2891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7313671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685800" indent="-685800"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Den se krátí, dříve se stmívá, bývají mlhy.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2056" name="Picture 8" descr="C:\Users\08G4\AppData\Local\Microsoft\Windows\Temporary Internet Files\Content.IE5\S7687CZ2\MP90028938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165964"/>
            <a:ext cx="2965787" cy="1952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08G4\AppData\Local\Microsoft\Windows\Temporary Internet Files\Content.IE5\AM1I8PN9\MP90040121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380" y="1596751"/>
            <a:ext cx="5281544" cy="422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08G4\AppData\Local\Microsoft\Windows\Temporary Internet Files\Content.IE5\DE4CGPLA\MP90040111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636170"/>
            <a:ext cx="2965787" cy="2372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3415925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i="1" dirty="0" smtClean="0">
                <a:solidFill>
                  <a:srgbClr val="FF0000"/>
                </a:solidFill>
              </a:rPr>
              <a:t>Přestože</a:t>
            </a:r>
            <a:r>
              <a:rPr lang="cs-CZ" sz="3600" b="1" i="1" dirty="0" smtClean="0">
                <a:solidFill>
                  <a:srgbClr val="FF0000"/>
                </a:solidFill>
              </a:rPr>
              <a:t> je podzimní počasí chladnější, příroda hýří krásnými barvami</a:t>
            </a:r>
            <a:r>
              <a:rPr lang="cs-CZ" b="1" i="1" dirty="0" smtClean="0">
                <a:solidFill>
                  <a:srgbClr val="FF0000"/>
                </a:solidFill>
              </a:rPr>
              <a:t>.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3077" name="Picture 5" descr="C:\Users\08G4\AppData\Local\Microsoft\Windows\Temporary Internet Files\Content.IE5\S7687CZ2\MP900407475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13008"/>
            <a:ext cx="2885408" cy="4328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08G4\AppData\Local\Microsoft\Windows\Temporary Internet Files\Content.IE5\K0O7W0UI\MP90040136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6297080" y="2346182"/>
            <a:ext cx="2909080" cy="2326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08G4\AppData\Local\Microsoft\Windows\Temporary Internet Files\Content.IE5\K0O7W0UI\MP90040751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700808"/>
            <a:ext cx="2714259" cy="1808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08G4\AppData\Local\Microsoft\Windows\Temporary Internet Files\Content.IE5\S7687CZ2\MP90040690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677064"/>
            <a:ext cx="2803804" cy="2243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1707264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600200"/>
          </a:xfrm>
        </p:spPr>
        <p:txBody>
          <a:bodyPr/>
          <a:lstStyle/>
          <a:p>
            <a:r>
              <a:rPr lang="cs-CZ" sz="4000" b="1" i="1" dirty="0" smtClean="0">
                <a:solidFill>
                  <a:srgbClr val="C00000"/>
                </a:solidFill>
              </a:rPr>
              <a:t>Které oblečení je vhodné do chladného podzimního počasí?</a:t>
            </a:r>
            <a:endParaRPr lang="cs-CZ" sz="4000" b="1" i="1" dirty="0">
              <a:solidFill>
                <a:srgbClr val="C00000"/>
              </a:solidFill>
            </a:endParaRPr>
          </a:p>
        </p:txBody>
      </p:sp>
      <p:pic>
        <p:nvPicPr>
          <p:cNvPr id="4098" name="Picture 2" descr="C:\Users\08G4\AppData\Local\Microsoft\Windows\Temporary Internet Files\Content.IE5\DE4CGPLA\MC9001134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46602" y="1754538"/>
            <a:ext cx="1409886" cy="287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08G4\AppData\Local\Microsoft\Windows\Temporary Internet Files\Content.IE5\S7687CZ2\MC90035120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5079744"/>
            <a:ext cx="1812925" cy="141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08G4\AppData\Local\Microsoft\Windows\Temporary Internet Files\Content.IE5\K0O7W0UI\MC90005701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2188" y="1969880"/>
            <a:ext cx="17399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08G4\AppData\Local\Microsoft\Windows\Temporary Internet Files\Content.IE5\AM1I8PN9\MC90005702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1093" y="4981319"/>
            <a:ext cx="1831975" cy="161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08G4\AppData\Local\Microsoft\Windows\Temporary Internet Files\Content.IE5\DE4CGPLA\MC90032087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725618"/>
            <a:ext cx="1566863" cy="18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C:\Users\08G4\AppData\Local\Microsoft\Windows\Temporary Internet Files\Content.IE5\DE4CGPLA\MC90041255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82613" y="5148080"/>
            <a:ext cx="1499597" cy="1596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C:\Users\08G4\AppData\Local\Microsoft\Windows\Temporary Internet Files\Content.IE5\K0O7W0UI\MC90030522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42701" y="4821787"/>
            <a:ext cx="1817687" cy="143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1" name="Picture 15" descr="C:\Users\08G4\AppData\Local\Microsoft\Windows\Temporary Internet Files\Content.IE5\AM1I8PN9\MC900113322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27388" y="1750278"/>
            <a:ext cx="2379383" cy="2019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C:\Users\08G4\AppData\Local\Microsoft\Windows\Temporary Internet Files\Content.IE5\S7687CZ2\MC90023296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2673" y="1809857"/>
            <a:ext cx="1993900" cy="1900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C:\Users\08G4\AppData\Local\Microsoft\Windows\Temporary Internet Files\Content.IE5\K0O7W0UI\MP900405358[2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19623" y="3859296"/>
            <a:ext cx="1804298" cy="1288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1527775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95536" y="116632"/>
            <a:ext cx="7200800" cy="3600400"/>
          </a:xfrm>
        </p:spPr>
        <p:txBody>
          <a:bodyPr/>
          <a:lstStyle/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CITACE</a:t>
            </a:r>
            <a:br>
              <a:rPr lang="cs-CZ" sz="2400" dirty="0" smtClean="0">
                <a:solidFill>
                  <a:schemeClr val="tx1"/>
                </a:solidFill>
              </a:rPr>
            </a:br>
            <a:r>
              <a:rPr lang="cs-CZ" sz="2400" dirty="0" smtClean="0">
                <a:solidFill>
                  <a:schemeClr val="tx1"/>
                </a:solidFill>
              </a:rPr>
              <a:t>Obrázky </a:t>
            </a:r>
            <a:r>
              <a:rPr lang="cs-CZ" sz="2400" dirty="0" smtClean="0">
                <a:solidFill>
                  <a:schemeClr val="tx1"/>
                </a:solidFill>
              </a:rPr>
              <a:t>použity z otevřené galerie Microsoft office, 3. 10. 2011.</a:t>
            </a:r>
            <a:r>
              <a:rPr lang="cs-CZ" sz="2400" dirty="0">
                <a:solidFill>
                  <a:schemeClr val="tx1"/>
                </a:solidFill>
              </a:rPr>
              <a:t/>
            </a:r>
            <a:br>
              <a:rPr lang="cs-CZ" sz="2400" dirty="0">
                <a:solidFill>
                  <a:schemeClr val="tx1"/>
                </a:solidFill>
              </a:rPr>
            </a:br>
            <a:r>
              <a:rPr lang="cs-CZ" sz="2400" dirty="0" smtClean="0">
                <a:solidFill>
                  <a:schemeClr val="tx1"/>
                </a:solidFill>
              </a:rPr>
              <a:t>Text je vytvořen autorem materiálu, 3. 10.2011.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5496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654</TotalTime>
  <Words>161</Words>
  <Application>Microsoft Office PowerPoint</Application>
  <PresentationFormat>Předvádění na obrazovce (4:3)</PresentationFormat>
  <Paragraphs>25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Exekutivní</vt:lpstr>
      <vt:lpstr>Snímek 1</vt:lpstr>
      <vt:lpstr>Anotace:</vt:lpstr>
      <vt:lpstr>Léto končí, začíná podzim,   v přírodě nastávají změny.</vt:lpstr>
      <vt:lpstr>Fouká vítr.</vt:lpstr>
      <vt:lpstr>Sluníčko méně svítí a hřeje, častěji prší.</vt:lpstr>
      <vt:lpstr>Den se krátí, dříve se stmívá, bývají mlhy.</vt:lpstr>
      <vt:lpstr>Přestože je podzimní počasí chladnější, příroda hýří krásnými barvami.</vt:lpstr>
      <vt:lpstr>Které oblečení je vhodné do chladného podzimního počasí?</vt:lpstr>
      <vt:lpstr>CITACE Obrázky použity z otevřené galerie Microsoft office, 3. 10. 2011. Text je vytvořen autorem materiálu, 3. 10.2011.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PC_2</cp:lastModifiedBy>
  <cp:revision>74</cp:revision>
  <dcterms:created xsi:type="dcterms:W3CDTF">2011-06-20T10:40:08Z</dcterms:created>
  <dcterms:modified xsi:type="dcterms:W3CDTF">2012-12-16T13:50:04Z</dcterms:modified>
</cp:coreProperties>
</file>