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2" r:id="rId5"/>
    <p:sldId id="263" r:id="rId6"/>
    <p:sldId id="264" r:id="rId7"/>
    <p:sldId id="265" r:id="rId8"/>
    <p:sldId id="266" r:id="rId9"/>
    <p:sldId id="268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VY_32_inovace_12: Prvouka 1.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Halodová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Orientace v čase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5B1D095-D8A2-4884-B53D-225B19E16DCC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C085A066-0C81-413D-BF22-E3A70A0D7086}" type="parTrans" cxnId="{69F3CFB0-5575-42AB-A2AC-43EA4F69E2CB}">
      <dgm:prSet/>
      <dgm:spPr/>
      <dgm:t>
        <a:bodyPr/>
        <a:lstStyle/>
        <a:p>
          <a:endParaRPr lang="cs-CZ"/>
        </a:p>
      </dgm:t>
    </dgm:pt>
    <dgm:pt modelId="{3AE79575-5D9D-4E9F-80A1-EBED802AA858}" type="sibTrans" cxnId="{69F3CFB0-5575-42AB-A2AC-43EA4F69E2C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</dgm:pt>
    <dgm:pt modelId="{A52A0455-90FF-4808-ABD0-F02540D31D5A}" type="pres">
      <dgm:prSet presAssocID="{D1B46980-6531-4606-95E6-44980827E919}" presName="circle2" presStyleLbl="node1" presStyleIdx="1" presStyleCnt="6"/>
      <dgm:spPr/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</dgm:pt>
    <dgm:pt modelId="{313FC574-E1CD-4FB4-B054-0B805CE0447D}" type="pres">
      <dgm:prSet presAssocID="{B651F6E3-6281-48DB-9319-2AEAFDAE7572}" presName="circle3" presStyleLbl="node1" presStyleIdx="2" presStyleCnt="6"/>
      <dgm:spPr/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</dgm:pt>
    <dgm:pt modelId="{FFC9F71D-1B4F-4AD9-A4A6-86ADEFC8AF5C}" type="pres">
      <dgm:prSet presAssocID="{D8197B8C-B260-4A16-BDF4-0947B075E274}" presName="circle4" presStyleLbl="node1" presStyleIdx="3" presStyleCnt="6"/>
      <dgm:spPr/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</dgm:pt>
    <dgm:pt modelId="{EE85B701-7295-41C0-BA7A-34D3756A2AE6}" type="pres">
      <dgm:prSet presAssocID="{4C35D32F-0EAB-4CD7-82EE-45574DC2A586}" presName="circle5" presStyleLbl="node1" presStyleIdx="4" presStyleCnt="6"/>
      <dgm:spPr/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B90CE93-A167-4CFF-8F04-ED7EDEE19E51}" type="pres">
      <dgm:prSet presAssocID="{35B1D095-D8A2-4884-B53D-225B19E16DCC}" presName="vertSpace6" presStyleLbl="node1" presStyleIdx="4" presStyleCnt="6"/>
      <dgm:spPr/>
    </dgm:pt>
    <dgm:pt modelId="{ADB44F50-5B75-4AFE-9989-93658922D890}" type="pres">
      <dgm:prSet presAssocID="{35B1D095-D8A2-4884-B53D-225B19E16DCC}" presName="circle6" presStyleLbl="node1" presStyleIdx="5" presStyleCnt="6"/>
      <dgm:spPr/>
    </dgm:pt>
    <dgm:pt modelId="{BDEDF571-F78E-4333-A48F-BE720580C707}" type="pres">
      <dgm:prSet presAssocID="{35B1D095-D8A2-4884-B53D-225B19E16DC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6880E0-4F76-4FD6-834A-B889DB8493A3}" type="pres">
      <dgm:prSet presAssocID="{35B1D095-D8A2-4884-B53D-225B19E16DC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6F31EC-D0F3-4ABD-AE9F-BE3B4DC5B0AF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697C68E-8F46-4136-B646-5CE45C0DE1A8}" type="presOf" srcId="{35B1D095-D8A2-4884-B53D-225B19E16DCC}" destId="{A66880E0-4F76-4FD6-834A-B889DB8493A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E4AD677-4508-4688-984B-022DF5AB1BE6}" type="presOf" srcId="{D1D4F407-5343-4D3F-B5B9-D407B03CAEB4}" destId="{D005CE8C-CC26-4C3E-AC11-E15060ECD759}" srcOrd="0" destOrd="0" presId="urn:microsoft.com/office/officeart/2005/8/layout/target3"/>
    <dgm:cxn modelId="{C143FF27-CFDB-4402-BD44-BD5DB12D074C}" type="presOf" srcId="{B651F6E3-6281-48DB-9319-2AEAFDAE7572}" destId="{619D679B-A015-4ECF-8348-D1034C574F40}" srcOrd="0" destOrd="0" presId="urn:microsoft.com/office/officeart/2005/8/layout/target3"/>
    <dgm:cxn modelId="{5FAFDF88-CF89-4509-8AE0-74D3C670BEC8}" type="presOf" srcId="{D8197B8C-B260-4A16-BDF4-0947B075E274}" destId="{25B08C86-7E15-44DC-BE7F-FFB55DD49D12}" srcOrd="0" destOrd="0" presId="urn:microsoft.com/office/officeart/2005/8/layout/target3"/>
    <dgm:cxn modelId="{5BB01C39-A2D1-451E-965C-56B459ACB31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47DE3B0-2A62-4485-8E3C-C152BEA30B50}" type="presOf" srcId="{D1B46980-6531-4606-95E6-44980827E919}" destId="{2BE915AB-18AA-4053-B92C-3BFC9ED204BB}" srcOrd="1" destOrd="0" presId="urn:microsoft.com/office/officeart/2005/8/layout/target3"/>
    <dgm:cxn modelId="{69F3CFB0-5575-42AB-A2AC-43EA4F69E2CB}" srcId="{757F3AB3-0718-4624-B441-E567A8F0AB56}" destId="{35B1D095-D8A2-4884-B53D-225B19E16DCC}" srcOrd="5" destOrd="0" parTransId="{C085A066-0C81-413D-BF22-E3A70A0D7086}" sibTransId="{3AE79575-5D9D-4E9F-80A1-EBED802AA858}"/>
    <dgm:cxn modelId="{D61F5B21-0978-4F6A-A66E-E4B25DDE2B11}" type="presOf" srcId="{4C35D32F-0EAB-4CD7-82EE-45574DC2A586}" destId="{8BEBB6EC-1DAA-4CAC-8A25-BC0FCBD5DBD5}" srcOrd="0" destOrd="0" presId="urn:microsoft.com/office/officeart/2005/8/layout/target3"/>
    <dgm:cxn modelId="{D46704A0-B052-4189-B6BE-5A820DE226BA}" type="presOf" srcId="{D8197B8C-B260-4A16-BDF4-0947B075E274}" destId="{5A5FFA88-C948-4069-8E93-59FA12366E83}" srcOrd="1" destOrd="0" presId="urn:microsoft.com/office/officeart/2005/8/layout/target3"/>
    <dgm:cxn modelId="{EB06A749-AFC8-4E9B-AB32-4C9CF4F4A3C5}" type="presOf" srcId="{757F3AB3-0718-4624-B441-E567A8F0AB56}" destId="{333A1088-737F-45CB-B68E-254E46348037}" srcOrd="0" destOrd="0" presId="urn:microsoft.com/office/officeart/2005/8/layout/target3"/>
    <dgm:cxn modelId="{51F76774-9A13-46A0-A24D-2C0B11B58E50}" type="presOf" srcId="{D1B46980-6531-4606-95E6-44980827E919}" destId="{6140AFEC-043D-4C43-A2F9-D0F5331DF3A3}" srcOrd="0" destOrd="0" presId="urn:microsoft.com/office/officeart/2005/8/layout/target3"/>
    <dgm:cxn modelId="{D1974B31-A23A-4C0D-8A57-6694EE583A6F}" type="presOf" srcId="{35B1D095-D8A2-4884-B53D-225B19E16DCC}" destId="{BDEDF571-F78E-4333-A48F-BE720580C707}" srcOrd="0" destOrd="0" presId="urn:microsoft.com/office/officeart/2005/8/layout/target3"/>
    <dgm:cxn modelId="{C5780214-4F85-4611-B175-FA494D4DE5F4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61B0036-804C-44D0-9AE5-CE04E194F45E}" type="presParOf" srcId="{333A1088-737F-45CB-B68E-254E46348037}" destId="{F5ABB229-8D3B-4694-996A-96F23CF14429}" srcOrd="0" destOrd="0" presId="urn:microsoft.com/office/officeart/2005/8/layout/target3"/>
    <dgm:cxn modelId="{59713C55-E4DC-4983-AA41-FA69A6A0AA0C}" type="presParOf" srcId="{333A1088-737F-45CB-B68E-254E46348037}" destId="{F41139FD-01EE-4571-8B17-4FB00FC51163}" srcOrd="1" destOrd="0" presId="urn:microsoft.com/office/officeart/2005/8/layout/target3"/>
    <dgm:cxn modelId="{44050441-1588-4010-8054-7C4178A6EA19}" type="presParOf" srcId="{333A1088-737F-45CB-B68E-254E46348037}" destId="{D005CE8C-CC26-4C3E-AC11-E15060ECD759}" srcOrd="2" destOrd="0" presId="urn:microsoft.com/office/officeart/2005/8/layout/target3"/>
    <dgm:cxn modelId="{0BE29D83-453B-44C7-BE46-4879EB612B95}" type="presParOf" srcId="{333A1088-737F-45CB-B68E-254E46348037}" destId="{2C702D82-9B77-49B7-9568-BB8EB47C3372}" srcOrd="3" destOrd="0" presId="urn:microsoft.com/office/officeart/2005/8/layout/target3"/>
    <dgm:cxn modelId="{71D0557E-3BDB-4281-AD9F-5F706A664788}" type="presParOf" srcId="{333A1088-737F-45CB-B68E-254E46348037}" destId="{A52A0455-90FF-4808-ABD0-F02540D31D5A}" srcOrd="4" destOrd="0" presId="urn:microsoft.com/office/officeart/2005/8/layout/target3"/>
    <dgm:cxn modelId="{361B4E96-7D92-4E68-98E2-7463082F4196}" type="presParOf" srcId="{333A1088-737F-45CB-B68E-254E46348037}" destId="{6140AFEC-043D-4C43-A2F9-D0F5331DF3A3}" srcOrd="5" destOrd="0" presId="urn:microsoft.com/office/officeart/2005/8/layout/target3"/>
    <dgm:cxn modelId="{E19966FE-7D85-4266-821A-3787594963F0}" type="presParOf" srcId="{333A1088-737F-45CB-B68E-254E46348037}" destId="{9358AC05-5D7D-4327-9F80-1AD486AEA664}" srcOrd="6" destOrd="0" presId="urn:microsoft.com/office/officeart/2005/8/layout/target3"/>
    <dgm:cxn modelId="{97EF6971-C2DB-4E35-A3FA-0BCDC55E37C0}" type="presParOf" srcId="{333A1088-737F-45CB-B68E-254E46348037}" destId="{313FC574-E1CD-4FB4-B054-0B805CE0447D}" srcOrd="7" destOrd="0" presId="urn:microsoft.com/office/officeart/2005/8/layout/target3"/>
    <dgm:cxn modelId="{6B6ABE17-6FD5-4BD3-8A4A-AE5A5F72E13B}" type="presParOf" srcId="{333A1088-737F-45CB-B68E-254E46348037}" destId="{619D679B-A015-4ECF-8348-D1034C574F40}" srcOrd="8" destOrd="0" presId="urn:microsoft.com/office/officeart/2005/8/layout/target3"/>
    <dgm:cxn modelId="{A74AEC8A-363C-4899-913A-DC533CE22A4B}" type="presParOf" srcId="{333A1088-737F-45CB-B68E-254E46348037}" destId="{322283A8-4A27-4CDA-BAE3-F381106A9174}" srcOrd="9" destOrd="0" presId="urn:microsoft.com/office/officeart/2005/8/layout/target3"/>
    <dgm:cxn modelId="{A10DD56D-01F8-4D8B-BA97-F417CDB08572}" type="presParOf" srcId="{333A1088-737F-45CB-B68E-254E46348037}" destId="{FFC9F71D-1B4F-4AD9-A4A6-86ADEFC8AF5C}" srcOrd="10" destOrd="0" presId="urn:microsoft.com/office/officeart/2005/8/layout/target3"/>
    <dgm:cxn modelId="{4C25F6A7-D7F1-40A7-8C19-CCAF38AA6592}" type="presParOf" srcId="{333A1088-737F-45CB-B68E-254E46348037}" destId="{25B08C86-7E15-44DC-BE7F-FFB55DD49D12}" srcOrd="11" destOrd="0" presId="urn:microsoft.com/office/officeart/2005/8/layout/target3"/>
    <dgm:cxn modelId="{AC37E79C-65F2-4BFE-B3D9-8734235680DB}" type="presParOf" srcId="{333A1088-737F-45CB-B68E-254E46348037}" destId="{76644BE8-9D7C-4C09-B250-3D10AF48CBB7}" srcOrd="12" destOrd="0" presId="urn:microsoft.com/office/officeart/2005/8/layout/target3"/>
    <dgm:cxn modelId="{4861FD70-1363-447F-80FA-B491B3711368}" type="presParOf" srcId="{333A1088-737F-45CB-B68E-254E46348037}" destId="{EE85B701-7295-41C0-BA7A-34D3756A2AE6}" srcOrd="13" destOrd="0" presId="urn:microsoft.com/office/officeart/2005/8/layout/target3"/>
    <dgm:cxn modelId="{6B74FD7C-EC16-4C50-9066-D4D30B3A8A05}" type="presParOf" srcId="{333A1088-737F-45CB-B68E-254E46348037}" destId="{8BEBB6EC-1DAA-4CAC-8A25-BC0FCBD5DBD5}" srcOrd="14" destOrd="0" presId="urn:microsoft.com/office/officeart/2005/8/layout/target3"/>
    <dgm:cxn modelId="{DA472150-F416-4794-8F87-B3064A9116B9}" type="presParOf" srcId="{333A1088-737F-45CB-B68E-254E46348037}" destId="{2B90CE93-A167-4CFF-8F04-ED7EDEE19E51}" srcOrd="15" destOrd="0" presId="urn:microsoft.com/office/officeart/2005/8/layout/target3"/>
    <dgm:cxn modelId="{0B0243FA-1C98-40D2-9C08-CB36BD84AB85}" type="presParOf" srcId="{333A1088-737F-45CB-B68E-254E46348037}" destId="{ADB44F50-5B75-4AFE-9989-93658922D890}" srcOrd="16" destOrd="0" presId="urn:microsoft.com/office/officeart/2005/8/layout/target3"/>
    <dgm:cxn modelId="{B697015B-D1F2-416C-9331-08C8732EA9D1}" type="presParOf" srcId="{333A1088-737F-45CB-B68E-254E46348037}" destId="{BDEDF571-F78E-4333-A48F-BE720580C707}" srcOrd="17" destOrd="0" presId="urn:microsoft.com/office/officeart/2005/8/layout/target3"/>
    <dgm:cxn modelId="{6B046E77-C699-41EF-80D3-59505DB2EC83}" type="presParOf" srcId="{333A1088-737F-45CB-B68E-254E46348037}" destId="{AED2198E-93D5-4001-81B4-73124B309672}" srcOrd="18" destOrd="0" presId="urn:microsoft.com/office/officeart/2005/8/layout/target3"/>
    <dgm:cxn modelId="{5C0733C7-A547-4D85-B88E-1FD1E5EBA521}" type="presParOf" srcId="{333A1088-737F-45CB-B68E-254E46348037}" destId="{2BE915AB-18AA-4053-B92C-3BFC9ED204BB}" srcOrd="19" destOrd="0" presId="urn:microsoft.com/office/officeart/2005/8/layout/target3"/>
    <dgm:cxn modelId="{A2BF18E4-4CCC-4CF0-B7EC-947FA5E1BA9A}" type="presParOf" srcId="{333A1088-737F-45CB-B68E-254E46348037}" destId="{6BB5E863-4638-4E1D-BFDE-399D028AC4ED}" srcOrd="20" destOrd="0" presId="urn:microsoft.com/office/officeart/2005/8/layout/target3"/>
    <dgm:cxn modelId="{A2BACC11-749F-4798-B35A-A85E5EC23CAE}" type="presParOf" srcId="{333A1088-737F-45CB-B68E-254E46348037}" destId="{5A5FFA88-C948-4069-8E93-59FA12366E83}" srcOrd="21" destOrd="0" presId="urn:microsoft.com/office/officeart/2005/8/layout/target3"/>
    <dgm:cxn modelId="{B2369CC0-FEB9-4F74-AF93-4FACADFE2168}" type="presParOf" srcId="{333A1088-737F-45CB-B68E-254E46348037}" destId="{890E4F0B-2866-4A3F-A3C7-2A14B1797930}" srcOrd="22" destOrd="0" presId="urn:microsoft.com/office/officeart/2005/8/layout/target3"/>
    <dgm:cxn modelId="{974F00D8-27AE-47CC-A0C9-9F63AC695374}" type="presParOf" srcId="{333A1088-737F-45CB-B68E-254E46348037}" destId="{A66880E0-4F76-4FD6-834A-B889DB8493A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Halodová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VY_32_inovace_12: Prvouka 1. ročník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Orientace v čase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DB44F50-5B75-4AFE-9989-93658922D89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DF571-F78E-4333-A48F-BE720580C707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AD8E1A-E6F9-4BC3-8AFF-76EEF590754A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48A5F2-5512-4C7E-AFFB-13ABCE14C3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6106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B6D39-1C43-4A9C-9E4D-3E3899639790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134C6-E39E-4DAC-834F-F43B58128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89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B6D39-1C43-4A9C-9E4D-3E3899639790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134C6-E39E-4DAC-834F-F43B58128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161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B6D39-1C43-4A9C-9E4D-3E3899639790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134C6-E39E-4DAC-834F-F43B58128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368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B6D39-1C43-4A9C-9E4D-3E3899639790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134C6-E39E-4DAC-834F-F43B58128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72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B6D39-1C43-4A9C-9E4D-3E3899639790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134C6-E39E-4DAC-834F-F43B58128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919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B6D39-1C43-4A9C-9E4D-3E3899639790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134C6-E39E-4DAC-834F-F43B58128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725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B6D39-1C43-4A9C-9E4D-3E3899639790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134C6-E39E-4DAC-834F-F43B58128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75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B6D39-1C43-4A9C-9E4D-3E3899639790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134C6-E39E-4DAC-834F-F43B58128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062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B6D39-1C43-4A9C-9E4D-3E3899639790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134C6-E39E-4DAC-834F-F43B58128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909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B6D39-1C43-4A9C-9E4D-3E3899639790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134C6-E39E-4DAC-834F-F43B58128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740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B6D39-1C43-4A9C-9E4D-3E3899639790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134C6-E39E-4DAC-834F-F43B58128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719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AB6D39-1C43-4A9C-9E4D-3E3899639790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F134C6-E39E-4DAC-834F-F43B58128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765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jpe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5.wmf"/><Relationship Id="rId7" Type="http://schemas.openxmlformats.org/officeDocument/2006/relationships/image" Target="../media/image18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jpeg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emf"/><Relationship Id="rId9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25.wm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33.wmf"/><Relationship Id="rId7" Type="http://schemas.openxmlformats.org/officeDocument/2006/relationships/image" Target="../media/image37.jpeg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image" Target="../media/image35.wmf"/><Relationship Id="rId10" Type="http://schemas.openxmlformats.org/officeDocument/2006/relationships/image" Target="../media/image39.jpeg"/><Relationship Id="rId4" Type="http://schemas.openxmlformats.org/officeDocument/2006/relationships/image" Target="../media/image34.wmf"/><Relationship Id="rId9" Type="http://schemas.openxmlformats.org/officeDocument/2006/relationships/image" Target="../media/image3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591143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31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povídají podle obrázků o jednotlivých ročních obdobích, měsících v roce a dnech v týdnu.</a:t>
            </a:r>
          </a:p>
          <a:p>
            <a:r>
              <a:rPr lang="cs-CZ" dirty="0" smtClean="0"/>
              <a:t>Přiřazují obrázky k ročním obdobím.</a:t>
            </a:r>
          </a:p>
          <a:p>
            <a:r>
              <a:rPr lang="cs-CZ" dirty="0" smtClean="0"/>
              <a:t>Část je řešena žáky přímo na tabuli fixem.</a:t>
            </a:r>
          </a:p>
          <a:p>
            <a:r>
              <a:rPr lang="cs-CZ" dirty="0" smtClean="0"/>
              <a:t>Správné řešení se objeví po kliknutí.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1138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Rok má     roční období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8" name="Picture 4" descr="C:\Users\08G4\AppData\Local\Microsoft\Windows\Temporary Internet Files\Content.IE5\S7687CZ2\MP9004140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173" y="3420219"/>
            <a:ext cx="1970479" cy="2532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4\AppData\Local\Microsoft\Windows\Temporary Internet Files\Content.IE5\AM1I8PN9\MP9004012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6524" y="3732986"/>
            <a:ext cx="3096344" cy="228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4\AppData\Local\Microsoft\Windows\Temporary Internet Files\Content.IE5\B1ZZZ9K9\MP90018520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784" y="1262421"/>
            <a:ext cx="2897704" cy="1946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4\AppData\Local\Microsoft\Windows\Temporary Internet Files\Content.IE5\AM1I8PN9\MP9004230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262421"/>
            <a:ext cx="2826256" cy="188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19672" y="3150827"/>
            <a:ext cx="117513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00FF00"/>
                </a:solidFill>
              </a:rPr>
              <a:t>JARO</a:t>
            </a:r>
          </a:p>
        </p:txBody>
      </p:sp>
      <p:sp>
        <p:nvSpPr>
          <p:cNvPr id="5" name="Obdélník 4"/>
          <p:cNvSpPr/>
          <p:nvPr/>
        </p:nvSpPr>
        <p:spPr>
          <a:xfrm>
            <a:off x="5562097" y="3150827"/>
            <a:ext cx="113409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FF00"/>
                </a:solidFill>
              </a:rPr>
              <a:t>LÉTO</a:t>
            </a:r>
          </a:p>
        </p:txBody>
      </p:sp>
      <p:sp>
        <p:nvSpPr>
          <p:cNvPr id="6" name="Obdélník 5"/>
          <p:cNvSpPr/>
          <p:nvPr/>
        </p:nvSpPr>
        <p:spPr>
          <a:xfrm>
            <a:off x="2692663" y="6056998"/>
            <a:ext cx="177721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PODZIM</a:t>
            </a:r>
          </a:p>
        </p:txBody>
      </p:sp>
      <p:sp>
        <p:nvSpPr>
          <p:cNvPr id="7" name="Obdélník 6"/>
          <p:cNvSpPr/>
          <p:nvPr/>
        </p:nvSpPr>
        <p:spPr>
          <a:xfrm>
            <a:off x="7183009" y="6021345"/>
            <a:ext cx="121379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ZIMA</a:t>
            </a:r>
          </a:p>
        </p:txBody>
      </p:sp>
      <p:sp>
        <p:nvSpPr>
          <p:cNvPr id="9" name="Obdélník 8"/>
          <p:cNvSpPr/>
          <p:nvPr/>
        </p:nvSpPr>
        <p:spPr>
          <a:xfrm>
            <a:off x="3730498" y="500568"/>
            <a:ext cx="57233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i="1" dirty="0">
                <a:solidFill>
                  <a:srgbClr val="00B0F0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631101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Spoj obrázky s názvem ročního období.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4" name="Picture 28" descr="C:\Users\08G4\AppData\Local\Microsoft\Windows\Temporary Internet Files\Content.IE5\DE4CGPLA\MP90040043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1401" y="5261924"/>
            <a:ext cx="1210182" cy="153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1" descr="C:\Users\08G4\AppData\Local\Microsoft\Windows\Temporary Internet Files\Content.IE5\XEN5TZ7Z\MP9004116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52" y="5445224"/>
            <a:ext cx="1305142" cy="130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08G4\AppData\Local\Microsoft\Windows\Temporary Internet Files\Content.IE5\JNS25YUC\MC9000882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856" y="2230180"/>
            <a:ext cx="1121439" cy="142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08G4\AppData\Local\Microsoft\Windows\Temporary Internet Files\Content.IE5\DE4CGPLA\MC9002373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686" y="3947639"/>
            <a:ext cx="1514129" cy="1215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08G4\AppData\Local\Microsoft\Windows\Temporary Internet Files\Content.IE5\B1ZZZ9K9\MC9001935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937" y="2766125"/>
            <a:ext cx="1469420" cy="722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481" y="3778347"/>
            <a:ext cx="1517650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4168492" y="1937793"/>
            <a:ext cx="11574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>
                <a:solidFill>
                  <a:srgbClr val="00FF00"/>
                </a:solidFill>
              </a:rPr>
              <a:t>JARO</a:t>
            </a:r>
            <a:r>
              <a:rPr lang="cs-CZ" sz="3200" b="1" dirty="0"/>
              <a:t>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198823" y="3049112"/>
            <a:ext cx="102803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>
                <a:solidFill>
                  <a:srgbClr val="FFFF00"/>
                </a:solidFill>
              </a:rPr>
              <a:t>LÉTO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948850" y="4262756"/>
            <a:ext cx="15967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PODZIM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198823" y="5519724"/>
            <a:ext cx="10967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>
                <a:solidFill>
                  <a:srgbClr val="00B0F0"/>
                </a:solidFill>
              </a:rPr>
              <a:t>ZIMA</a:t>
            </a:r>
          </a:p>
        </p:txBody>
      </p:sp>
      <p:pic>
        <p:nvPicPr>
          <p:cNvPr id="3076" name="Picture 4" descr="C:\Users\08G4\AppData\Local\Microsoft\Windows\Temporary Internet Files\Content.IE5\DE4CGPLA\MC900439764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8530"/>
            <a:ext cx="1809976" cy="180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08G4\AppData\Local\Microsoft\Windows\Temporary Internet Files\Content.IE5\K0O7W0UI\MC9004357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2313" y="857079"/>
            <a:ext cx="873396" cy="119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9641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0" y="-14064"/>
            <a:ext cx="8363272" cy="1224078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Měsíců v roce je        . Povídej o jednotlivých měsících podle obrázků.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52405" y="1475710"/>
            <a:ext cx="8424936" cy="538229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400" b="1" dirty="0" smtClean="0">
                <a:solidFill>
                  <a:srgbClr val="0070C0"/>
                </a:solidFill>
              </a:rPr>
              <a:t>LEDEN</a:t>
            </a:r>
            <a:endParaRPr lang="cs-CZ" sz="44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44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4400" b="1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4400" b="1" dirty="0" smtClean="0">
                <a:solidFill>
                  <a:srgbClr val="0070C0"/>
                </a:solidFill>
              </a:rPr>
              <a:t>ÚNOR</a:t>
            </a:r>
          </a:p>
          <a:p>
            <a:pPr>
              <a:buFont typeface="Wingdings" pitchFamily="2" charset="2"/>
              <a:buChar char="Ø"/>
            </a:pPr>
            <a:endParaRPr lang="cs-CZ" sz="44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4400" b="1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4400" b="1" dirty="0" smtClean="0">
                <a:solidFill>
                  <a:srgbClr val="00FF00"/>
                </a:solidFill>
              </a:rPr>
              <a:t>BŘEZEN</a:t>
            </a:r>
            <a:endParaRPr lang="cs-CZ" sz="4400" b="1" dirty="0">
              <a:solidFill>
                <a:srgbClr val="00FF00"/>
              </a:solidFill>
            </a:endParaRPr>
          </a:p>
        </p:txBody>
      </p:sp>
      <p:pic>
        <p:nvPicPr>
          <p:cNvPr id="1027" name="Picture 3" descr="C:\Users\08G4\AppData\Local\Microsoft\Windows\Temporary Internet Files\Content.IE5\S7687CZ2\MC9004261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244682"/>
            <a:ext cx="2506889" cy="1559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4\AppData\Local\Microsoft\Windows\Temporary Internet Files\Content.IE5\B1ZZZ9K9\MC900353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7974" y="3094284"/>
            <a:ext cx="1250950" cy="179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G4\AppData\Local\Microsoft\Windows\Temporary Internet Files\Content.IE5\K0O7W0UI\MC9000882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506" y="5057885"/>
            <a:ext cx="1138739" cy="144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G4\AppData\Local\Microsoft\Windows\Temporary Internet Files\Content.IE5\S7687CZ2\MP9004066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108" y="5409303"/>
            <a:ext cx="1518813" cy="1012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864873" y="-99392"/>
            <a:ext cx="83548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spc="100" dirty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tx1"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12</a:t>
            </a:r>
          </a:p>
        </p:txBody>
      </p:sp>
      <p:pic>
        <p:nvPicPr>
          <p:cNvPr id="6" name="Picture 3" descr="C:\Users\08G4\AppData\Local\Microsoft\Windows\Temporary Internet Files\Content.IE5\S7687CZ2\MC9002315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4176" y="3008193"/>
            <a:ext cx="2392363" cy="2239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4\AppData\Local\Microsoft\Windows\Temporary Internet Files\Content.IE5\B1ZZZ9K9\MC90043259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523" y="2003805"/>
            <a:ext cx="1034976" cy="103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08G4\AppData\Local\Microsoft\Windows\Temporary Internet Files\Content.IE5\B1ZZZ9K9\MC90043259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517" y="4221088"/>
            <a:ext cx="1064987" cy="106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08G4\AppData\Local\Microsoft\Windows\Temporary Internet Files\Content.IE5\K0O7W0UI\MP90042758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533" y="5775848"/>
            <a:ext cx="732662" cy="1101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5988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7003" y="220425"/>
            <a:ext cx="8496944" cy="922114"/>
          </a:xfrm>
        </p:spPr>
        <p:txBody>
          <a:bodyPr>
            <a:normAutofit/>
          </a:bodyPr>
          <a:lstStyle/>
          <a:p>
            <a:pPr marL="571500" indent="-571500" algn="l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FF00"/>
                </a:solidFill>
              </a:rPr>
              <a:t>DUBEN</a:t>
            </a:r>
            <a:endParaRPr lang="cs-CZ" b="1" dirty="0">
              <a:solidFill>
                <a:srgbClr val="00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723312" cy="45693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z="4400" b="1" dirty="0" smtClean="0">
                <a:solidFill>
                  <a:srgbClr val="00FF00"/>
                </a:solidFill>
              </a:rPr>
              <a:t>KVĚTEN</a:t>
            </a:r>
          </a:p>
          <a:p>
            <a:pPr marL="0" indent="0">
              <a:buNone/>
            </a:pPr>
            <a:endParaRPr lang="cs-CZ" sz="4400" b="1" dirty="0" smtClean="0">
              <a:solidFill>
                <a:srgbClr val="00FF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z="4400" b="1" dirty="0" smtClean="0">
                <a:solidFill>
                  <a:srgbClr val="FFFF00"/>
                </a:solidFill>
              </a:rPr>
              <a:t>ČERVEN</a:t>
            </a:r>
            <a:endParaRPr lang="cs-CZ" sz="4400" b="1" dirty="0">
              <a:solidFill>
                <a:srgbClr val="FFFF00"/>
              </a:solidFill>
            </a:endParaRPr>
          </a:p>
        </p:txBody>
      </p:sp>
      <p:pic>
        <p:nvPicPr>
          <p:cNvPr id="3082" name="Picture 10" descr="C:\Users\08G4\AppData\Local\Microsoft\Windows\Temporary Internet Files\Content.IE5\B1ZZZ9K9\MP9003996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019909" y="2158710"/>
            <a:ext cx="1337554" cy="2124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08G4\AppData\Local\Microsoft\Windows\Temporary Internet Files\Content.IE5\S7687CZ2\MC9003981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302" y="4653136"/>
            <a:ext cx="1818929" cy="2089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030072"/>
            <a:ext cx="2304194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0" name="Picture 18" descr="C:\Users\08G4\AppData\Local\Microsoft\Windows\Temporary Internet Files\Content.IE5\B1ZZZ9K9\MC9002868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3830" y="35705"/>
            <a:ext cx="2084388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08G4\AppData\Local\Microsoft\Windows\Temporary Internet Files\Content.IE5\JNS25YUC\MC9004046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7050" y="378673"/>
            <a:ext cx="1402607" cy="1228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08G4\AppData\Local\Microsoft\Windows\Temporary Internet Files\Content.IE5\K0O7W0UI\MC9002321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895173"/>
            <a:ext cx="891295" cy="847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G4\AppData\Local\Microsoft\Windows\Temporary Internet Files\Content.IE5\K0O7W0UI\MP90042758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50117"/>
            <a:ext cx="732662" cy="1101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08G4\AppData\Local\Microsoft\Windows\Temporary Internet Files\Content.IE5\K0O7W0UI\MP90042758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501008"/>
            <a:ext cx="683714" cy="1028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9197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 algn="l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FF00"/>
                </a:solidFill>
              </a:rPr>
              <a:t>ČERVENEC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8232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sz="4400" b="1" dirty="0" smtClean="0">
                <a:solidFill>
                  <a:srgbClr val="FFFF00"/>
                </a:solidFill>
              </a:rPr>
              <a:t>SRPEN</a:t>
            </a:r>
          </a:p>
          <a:p>
            <a:pPr marL="0" indent="0">
              <a:buNone/>
            </a:pPr>
            <a:endParaRPr lang="cs-CZ" sz="4400" b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sz="4400" b="1" dirty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4400" b="1" dirty="0" smtClean="0">
                <a:solidFill>
                  <a:srgbClr val="FF0000"/>
                </a:solidFill>
              </a:rPr>
              <a:t>ZÁŘÍ</a:t>
            </a:r>
          </a:p>
          <a:p>
            <a:endParaRPr lang="cs-CZ" sz="4400" dirty="0"/>
          </a:p>
        </p:txBody>
      </p:sp>
      <p:pic>
        <p:nvPicPr>
          <p:cNvPr id="4105" name="Picture 9" descr="C:\Users\08G4\AppData\Local\Microsoft\Windows\Temporary Internet Files\Content.IE5\XEN5TZ7Z\MP9004228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3377" y="1268760"/>
            <a:ext cx="4088914" cy="2724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08G4\AppData\Local\Microsoft\Windows\Temporary Internet Files\Content.IE5\B1ZZZ9K9\MC90044135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0"/>
            <a:ext cx="2167136" cy="216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08G4\AppData\Local\Microsoft\Windows\Temporary Internet Files\Content.IE5\K0O7W0UI\MC9004358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93639"/>
            <a:ext cx="1214809" cy="2713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08G4\AppData\Local\Microsoft\Windows\Temporary Internet Files\Content.IE5\AM1I8PN9\MC9004357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21088"/>
            <a:ext cx="1143000" cy="248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08G4\AppData\Local\Microsoft\Windows\Temporary Internet Files\Content.IE5\DE4CGPLA\MP9004308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805265"/>
            <a:ext cx="1052736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08G4\AppData\Local\Microsoft\Windows\Temporary Internet Files\Content.IE5\K0O7W0UI\MC9002321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251" y="3558302"/>
            <a:ext cx="915643" cy="870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G4\AppData\Local\Microsoft\Windows\Temporary Internet Files\Content.IE5\K0O7W0UI\MC9002321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581" y="1303275"/>
            <a:ext cx="908477" cy="863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2071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 algn="l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ŘÍJEN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257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sz="4400" b="1" dirty="0" smtClean="0">
                <a:solidFill>
                  <a:srgbClr val="FF0000"/>
                </a:solidFill>
              </a:rPr>
              <a:t>LISTOPAD</a:t>
            </a:r>
          </a:p>
          <a:p>
            <a:pPr marL="0" indent="0">
              <a:buNone/>
            </a:pPr>
            <a:endParaRPr lang="cs-CZ" sz="44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400" b="1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4400" b="1" dirty="0" smtClean="0">
                <a:solidFill>
                  <a:srgbClr val="0070C0"/>
                </a:solidFill>
              </a:rPr>
              <a:t>PROSINEC</a:t>
            </a:r>
            <a:endParaRPr lang="cs-CZ" sz="4400" b="1" dirty="0">
              <a:solidFill>
                <a:srgbClr val="0070C0"/>
              </a:solidFill>
            </a:endParaRPr>
          </a:p>
        </p:txBody>
      </p:sp>
      <p:pic>
        <p:nvPicPr>
          <p:cNvPr id="5130" name="Picture 10" descr="C:\Users\08G4\AppData\Local\Microsoft\Windows\Temporary Internet Files\Content.IE5\XEN5TZ7Z\MC9000896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8737" y="2410082"/>
            <a:ext cx="17875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08G4\AppData\Local\Microsoft\Windows\Temporary Internet Files\Content.IE5\XEN5TZ7Z\MC9002501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3516" y="2243334"/>
            <a:ext cx="1585720" cy="2152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08G4\AppData\Local\Microsoft\Windows\Temporary Internet Files\Content.IE5\S7687CZ2\MC9000977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4239" y="239036"/>
            <a:ext cx="1436522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08G4\AppData\Local\Microsoft\Windows\Temporary Internet Files\Content.IE5\YLI5B2P6\MC9004263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4856" y="4685527"/>
            <a:ext cx="1177925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08G4\AppData\Local\Microsoft\Windows\Temporary Internet Files\Content.IE5\B1ZZZ9K9\MP90044028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4540" y="4344120"/>
            <a:ext cx="1675920" cy="2513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1" name="Picture 21" descr="C:\Users\08G4\AppData\Local\Microsoft\Windows\Temporary Internet Files\Content.IE5\YLI5B2P6\MP900289057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037" y="509343"/>
            <a:ext cx="2505164" cy="164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08G4\AppData\Local\Microsoft\Windows\Temporary Internet Files\Content.IE5\B1ZZZ9K9\MC90043259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9248" y="5711131"/>
            <a:ext cx="1146869" cy="1146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G4\AppData\Local\Microsoft\Windows\Temporary Internet Files\Content.IE5\DE4CGPLA\MP90043082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587" y="1334068"/>
            <a:ext cx="852077" cy="852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08G4\AppData\Local\Microsoft\Windows\Temporary Internet Files\Content.IE5\DE4CGPLA\MP90043082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2329" y="3750628"/>
            <a:ext cx="957457" cy="957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1527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Zopakuj si dny v týdnu.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91264" cy="478539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/>
                </a:solidFill>
              </a:rPr>
              <a:t>PONDĚLÍ</a:t>
            </a:r>
            <a:endParaRPr lang="cs-CZ" b="1" dirty="0">
              <a:solidFill>
                <a:schemeClr val="accent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/>
                </a:solidFill>
              </a:rPr>
              <a:t>ÚTERÝ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/>
                </a:solidFill>
              </a:rPr>
              <a:t>STŘEDA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/>
                </a:solidFill>
              </a:rPr>
              <a:t>ČTVRTEK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/>
                </a:solidFill>
              </a:rPr>
              <a:t>PÁTEK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66"/>
                </a:solidFill>
              </a:rPr>
              <a:t>SOBOTA</a:t>
            </a:r>
          </a:p>
          <a:p>
            <a:pPr>
              <a:buFont typeface="Wingdings" pitchFamily="2" charset="2"/>
              <a:buChar char="v"/>
            </a:pPr>
            <a:r>
              <a:rPr lang="cs-CZ" b="1" dirty="0">
                <a:solidFill>
                  <a:srgbClr val="FF0066"/>
                </a:solidFill>
              </a:rPr>
              <a:t>NEDĚLE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08G4\AppData\Local\Microsoft\Windows\Temporary Internet Files\Content.IE5\XEN5TZ7Z\MP9004395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340768"/>
            <a:ext cx="3735860" cy="2295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4\AppData\Local\Microsoft\Windows\Temporary Internet Files\Content.IE5\YLI5B2P6\MC9002329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677555"/>
            <a:ext cx="1978025" cy="149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4\AppData\Local\Microsoft\Windows\Temporary Internet Files\Content.IE5\S7687CZ2\MP9004009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114069"/>
            <a:ext cx="1699900" cy="254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2838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94456"/>
            <a:ext cx="8229600" cy="1143000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DOPLŇ.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3"/>
            <a:ext cx="8748464" cy="52200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Rok má       roční období.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Rok má         měsíců.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Každé roční období má </a:t>
            </a:r>
            <a:r>
              <a:rPr lang="cs-CZ" sz="4400" b="1" dirty="0" smtClean="0">
                <a:solidFill>
                  <a:srgbClr val="0070C0"/>
                </a:solidFill>
              </a:rPr>
              <a:t>    </a:t>
            </a:r>
            <a:r>
              <a:rPr lang="cs-CZ" b="1" dirty="0" smtClean="0">
                <a:solidFill>
                  <a:srgbClr val="0070C0"/>
                </a:solidFill>
              </a:rPr>
              <a:t>měsíce.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Týden má     dnů.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Do školy chodíme      dnů.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Víkendové dny se jmenují                    a                  . 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13774" y="1052736"/>
            <a:ext cx="432048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4</a:t>
            </a:r>
            <a:endParaRPr lang="cs-CZ" sz="4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10600" y="1686099"/>
            <a:ext cx="75533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12</a:t>
            </a:r>
            <a:endParaRPr lang="cs-CZ" sz="4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47808" y="2455540"/>
            <a:ext cx="4700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3</a:t>
            </a:r>
            <a:endParaRPr lang="cs-CZ" sz="4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63597" y="3091607"/>
            <a:ext cx="4700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7</a:t>
            </a:r>
            <a:endParaRPr lang="cs-CZ" sz="4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51920" y="3604131"/>
            <a:ext cx="4700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5</a:t>
            </a:r>
            <a:endParaRPr lang="cs-CZ" sz="4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184807" y="4170996"/>
            <a:ext cx="178696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</a:t>
            </a:r>
            <a:r>
              <a:rPr lang="cs-CZ" sz="4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obota</a:t>
            </a:r>
            <a:endParaRPr lang="cs-CZ" sz="4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168494" y="4164457"/>
            <a:ext cx="177965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n</a:t>
            </a:r>
            <a:r>
              <a:rPr lang="cs-CZ" sz="4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eděle</a:t>
            </a:r>
            <a:endParaRPr lang="cs-CZ" sz="4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6" name="Veselý obličej 15"/>
          <p:cNvSpPr/>
          <p:nvPr/>
        </p:nvSpPr>
        <p:spPr>
          <a:xfrm>
            <a:off x="5751330" y="4940437"/>
            <a:ext cx="2304256" cy="1728923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395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  <p:bldP spid="11" grpId="0"/>
      <p:bldP spid="12" grpId="0"/>
      <p:bldP spid="13" grpId="0"/>
      <p:bldP spid="14" grpId="0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byly použity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, 13. 2. 2012.</a:t>
            </a:r>
          </a:p>
          <a:p>
            <a:r>
              <a:rPr lang="cs-CZ" dirty="0" smtClean="0"/>
              <a:t>Text je vytvořen autorem materiálu, 13. 2. 2012.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4848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359</TotalTime>
  <Words>195</Words>
  <Application>Microsoft Office PowerPoint</Application>
  <PresentationFormat>Předvádění na obrazovce (4:3)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Rok má     roční období.</vt:lpstr>
      <vt:lpstr>Spoj obrázky s názvem ročního období.</vt:lpstr>
      <vt:lpstr>Měsíců v roce je        . Povídej o jednotlivých měsících podle obrázků.</vt:lpstr>
      <vt:lpstr>DUBEN</vt:lpstr>
      <vt:lpstr>ČERVENEC</vt:lpstr>
      <vt:lpstr>ŘÍJEN</vt:lpstr>
      <vt:lpstr>Zopakuj si dny v týdnu.</vt:lpstr>
      <vt:lpstr>DOPLŇ.</vt:lpstr>
      <vt:lpstr>Citace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08G4</dc:creator>
  <cp:lastModifiedBy>08G4</cp:lastModifiedBy>
  <cp:revision>37</cp:revision>
  <dcterms:created xsi:type="dcterms:W3CDTF">2012-02-12T13:21:40Z</dcterms:created>
  <dcterms:modified xsi:type="dcterms:W3CDTF">2012-06-10T18:50:17Z</dcterms:modified>
</cp:coreProperties>
</file>