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0" r:id="rId6"/>
    <p:sldId id="263" r:id="rId7"/>
    <p:sldId id="264" r:id="rId8"/>
    <p:sldId id="269" r:id="rId9"/>
    <p:sldId id="267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FF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VY_32_inovace_16: Prvouka 1.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Halodová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Zvířata na jaře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5B1D095-D8A2-4884-B53D-225B19E16DCC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C085A066-0C81-413D-BF22-E3A70A0D7086}" type="parTrans" cxnId="{69F3CFB0-5575-42AB-A2AC-43EA4F69E2CB}">
      <dgm:prSet/>
      <dgm:spPr/>
      <dgm:t>
        <a:bodyPr/>
        <a:lstStyle/>
        <a:p>
          <a:endParaRPr lang="cs-CZ"/>
        </a:p>
      </dgm:t>
    </dgm:pt>
    <dgm:pt modelId="{3AE79575-5D9D-4E9F-80A1-EBED802AA858}" type="sibTrans" cxnId="{69F3CFB0-5575-42AB-A2AC-43EA4F69E2CB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</dgm:pt>
    <dgm:pt modelId="{A52A0455-90FF-4808-ABD0-F02540D31D5A}" type="pres">
      <dgm:prSet presAssocID="{D1B46980-6531-4606-95E6-44980827E919}" presName="circle2" presStyleLbl="node1" presStyleIdx="1" presStyleCnt="6"/>
      <dgm:spPr/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</dgm:pt>
    <dgm:pt modelId="{313FC574-E1CD-4FB4-B054-0B805CE0447D}" type="pres">
      <dgm:prSet presAssocID="{B651F6E3-6281-48DB-9319-2AEAFDAE7572}" presName="circle3" presStyleLbl="node1" presStyleIdx="2" presStyleCnt="6"/>
      <dgm:spPr/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</dgm:pt>
    <dgm:pt modelId="{FFC9F71D-1B4F-4AD9-A4A6-86ADEFC8AF5C}" type="pres">
      <dgm:prSet presAssocID="{D8197B8C-B260-4A16-BDF4-0947B075E274}" presName="circle4" presStyleLbl="node1" presStyleIdx="3" presStyleCnt="6"/>
      <dgm:spPr/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</dgm:pt>
    <dgm:pt modelId="{EE85B701-7295-41C0-BA7A-34D3756A2AE6}" type="pres">
      <dgm:prSet presAssocID="{4C35D32F-0EAB-4CD7-82EE-45574DC2A586}" presName="circle5" presStyleLbl="node1" presStyleIdx="4" presStyleCnt="6"/>
      <dgm:spPr/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2B90CE93-A167-4CFF-8F04-ED7EDEE19E51}" type="pres">
      <dgm:prSet presAssocID="{35B1D095-D8A2-4884-B53D-225B19E16DCC}" presName="vertSpace6" presStyleLbl="node1" presStyleIdx="4" presStyleCnt="6"/>
      <dgm:spPr/>
    </dgm:pt>
    <dgm:pt modelId="{ADB44F50-5B75-4AFE-9989-93658922D890}" type="pres">
      <dgm:prSet presAssocID="{35B1D095-D8A2-4884-B53D-225B19E16DCC}" presName="circle6" presStyleLbl="node1" presStyleIdx="5" presStyleCnt="6"/>
      <dgm:spPr/>
    </dgm:pt>
    <dgm:pt modelId="{BDEDF571-F78E-4333-A48F-BE720580C707}" type="pres">
      <dgm:prSet presAssocID="{35B1D095-D8A2-4884-B53D-225B19E16DC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6880E0-4F76-4FD6-834A-B889DB8493A3}" type="pres">
      <dgm:prSet presAssocID="{35B1D095-D8A2-4884-B53D-225B19E16DC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C2454FE-D8F5-48A7-9C60-2D18334FBFA9}" type="presOf" srcId="{D1B46980-6531-4606-95E6-44980827E919}" destId="{6140AFEC-043D-4C43-A2F9-D0F5331DF3A3}" srcOrd="0" destOrd="0" presId="urn:microsoft.com/office/officeart/2005/8/layout/target3"/>
    <dgm:cxn modelId="{BF5E5C74-EBBD-4494-BC78-465A6069E395}" type="presOf" srcId="{35B1D095-D8A2-4884-B53D-225B19E16DCC}" destId="{BDEDF571-F78E-4333-A48F-BE720580C707}" srcOrd="0" destOrd="0" presId="urn:microsoft.com/office/officeart/2005/8/layout/target3"/>
    <dgm:cxn modelId="{51396ED8-BAF5-4915-88D8-147121C42AE9}" type="presOf" srcId="{757F3AB3-0718-4624-B441-E567A8F0AB56}" destId="{333A1088-737F-45CB-B68E-254E46348037}" srcOrd="0" destOrd="0" presId="urn:microsoft.com/office/officeart/2005/8/layout/target3"/>
    <dgm:cxn modelId="{54AEA432-75FB-4453-92B9-2198E3C43C1D}" type="presOf" srcId="{4C35D32F-0EAB-4CD7-82EE-45574DC2A586}" destId="{890E4F0B-2866-4A3F-A3C7-2A14B1797930}" srcOrd="1" destOrd="0" presId="urn:microsoft.com/office/officeart/2005/8/layout/target3"/>
    <dgm:cxn modelId="{9AC81F1C-1B1C-48D7-990D-FCB6166F23A9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3F91D6-DADC-4682-A488-E2A3D8DF6B7F}" type="presOf" srcId="{B651F6E3-6281-48DB-9319-2AEAFDAE7572}" destId="{619D679B-A015-4ECF-8348-D1034C574F40}" srcOrd="0" destOrd="0" presId="urn:microsoft.com/office/officeart/2005/8/layout/target3"/>
    <dgm:cxn modelId="{27B34D60-7B8C-4A85-A8F0-1E7859DC1593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3002130-665C-4559-9B16-010241DB24BC}" type="presOf" srcId="{D8197B8C-B260-4A16-BDF4-0947B075E274}" destId="{5A5FFA88-C948-4069-8E93-59FA12366E83}" srcOrd="1" destOrd="0" presId="urn:microsoft.com/office/officeart/2005/8/layout/target3"/>
    <dgm:cxn modelId="{69F3CFB0-5575-42AB-A2AC-43EA4F69E2CB}" srcId="{757F3AB3-0718-4624-B441-E567A8F0AB56}" destId="{35B1D095-D8A2-4884-B53D-225B19E16DCC}" srcOrd="5" destOrd="0" parTransId="{C085A066-0C81-413D-BF22-E3A70A0D7086}" sibTransId="{3AE79575-5D9D-4E9F-80A1-EBED802AA858}"/>
    <dgm:cxn modelId="{55A08E30-87D0-4160-90D1-56BD315A4638}" type="presOf" srcId="{B651F6E3-6281-48DB-9319-2AEAFDAE7572}" destId="{6BB5E863-4638-4E1D-BFDE-399D028AC4ED}" srcOrd="1" destOrd="0" presId="urn:microsoft.com/office/officeart/2005/8/layout/target3"/>
    <dgm:cxn modelId="{199D7586-2122-4D70-A25A-A7AB45F3FBB6}" type="presOf" srcId="{D1D4F407-5343-4D3F-B5B9-D407B03CAEB4}" destId="{D005CE8C-CC26-4C3E-AC11-E15060ECD759}" srcOrd="0" destOrd="0" presId="urn:microsoft.com/office/officeart/2005/8/layout/target3"/>
    <dgm:cxn modelId="{8EEAD576-E332-4AD5-92FC-957EF14B12BE}" type="presOf" srcId="{D1B46980-6531-4606-95E6-44980827E919}" destId="{2BE915AB-18AA-4053-B92C-3BFC9ED204BB}" srcOrd="1" destOrd="0" presId="urn:microsoft.com/office/officeart/2005/8/layout/target3"/>
    <dgm:cxn modelId="{ECE491E8-88C3-4AAC-B8D1-A29DFA4C04DD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1FB9937-3D73-41E3-ACC2-D9E1D0BF7AAB}" type="presOf" srcId="{35B1D095-D8A2-4884-B53D-225B19E16DCC}" destId="{A66880E0-4F76-4FD6-834A-B889DB8493A3}" srcOrd="1" destOrd="0" presId="urn:microsoft.com/office/officeart/2005/8/layout/target3"/>
    <dgm:cxn modelId="{2C55BA0F-5243-4378-9A3B-2753D88F8AD4}" type="presParOf" srcId="{333A1088-737F-45CB-B68E-254E46348037}" destId="{F5ABB229-8D3B-4694-996A-96F23CF14429}" srcOrd="0" destOrd="0" presId="urn:microsoft.com/office/officeart/2005/8/layout/target3"/>
    <dgm:cxn modelId="{8B4399A5-1BFE-44D0-BDAA-175D8373E4B8}" type="presParOf" srcId="{333A1088-737F-45CB-B68E-254E46348037}" destId="{F41139FD-01EE-4571-8B17-4FB00FC51163}" srcOrd="1" destOrd="0" presId="urn:microsoft.com/office/officeart/2005/8/layout/target3"/>
    <dgm:cxn modelId="{C3223232-03E7-4B89-808F-5A19EE216CE2}" type="presParOf" srcId="{333A1088-737F-45CB-B68E-254E46348037}" destId="{D005CE8C-CC26-4C3E-AC11-E15060ECD759}" srcOrd="2" destOrd="0" presId="urn:microsoft.com/office/officeart/2005/8/layout/target3"/>
    <dgm:cxn modelId="{CFB33598-83C8-4112-B472-3436E6205E4E}" type="presParOf" srcId="{333A1088-737F-45CB-B68E-254E46348037}" destId="{2C702D82-9B77-49B7-9568-BB8EB47C3372}" srcOrd="3" destOrd="0" presId="urn:microsoft.com/office/officeart/2005/8/layout/target3"/>
    <dgm:cxn modelId="{89EA6B0E-FE01-44AD-857A-4E4E1C49BF73}" type="presParOf" srcId="{333A1088-737F-45CB-B68E-254E46348037}" destId="{A52A0455-90FF-4808-ABD0-F02540D31D5A}" srcOrd="4" destOrd="0" presId="urn:microsoft.com/office/officeart/2005/8/layout/target3"/>
    <dgm:cxn modelId="{8FA2DB46-37EA-40F8-A1EF-552D5DB04FF4}" type="presParOf" srcId="{333A1088-737F-45CB-B68E-254E46348037}" destId="{6140AFEC-043D-4C43-A2F9-D0F5331DF3A3}" srcOrd="5" destOrd="0" presId="urn:microsoft.com/office/officeart/2005/8/layout/target3"/>
    <dgm:cxn modelId="{90B1EA9C-71E3-4DF6-9D0D-8B4A5842B806}" type="presParOf" srcId="{333A1088-737F-45CB-B68E-254E46348037}" destId="{9358AC05-5D7D-4327-9F80-1AD486AEA664}" srcOrd="6" destOrd="0" presId="urn:microsoft.com/office/officeart/2005/8/layout/target3"/>
    <dgm:cxn modelId="{7D74B302-C9B8-4802-B27C-15E123D5F085}" type="presParOf" srcId="{333A1088-737F-45CB-B68E-254E46348037}" destId="{313FC574-E1CD-4FB4-B054-0B805CE0447D}" srcOrd="7" destOrd="0" presId="urn:microsoft.com/office/officeart/2005/8/layout/target3"/>
    <dgm:cxn modelId="{82CC0FFF-4AEB-4478-856F-1BA2D129518C}" type="presParOf" srcId="{333A1088-737F-45CB-B68E-254E46348037}" destId="{619D679B-A015-4ECF-8348-D1034C574F40}" srcOrd="8" destOrd="0" presId="urn:microsoft.com/office/officeart/2005/8/layout/target3"/>
    <dgm:cxn modelId="{F0FEC8D0-9821-4521-91B8-A1F94064ECC2}" type="presParOf" srcId="{333A1088-737F-45CB-B68E-254E46348037}" destId="{322283A8-4A27-4CDA-BAE3-F381106A9174}" srcOrd="9" destOrd="0" presId="urn:microsoft.com/office/officeart/2005/8/layout/target3"/>
    <dgm:cxn modelId="{1A6CB791-02B9-4F6C-9C8C-23B8342A0E91}" type="presParOf" srcId="{333A1088-737F-45CB-B68E-254E46348037}" destId="{FFC9F71D-1B4F-4AD9-A4A6-86ADEFC8AF5C}" srcOrd="10" destOrd="0" presId="urn:microsoft.com/office/officeart/2005/8/layout/target3"/>
    <dgm:cxn modelId="{C883B2CC-676E-469D-A5E9-B615A1295548}" type="presParOf" srcId="{333A1088-737F-45CB-B68E-254E46348037}" destId="{25B08C86-7E15-44DC-BE7F-FFB55DD49D12}" srcOrd="11" destOrd="0" presId="urn:microsoft.com/office/officeart/2005/8/layout/target3"/>
    <dgm:cxn modelId="{086FE1C0-F4D0-42A8-8620-1E9EEBB3C61B}" type="presParOf" srcId="{333A1088-737F-45CB-B68E-254E46348037}" destId="{76644BE8-9D7C-4C09-B250-3D10AF48CBB7}" srcOrd="12" destOrd="0" presId="urn:microsoft.com/office/officeart/2005/8/layout/target3"/>
    <dgm:cxn modelId="{24485533-2121-470E-83B3-08E55BAA49BC}" type="presParOf" srcId="{333A1088-737F-45CB-B68E-254E46348037}" destId="{EE85B701-7295-41C0-BA7A-34D3756A2AE6}" srcOrd="13" destOrd="0" presId="urn:microsoft.com/office/officeart/2005/8/layout/target3"/>
    <dgm:cxn modelId="{B3D66AA3-D4BE-4F3A-A4F9-5134D52C808C}" type="presParOf" srcId="{333A1088-737F-45CB-B68E-254E46348037}" destId="{8BEBB6EC-1DAA-4CAC-8A25-BC0FCBD5DBD5}" srcOrd="14" destOrd="0" presId="urn:microsoft.com/office/officeart/2005/8/layout/target3"/>
    <dgm:cxn modelId="{2C757419-C8BB-40C9-B73F-564F7FE9A909}" type="presParOf" srcId="{333A1088-737F-45CB-B68E-254E46348037}" destId="{2B90CE93-A167-4CFF-8F04-ED7EDEE19E51}" srcOrd="15" destOrd="0" presId="urn:microsoft.com/office/officeart/2005/8/layout/target3"/>
    <dgm:cxn modelId="{93E27B97-3EA5-41C6-AA66-49AED9196DFA}" type="presParOf" srcId="{333A1088-737F-45CB-B68E-254E46348037}" destId="{ADB44F50-5B75-4AFE-9989-93658922D890}" srcOrd="16" destOrd="0" presId="urn:microsoft.com/office/officeart/2005/8/layout/target3"/>
    <dgm:cxn modelId="{4E3B4D4E-D07B-4473-A9B9-10658C03B9A4}" type="presParOf" srcId="{333A1088-737F-45CB-B68E-254E46348037}" destId="{BDEDF571-F78E-4333-A48F-BE720580C707}" srcOrd="17" destOrd="0" presId="urn:microsoft.com/office/officeart/2005/8/layout/target3"/>
    <dgm:cxn modelId="{007A3914-B491-48D2-97F3-62D7E175E3A6}" type="presParOf" srcId="{333A1088-737F-45CB-B68E-254E46348037}" destId="{AED2198E-93D5-4001-81B4-73124B309672}" srcOrd="18" destOrd="0" presId="urn:microsoft.com/office/officeart/2005/8/layout/target3"/>
    <dgm:cxn modelId="{AAFA823B-7229-4F19-9D32-F7C6BDB7C3AF}" type="presParOf" srcId="{333A1088-737F-45CB-B68E-254E46348037}" destId="{2BE915AB-18AA-4053-B92C-3BFC9ED204BB}" srcOrd="19" destOrd="0" presId="urn:microsoft.com/office/officeart/2005/8/layout/target3"/>
    <dgm:cxn modelId="{D476C262-3C63-47D9-8524-DE885091249F}" type="presParOf" srcId="{333A1088-737F-45CB-B68E-254E46348037}" destId="{6BB5E863-4638-4E1D-BFDE-399D028AC4ED}" srcOrd="20" destOrd="0" presId="urn:microsoft.com/office/officeart/2005/8/layout/target3"/>
    <dgm:cxn modelId="{1FA3F4CE-8284-4F6F-8359-9597E05D9137}" type="presParOf" srcId="{333A1088-737F-45CB-B68E-254E46348037}" destId="{5A5FFA88-C948-4069-8E93-59FA12366E83}" srcOrd="21" destOrd="0" presId="urn:microsoft.com/office/officeart/2005/8/layout/target3"/>
    <dgm:cxn modelId="{7E42091C-B77A-4DFC-81BD-46E8767214AD}" type="presParOf" srcId="{333A1088-737F-45CB-B68E-254E46348037}" destId="{890E4F0B-2866-4A3F-A3C7-2A14B1797930}" srcOrd="22" destOrd="0" presId="urn:microsoft.com/office/officeart/2005/8/layout/target3"/>
    <dgm:cxn modelId="{48013906-0FA9-4BCF-8825-CA26A9D1776A}" type="presParOf" srcId="{333A1088-737F-45CB-B68E-254E46348037}" destId="{A66880E0-4F76-4FD6-834A-B889DB8493A3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Halodová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VY_32_inovace_16: Prvouka 1. ročník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Zvířata na jaře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DB44F50-5B75-4AFE-9989-93658922D890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EDF571-F78E-4333-A48F-BE720580C707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3716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29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9981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9170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89691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87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965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010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476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89995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6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rgbClr val="92D050"/>
            </a:gs>
            <a:gs pos="69000">
              <a:schemeClr val="bg1"/>
            </a:gs>
            <a:gs pos="100000">
              <a:srgbClr val="92D050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0D5215-DBF1-456A-A900-D7AB886BD406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9E64FA-012D-4780-8B17-7F7CE640D1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217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11" Type="http://schemas.openxmlformats.org/officeDocument/2006/relationships/image" Target="../media/image21.jpeg"/><Relationship Id="rId5" Type="http://schemas.openxmlformats.org/officeDocument/2006/relationships/image" Target="../media/image15.wmf"/><Relationship Id="rId10" Type="http://schemas.openxmlformats.org/officeDocument/2006/relationships/image" Target="../media/image20.jpeg"/><Relationship Id="rId4" Type="http://schemas.openxmlformats.org/officeDocument/2006/relationships/image" Target="../media/image14.jpeg"/><Relationship Id="rId9" Type="http://schemas.openxmlformats.org/officeDocument/2006/relationships/image" Target="../media/image19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wmf"/><Relationship Id="rId3" Type="http://schemas.openxmlformats.org/officeDocument/2006/relationships/image" Target="../media/image23.wmf"/><Relationship Id="rId7" Type="http://schemas.openxmlformats.org/officeDocument/2006/relationships/image" Target="../media/image12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wmf"/><Relationship Id="rId5" Type="http://schemas.openxmlformats.org/officeDocument/2006/relationships/image" Target="../media/image25.jpeg"/><Relationship Id="rId10" Type="http://schemas.openxmlformats.org/officeDocument/2006/relationships/image" Target="../media/image14.jpeg"/><Relationship Id="rId4" Type="http://schemas.openxmlformats.org/officeDocument/2006/relationships/image" Target="../media/image24.wmf"/><Relationship Id="rId9" Type="http://schemas.openxmlformats.org/officeDocument/2006/relationships/image" Target="../media/image2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10" Type="http://schemas.openxmlformats.org/officeDocument/2006/relationships/image" Target="../media/image37.png"/><Relationship Id="rId4" Type="http://schemas.openxmlformats.org/officeDocument/2006/relationships/image" Target="../media/image31.png"/><Relationship Id="rId9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3" Type="http://schemas.openxmlformats.org/officeDocument/2006/relationships/image" Target="../media/image39.wmf"/><Relationship Id="rId7" Type="http://schemas.openxmlformats.org/officeDocument/2006/relationships/image" Target="../media/image41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7.wmf"/><Relationship Id="rId4" Type="http://schemas.openxmlformats.org/officeDocument/2006/relationships/image" Target="../media/image40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wmf"/><Relationship Id="rId3" Type="http://schemas.openxmlformats.org/officeDocument/2006/relationships/image" Target="../media/image39.wmf"/><Relationship Id="rId7" Type="http://schemas.openxmlformats.org/officeDocument/2006/relationships/image" Target="../media/image41.wmf"/><Relationship Id="rId2" Type="http://schemas.openxmlformats.org/officeDocument/2006/relationships/image" Target="../media/image3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7.wmf"/><Relationship Id="rId4" Type="http://schemas.openxmlformats.org/officeDocument/2006/relationships/image" Target="../media/image40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31161371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11756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Žáci povídají o stěhovavých ptácích a zvířatech, která se probouzejí ze zimního spánku, domácích zvířatech a jejich mláďatech.</a:t>
            </a: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Část je řešena žáky přímo na tabuli </a:t>
            </a:r>
            <a:r>
              <a:rPr lang="cs-CZ" smtClean="0"/>
              <a:t>fixem.</a:t>
            </a: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Správné řešení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371502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Kteří ptáci se k nám vracejí z teplých krajin?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44805"/>
            <a:ext cx="9144000" cy="5480844"/>
          </a:xfrm>
        </p:spPr>
        <p:txBody>
          <a:bodyPr/>
          <a:lstStyle/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3600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cs-CZ" sz="3600" b="1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Users\08G4\AppData\Local\Microsoft\Windows\Temporary Internet Files\Content.IE5\XEN5TZ7Z\MC9000840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198" y="1262225"/>
            <a:ext cx="1589049" cy="24410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4\AppData\Local\Microsoft\Windows\Temporary Internet Files\Content.IE5\YLI5B2P6\MC90008404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650" y="1515482"/>
            <a:ext cx="1629065" cy="2162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4\AppData\Local\Microsoft\Windows\Temporary Internet Files\Content.IE5\B1ZZZ9K9\MC9000526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242" y="4643024"/>
            <a:ext cx="1448900" cy="1390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4\AppData\Local\Microsoft\Windows\Temporary Internet Files\Content.IE5\S7687CZ2\MC9001512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1989" y="4512377"/>
            <a:ext cx="1554222" cy="1651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4\AppData\Local\Microsoft\Windows\Temporary Internet Files\Content.IE5\JNS25YUC\MC90008391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3499" y="4512376"/>
            <a:ext cx="2516140" cy="1220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4\AppData\Local\Microsoft\Windows\Temporary Internet Files\Content.IE5\B1ZZZ9K9\MC90008398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783" y="1291925"/>
            <a:ext cx="1568576" cy="2071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17073" y="3772730"/>
            <a:ext cx="86914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ČÁP</a:t>
            </a:r>
          </a:p>
        </p:txBody>
      </p:sp>
      <p:sp>
        <p:nvSpPr>
          <p:cNvPr id="5" name="Obdélník 4"/>
          <p:cNvSpPr/>
          <p:nvPr/>
        </p:nvSpPr>
        <p:spPr>
          <a:xfrm>
            <a:off x="736199" y="6123526"/>
            <a:ext cx="168244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SKŘIVAN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10155" y="3703303"/>
            <a:ext cx="22160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VLAŠTOVKA</a:t>
            </a:r>
          </a:p>
        </p:txBody>
      </p:sp>
      <p:sp>
        <p:nvSpPr>
          <p:cNvPr id="7" name="Obdélník 6"/>
          <p:cNvSpPr/>
          <p:nvPr/>
        </p:nvSpPr>
        <p:spPr>
          <a:xfrm>
            <a:off x="6697703" y="3654035"/>
            <a:ext cx="14606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JIŘIČKA</a:t>
            </a:r>
          </a:p>
        </p:txBody>
      </p:sp>
      <p:sp>
        <p:nvSpPr>
          <p:cNvPr id="8" name="Obdélník 7"/>
          <p:cNvSpPr/>
          <p:nvPr/>
        </p:nvSpPr>
        <p:spPr>
          <a:xfrm>
            <a:off x="6937176" y="6114498"/>
            <a:ext cx="18305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KUKAČKA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082833" y="6164006"/>
            <a:ext cx="14552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0070C0"/>
                </a:solidFill>
              </a:rPr>
              <a:t>ŠPAČEK</a:t>
            </a:r>
          </a:p>
        </p:txBody>
      </p:sp>
    </p:spTree>
    <p:extLst>
      <p:ext uri="{BB962C8B-B14F-4D97-AF65-F5344CB8AC3E}">
        <p14:creationId xmlns:p14="http://schemas.microsoft.com/office/powerpoint/2010/main" val="89808554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Která zvířata se probouzejí ze zimního spánku?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4" name="Picture 5" descr="C:\Users\08G4\AppData\Local\Microsoft\Windows\Temporary Internet Files\Content.IE5\S7687CZ2\MC900346989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7436" y="1505744"/>
            <a:ext cx="2568486" cy="1998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08G4\AppData\Local\Microsoft\Windows\Temporary Internet Files\Content.IE5\XEN5TZ7Z\MC9003469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177508"/>
            <a:ext cx="2789409" cy="184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G4\AppData\Local\Microsoft\Windows\Temporary Internet Files\Content.IE5\DE4CGPLA\MP90018054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822" y="1505744"/>
            <a:ext cx="296065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08G4\AppData\Local\Microsoft\Windows\Temporary Internet Files\Content.IE5\JNS25YUC\MP90040670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34938" y="4177508"/>
            <a:ext cx="2514683" cy="1841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570148" y="3503115"/>
            <a:ext cx="132151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MEDVĚD</a:t>
            </a:r>
          </a:p>
        </p:txBody>
      </p:sp>
      <p:sp>
        <p:nvSpPr>
          <p:cNvPr id="8" name="Obdélník 7"/>
          <p:cNvSpPr/>
          <p:nvPr/>
        </p:nvSpPr>
        <p:spPr>
          <a:xfrm>
            <a:off x="2891664" y="6143355"/>
            <a:ext cx="12270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JEZEVEC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04248" y="6135292"/>
            <a:ext cx="8402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HADI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724128" y="3527434"/>
            <a:ext cx="90293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JEŽEK</a:t>
            </a:r>
          </a:p>
        </p:txBody>
      </p:sp>
    </p:spTree>
    <p:extLst>
      <p:ext uri="{BB962C8B-B14F-4D97-AF65-F5344CB8AC3E}">
        <p14:creationId xmlns:p14="http://schemas.microsoft.com/office/powerpoint/2010/main" val="99327022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Poznáš domácí zvířata ?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08G4\AppData\Local\Microsoft\Windows\Temporary Internet Files\Content.IE5\YLI5B2P6\MP90026282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1486" y="5049006"/>
            <a:ext cx="2020994" cy="1347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4\AppData\Local\Microsoft\Windows\Temporary Internet Files\Content.IE5\DE4CGPLA\MC90032445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3994" y="3091380"/>
            <a:ext cx="1497742" cy="1510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4\AppData\Local\Microsoft\Windows\Temporary Internet Files\Content.IE5\DE4CGPLA\MP9001789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33" y="1351592"/>
            <a:ext cx="2344729" cy="15509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4\AppData\Local\Microsoft\Windows\Temporary Internet Files\Content.IE5\JNS25YUC\MC9002351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3332" y="3107016"/>
            <a:ext cx="1827213" cy="1479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08G4\AppData\Local\Microsoft\Windows\Temporary Internet Files\Content.IE5\K0O7W0UI\MC9003264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699" y="3534696"/>
            <a:ext cx="1641351" cy="1200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8G4\AppData\Local\Microsoft\Windows\Temporary Internet Files\Content.IE5\B1ZZZ9K9\MC90033791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6633" y="5078932"/>
            <a:ext cx="1839912" cy="132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G4\AppData\Local\Microsoft\Windows\Temporary Internet Files\Content.IE5\DE4CGPLA\MP90040652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1171" y="1389697"/>
            <a:ext cx="1860473" cy="1239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08G4\AppData\Local\Microsoft\Windows\Temporary Internet Files\Content.IE5\YLI5B2P6\MC90033236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579" y="1351592"/>
            <a:ext cx="1830388" cy="1277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08G4\AppData\Local\Microsoft\Windows\Temporary Internet Files\Content.IE5\K0O7W0UI\MP90042762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4773" y="2827396"/>
            <a:ext cx="1253491" cy="1944811"/>
          </a:xfrm>
          <a:prstGeom prst="rect">
            <a:avLst/>
          </a:prstGeom>
          <a:gradFill flip="none" rotWithShape="1">
            <a:gsLst>
              <a:gs pos="100000">
                <a:srgbClr val="92D050"/>
              </a:gs>
              <a:gs pos="35000">
                <a:schemeClr val="bg1"/>
              </a:gs>
              <a:gs pos="100000">
                <a:srgbClr val="92D050"/>
              </a:gs>
            </a:gsLst>
            <a:path path="circle">
              <a:fillToRect l="100000" t="100000"/>
            </a:path>
            <a:tileRect r="-100000" b="-100000"/>
          </a:gradFill>
          <a:extLst/>
        </p:spPr>
      </p:pic>
      <p:pic>
        <p:nvPicPr>
          <p:cNvPr id="1049" name="Picture 25" descr="C:\Users\08G4\AppData\Local\Microsoft\Windows\Temporary Internet Files\Content.IE5\AM1I8PN9\MP90040244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3431" y="5098405"/>
            <a:ext cx="1297930" cy="1297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28147" y="2894882"/>
            <a:ext cx="8797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OVCE</a:t>
            </a:r>
          </a:p>
        </p:txBody>
      </p:sp>
      <p:sp>
        <p:nvSpPr>
          <p:cNvPr id="7" name="Obdélník 6"/>
          <p:cNvSpPr/>
          <p:nvPr/>
        </p:nvSpPr>
        <p:spPr>
          <a:xfrm>
            <a:off x="4229702" y="2645351"/>
            <a:ext cx="10919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KRÁLÍK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285318" y="2645351"/>
            <a:ext cx="8793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HUSY</a:t>
            </a:r>
          </a:p>
        </p:txBody>
      </p:sp>
      <p:sp>
        <p:nvSpPr>
          <p:cNvPr id="9" name="Obdélník 8"/>
          <p:cNvSpPr/>
          <p:nvPr/>
        </p:nvSpPr>
        <p:spPr>
          <a:xfrm>
            <a:off x="956898" y="4616510"/>
            <a:ext cx="100380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PRASE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265758" y="4590287"/>
            <a:ext cx="8742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KOZA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272007" y="4656975"/>
            <a:ext cx="7514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KŮŇ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593902" y="4646067"/>
            <a:ext cx="64171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PES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811828" y="6401875"/>
            <a:ext cx="11705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SLEPICE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139589" y="6367293"/>
            <a:ext cx="10656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KOČKA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321673" y="6367293"/>
            <a:ext cx="10486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KRÁVA</a:t>
            </a:r>
          </a:p>
        </p:txBody>
      </p:sp>
    </p:spTree>
    <p:extLst>
      <p:ext uri="{BB962C8B-B14F-4D97-AF65-F5344CB8AC3E}">
        <p14:creationId xmlns:p14="http://schemas.microsoft.com/office/powerpoint/2010/main" val="117995621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0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1" dur="20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5" dur="2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6" dur="20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Spoj čarou, co k sobě patří.</a:t>
            </a:r>
            <a:endParaRPr lang="cs-CZ" b="1" i="1" dirty="0">
              <a:solidFill>
                <a:srgbClr val="FF0000"/>
              </a:solidFill>
            </a:endParaRPr>
          </a:p>
        </p:txBody>
      </p:sp>
      <p:pic>
        <p:nvPicPr>
          <p:cNvPr id="2056" name="Picture 8" descr="C:\Users\08G4\AppData\Local\Microsoft\Windows\Temporary Internet Files\Content.IE5\XEN5TZ7Z\MP900406601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076" y="1320007"/>
            <a:ext cx="1951038" cy="1300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08G4\AppData\Local\Microsoft\Windows\Temporary Internet Files\Content.IE5\K0O7W0UI\MC9001978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158" y="3206805"/>
            <a:ext cx="1391110" cy="1324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08G4\AppData\Local\Microsoft\Windows\Temporary Internet Files\Content.IE5\B1ZZZ9K9\MC9003324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84187" y="5073305"/>
            <a:ext cx="1300245" cy="128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08G4\AppData\Local\Microsoft\Windows\Temporary Internet Files\Content.IE5\S7687CZ2\MP900262276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2326" y="3191582"/>
            <a:ext cx="1945232" cy="1284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08G4\AppData\Local\Microsoft\Windows\Temporary Internet Files\Content.IE5\K0O7W0UI\MC90032649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2552" y="1484784"/>
            <a:ext cx="1609725" cy="11456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08G4\AppData\Local\Microsoft\Windows\Temporary Internet Files\Content.IE5\XEN5TZ7Z\MP90026282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810" y="4997212"/>
            <a:ext cx="1935807" cy="1290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08G4\AppData\Local\Microsoft\Windows\Temporary Internet Files\Content.IE5\S7687CZ2\MC90033792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7031" y="3191582"/>
            <a:ext cx="1540766" cy="1239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08G4\AppData\Local\Microsoft\Windows\Temporary Internet Files\Content.IE5\YLI5B2P6\MP900178693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3670" y="5034065"/>
            <a:ext cx="1930978" cy="1290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C:\Users\08G4\AppData\Local\Microsoft\Windows\Temporary Internet Files\Content.IE5\JNS25YUC\MP900178904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349" y="1346424"/>
            <a:ext cx="1925662" cy="1273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3131" y="2682584"/>
            <a:ext cx="8797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OVCE</a:t>
            </a:r>
          </a:p>
        </p:txBody>
      </p:sp>
      <p:sp>
        <p:nvSpPr>
          <p:cNvPr id="5" name="Obdélník 4"/>
          <p:cNvSpPr/>
          <p:nvPr/>
        </p:nvSpPr>
        <p:spPr>
          <a:xfrm>
            <a:off x="4025128" y="4507637"/>
            <a:ext cx="106952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BERAN</a:t>
            </a:r>
          </a:p>
        </p:txBody>
      </p:sp>
      <p:sp>
        <p:nvSpPr>
          <p:cNvPr id="6" name="Obdélník 5"/>
          <p:cNvSpPr/>
          <p:nvPr/>
        </p:nvSpPr>
        <p:spPr>
          <a:xfrm>
            <a:off x="7266875" y="6324602"/>
            <a:ext cx="98456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JEHNĚ</a:t>
            </a:r>
          </a:p>
        </p:txBody>
      </p:sp>
      <p:sp>
        <p:nvSpPr>
          <p:cNvPr id="7" name="Obdélník 6"/>
          <p:cNvSpPr/>
          <p:nvPr/>
        </p:nvSpPr>
        <p:spPr>
          <a:xfrm>
            <a:off x="5525839" y="3084867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46689" y="4513813"/>
            <a:ext cx="11705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SLEPICE</a:t>
            </a:r>
          </a:p>
        </p:txBody>
      </p:sp>
      <p:sp>
        <p:nvSpPr>
          <p:cNvPr id="9" name="Obdélník 8"/>
          <p:cNvSpPr/>
          <p:nvPr/>
        </p:nvSpPr>
        <p:spPr>
          <a:xfrm>
            <a:off x="3908461" y="6396335"/>
            <a:ext cx="13028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KOHOUT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159892" y="2620169"/>
            <a:ext cx="119853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KUŘATA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07635" y="6296384"/>
            <a:ext cx="10486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KRÁVA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221945" y="2620170"/>
            <a:ext cx="6758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BÝK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7418013" y="4506918"/>
            <a:ext cx="7681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070C0"/>
                </a:solidFill>
              </a:rPr>
              <a:t>TELE</a:t>
            </a:r>
          </a:p>
        </p:txBody>
      </p:sp>
    </p:spTree>
    <p:extLst>
      <p:ext uri="{BB962C8B-B14F-4D97-AF65-F5344CB8AC3E}">
        <p14:creationId xmlns:p14="http://schemas.microsoft.com/office/powerpoint/2010/main" val="162288386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Znáš jejich mláďata?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7346"/>
            <a:ext cx="8856984" cy="5400005"/>
          </a:xfrm>
          <a:gradFill>
            <a:gsLst>
              <a:gs pos="100000">
                <a:srgbClr val="92D050"/>
              </a:gs>
              <a:gs pos="0">
                <a:schemeClr val="bg1"/>
              </a:gs>
              <a:gs pos="100000">
                <a:srgbClr val="92D050"/>
              </a:gs>
            </a:gsLst>
            <a:lin ang="5400000" scaled="0"/>
          </a:gradFill>
        </p:spPr>
        <p:txBody>
          <a:bodyPr>
            <a:normAutofit/>
          </a:bodyPr>
          <a:lstStyle/>
          <a:p>
            <a:pPr marL="0" lv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b</a:t>
            </a:r>
            <a:r>
              <a:rPr lang="cs-CZ" b="1" dirty="0" smtClean="0">
                <a:solidFill>
                  <a:schemeClr val="accent1"/>
                </a:solidFill>
              </a:rPr>
              <a:t>ýk </a:t>
            </a:r>
            <a:r>
              <a:rPr lang="cs-CZ" b="1" dirty="0" smtClean="0"/>
              <a:t> </a:t>
            </a:r>
            <a:r>
              <a:rPr lang="cs-CZ" dirty="0" smtClean="0"/>
              <a:t>            </a:t>
            </a:r>
            <a:r>
              <a:rPr lang="cs-CZ" b="1" dirty="0" smtClean="0">
                <a:solidFill>
                  <a:srgbClr val="FF66CC"/>
                </a:solidFill>
              </a:rPr>
              <a:t>kráva  </a:t>
            </a:r>
            <a:r>
              <a:rPr lang="cs-CZ" dirty="0" smtClean="0"/>
              <a:t>          ____________    </a:t>
            </a:r>
          </a:p>
          <a:p>
            <a:pPr marL="0" lv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k</a:t>
            </a:r>
            <a:r>
              <a:rPr lang="cs-CZ" b="1" dirty="0" smtClean="0">
                <a:solidFill>
                  <a:schemeClr val="accent1"/>
                </a:solidFill>
              </a:rPr>
              <a:t>ozel </a:t>
            </a:r>
            <a:r>
              <a:rPr lang="cs-CZ" b="1" dirty="0" smtClean="0"/>
              <a:t> </a:t>
            </a:r>
            <a:r>
              <a:rPr lang="cs-CZ" dirty="0" smtClean="0"/>
              <a:t>         </a:t>
            </a:r>
            <a:r>
              <a:rPr lang="cs-CZ" b="1" dirty="0" smtClean="0">
                <a:solidFill>
                  <a:srgbClr val="FF66CC"/>
                </a:solidFill>
              </a:rPr>
              <a:t>koza    </a:t>
            </a:r>
            <a:r>
              <a:rPr lang="cs-CZ" dirty="0" smtClean="0"/>
              <a:t>          ____________   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b</a:t>
            </a:r>
            <a:r>
              <a:rPr lang="cs-CZ" b="1" dirty="0" smtClean="0">
                <a:solidFill>
                  <a:schemeClr val="accent1"/>
                </a:solidFill>
              </a:rPr>
              <a:t>eran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         </a:t>
            </a:r>
            <a:r>
              <a:rPr lang="cs-CZ" b="1" dirty="0" smtClean="0">
                <a:solidFill>
                  <a:srgbClr val="FF66CC"/>
                </a:solidFill>
              </a:rPr>
              <a:t>ovce    </a:t>
            </a:r>
            <a:r>
              <a:rPr lang="cs-CZ" dirty="0" smtClean="0"/>
              <a:t>         ____________     </a:t>
            </a:r>
            <a:endParaRPr lang="cs-CZ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p</a:t>
            </a:r>
            <a:r>
              <a:rPr lang="cs-CZ" b="1" dirty="0" smtClean="0">
                <a:solidFill>
                  <a:schemeClr val="accent1"/>
                </a:solidFill>
              </a:rPr>
              <a:t>rase  </a:t>
            </a:r>
            <a:r>
              <a:rPr lang="cs-CZ" dirty="0" smtClean="0"/>
              <a:t>         </a:t>
            </a:r>
            <a:r>
              <a:rPr lang="cs-CZ" b="1" dirty="0" smtClean="0">
                <a:solidFill>
                  <a:srgbClr val="FF66CC"/>
                </a:solidFill>
              </a:rPr>
              <a:t>prasnice</a:t>
            </a:r>
            <a:r>
              <a:rPr lang="cs-CZ" dirty="0" smtClean="0"/>
              <a:t>      ____________     </a:t>
            </a:r>
            <a:endParaRPr lang="cs-CZ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h</a:t>
            </a:r>
            <a:r>
              <a:rPr lang="cs-CZ" b="1" dirty="0" smtClean="0">
                <a:solidFill>
                  <a:schemeClr val="accent1"/>
                </a:solidFill>
              </a:rPr>
              <a:t>řebec</a:t>
            </a:r>
            <a:r>
              <a:rPr lang="cs-CZ" dirty="0" smtClean="0"/>
              <a:t>        </a:t>
            </a:r>
            <a:r>
              <a:rPr lang="cs-CZ" b="1" dirty="0" smtClean="0">
                <a:solidFill>
                  <a:srgbClr val="FF66CC"/>
                </a:solidFill>
              </a:rPr>
              <a:t>klisna  </a:t>
            </a:r>
            <a:r>
              <a:rPr lang="cs-CZ" dirty="0" smtClean="0"/>
              <a:t>         ____________     </a:t>
            </a:r>
            <a:endParaRPr lang="cs-CZ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h</a:t>
            </a:r>
            <a:r>
              <a:rPr lang="cs-CZ" b="1" dirty="0" smtClean="0">
                <a:solidFill>
                  <a:schemeClr val="accent1"/>
                </a:solidFill>
              </a:rPr>
              <a:t>ouser</a:t>
            </a:r>
            <a:r>
              <a:rPr lang="cs-CZ" dirty="0" smtClean="0"/>
              <a:t>        </a:t>
            </a:r>
            <a:r>
              <a:rPr lang="cs-CZ" b="1" dirty="0" smtClean="0">
                <a:solidFill>
                  <a:srgbClr val="FF66CC"/>
                </a:solidFill>
              </a:rPr>
              <a:t>husa </a:t>
            </a:r>
            <a:r>
              <a:rPr lang="cs-CZ" dirty="0" smtClean="0"/>
              <a:t>            ____________    </a:t>
            </a:r>
            <a:endParaRPr lang="cs-CZ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k</a:t>
            </a:r>
            <a:r>
              <a:rPr lang="cs-CZ" b="1" dirty="0" smtClean="0">
                <a:solidFill>
                  <a:schemeClr val="accent1"/>
                </a:solidFill>
              </a:rPr>
              <a:t>ocour </a:t>
            </a:r>
            <a:r>
              <a:rPr lang="cs-CZ" dirty="0" smtClean="0"/>
              <a:t>       </a:t>
            </a:r>
            <a:r>
              <a:rPr lang="cs-CZ" b="1" dirty="0" smtClean="0">
                <a:solidFill>
                  <a:srgbClr val="FF66CC"/>
                </a:solidFill>
              </a:rPr>
              <a:t>kočka   </a:t>
            </a:r>
            <a:r>
              <a:rPr lang="cs-CZ" dirty="0" smtClean="0"/>
              <a:t>         ____________     </a:t>
            </a:r>
            <a:endParaRPr lang="cs-CZ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1"/>
                </a:solidFill>
              </a:rPr>
              <a:t>p</a:t>
            </a:r>
            <a:r>
              <a:rPr lang="cs-CZ" b="1" dirty="0" smtClean="0">
                <a:solidFill>
                  <a:schemeClr val="accent1"/>
                </a:solidFill>
              </a:rPr>
              <a:t>es   </a:t>
            </a:r>
            <a:r>
              <a:rPr lang="cs-CZ" dirty="0" smtClean="0"/>
              <a:t>           </a:t>
            </a:r>
            <a:r>
              <a:rPr lang="cs-CZ" b="1" dirty="0" smtClean="0">
                <a:solidFill>
                  <a:srgbClr val="FF66CC"/>
                </a:solidFill>
              </a:rPr>
              <a:t>fena   </a:t>
            </a:r>
            <a:r>
              <a:rPr lang="cs-CZ" dirty="0" smtClean="0"/>
              <a:t>           ____________</a:t>
            </a:r>
            <a:endParaRPr lang="cs-CZ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kohout </a:t>
            </a:r>
            <a:r>
              <a:rPr lang="cs-CZ" dirty="0" smtClean="0"/>
              <a:t>      </a:t>
            </a:r>
            <a:r>
              <a:rPr lang="cs-CZ" b="1" dirty="0" smtClean="0">
                <a:solidFill>
                  <a:srgbClr val="FF66CC"/>
                </a:solidFill>
              </a:rPr>
              <a:t>slepice </a:t>
            </a:r>
            <a:r>
              <a:rPr lang="cs-CZ" dirty="0" smtClean="0"/>
              <a:t>         ____________     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135" y="1227099"/>
            <a:ext cx="8413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135" y="1857542"/>
            <a:ext cx="1023937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135" y="2488128"/>
            <a:ext cx="10795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135" y="3121292"/>
            <a:ext cx="865187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135" y="4276478"/>
            <a:ext cx="11334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785" y="3737243"/>
            <a:ext cx="1030287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9275" y="4916241"/>
            <a:ext cx="92075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216" y="5538048"/>
            <a:ext cx="1049337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378" y="6093296"/>
            <a:ext cx="927100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806006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         Křížovka</a:t>
            </a:r>
            <a:endParaRPr lang="cs-CZ" sz="48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3546647"/>
              </p:ext>
            </p:extLst>
          </p:nvPr>
        </p:nvGraphicFramePr>
        <p:xfrm>
          <a:off x="2238326" y="1748192"/>
          <a:ext cx="6516841" cy="4121102"/>
        </p:xfrm>
        <a:graphic>
          <a:graphicData uri="http://schemas.openxmlformats.org/drawingml/2006/table">
            <a:tbl>
              <a:tblPr/>
              <a:tblGrid>
                <a:gridCol w="858622"/>
                <a:gridCol w="808317"/>
                <a:gridCol w="808317"/>
                <a:gridCol w="808317"/>
                <a:gridCol w="808317"/>
                <a:gridCol w="808317"/>
                <a:gridCol w="808317"/>
                <a:gridCol w="808317"/>
              </a:tblGrid>
              <a:tr h="65937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1600" b="1" i="0" u="none" strike="noStrike" dirty="0" err="1" smtClean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zZZZ</a:t>
                      </a:r>
                      <a:endParaRPr lang="cs-CZ" sz="16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1100" b="0" i="0" u="none" strike="noStrike" dirty="0" smtClean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V</a:t>
                      </a:r>
                      <a:endParaRPr lang="cs-CZ" sz="1100" b="0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1100" b="0" i="0" u="none" strike="noStrike" dirty="0" smtClean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1100" b="0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49" name="Picture 1" descr="C:\Users\08G4\AppData\Local\Microsoft\Windows\Temporary Internet Files\Content.IE5\K0O7W0UI\MC9003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34" y="1460638"/>
            <a:ext cx="823791" cy="1224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G4\AppData\Local\Microsoft\Windows\Temporary Internet Files\Content.IE5\YLI5B2P6\MC9002972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662" y="1178083"/>
            <a:ext cx="1112341" cy="1020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4\AppData\Local\Microsoft\Windows\Temporary Internet Files\Content.IE5\K0O7W0UI\MC9001973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939" y="260648"/>
            <a:ext cx="1184317" cy="104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4\AppData\Local\Microsoft\Windows\Temporary Internet Files\Content.IE5\XEN5TZ7Z\MC9000839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369" y="2239629"/>
            <a:ext cx="1024957" cy="135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4\AppData\Local\Microsoft\Windows\Temporary Internet Files\Content.IE5\K0O7W0UI\MC900324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12" y="3577055"/>
            <a:ext cx="1315684" cy="132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4\AppData\Local\Microsoft\Windows\Temporary Internet Files\Content.IE5\K0O7W0UI\MC9003561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43" y="4960159"/>
            <a:ext cx="1566319" cy="89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G4\AppData\Local\Microsoft\Windows\Temporary Internet Files\Content.IE5\YLI5B2P6\MC90002690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663" y="6003190"/>
            <a:ext cx="1505350" cy="854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040" y="6345893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7.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4267" y="5168256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6.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813" y="4040587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5.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5817" y="683404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1.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902463" y="1488096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2.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04115" y="1888206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3.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72929" y="2716261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4.</a:t>
            </a:r>
          </a:p>
        </p:txBody>
      </p:sp>
    </p:spTree>
    <p:extLst>
      <p:ext uri="{BB962C8B-B14F-4D97-AF65-F5344CB8AC3E}">
        <p14:creationId xmlns:p14="http://schemas.microsoft.com/office/powerpoint/2010/main" val="330708929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          Křížovka- řešení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6937668"/>
              </p:ext>
            </p:extLst>
          </p:nvPr>
        </p:nvGraphicFramePr>
        <p:xfrm>
          <a:off x="2339751" y="1748192"/>
          <a:ext cx="6415415" cy="4121102"/>
        </p:xfrm>
        <a:graphic>
          <a:graphicData uri="http://schemas.openxmlformats.org/drawingml/2006/table">
            <a:tbl>
              <a:tblPr/>
              <a:tblGrid>
                <a:gridCol w="757196"/>
                <a:gridCol w="808317"/>
                <a:gridCol w="808317"/>
                <a:gridCol w="808317"/>
                <a:gridCol w="808317"/>
                <a:gridCol w="808317"/>
                <a:gridCol w="808317"/>
                <a:gridCol w="808317"/>
              </a:tblGrid>
              <a:tr h="659378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endParaRPr lang="cs-CZ" sz="20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</a:t>
                      </a:r>
                      <a:endParaRPr lang="cs-CZ" sz="2000" b="1" i="0" u="none" strike="noStrike" dirty="0">
                        <a:solidFill>
                          <a:srgbClr val="FFFF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B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</a:t>
                      </a:r>
                      <a:endParaRPr lang="cs-CZ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Í</a:t>
                      </a:r>
                      <a:endParaRPr lang="cs-CZ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C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J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Ř</a:t>
                      </a:r>
                      <a:endParaRPr lang="cs-CZ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I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Č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K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O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Z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</a:t>
                      </a:r>
                      <a:endParaRPr lang="cs-CZ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Y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G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7695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P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R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100" b="0" i="0" u="none" strike="noStrike" dirty="0">
                          <a:solidFill>
                            <a:srgbClr val="FFFF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</a:t>
                      </a:r>
                      <a:endParaRPr lang="cs-CZ" sz="20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S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cs-CZ" sz="2000" b="1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E</a:t>
                      </a:r>
                      <a:endParaRPr lang="cs-CZ" sz="20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pic>
        <p:nvPicPr>
          <p:cNvPr id="2049" name="Picture 1" descr="C:\Users\08G4\AppData\Local\Microsoft\Windows\Temporary Internet Files\Content.IE5\K0O7W0UI\MC9003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1034" y="1460638"/>
            <a:ext cx="823791" cy="1224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08G4\AppData\Local\Microsoft\Windows\Temporary Internet Files\Content.IE5\YLI5B2P6\MC9002972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1662" y="1178083"/>
            <a:ext cx="1112341" cy="1020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G4\AppData\Local\Microsoft\Windows\Temporary Internet Files\Content.IE5\K0O7W0UI\MC90019738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1939" y="260648"/>
            <a:ext cx="1184317" cy="1046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G4\AppData\Local\Microsoft\Windows\Temporary Internet Files\Content.IE5\XEN5TZ7Z\MC90008398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3369" y="2239629"/>
            <a:ext cx="1024957" cy="1353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08G4\AppData\Local\Microsoft\Windows\Temporary Internet Files\Content.IE5\K0O7W0UI\MC9003244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12" y="3577055"/>
            <a:ext cx="1315684" cy="1327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G4\AppData\Local\Microsoft\Windows\Temporary Internet Files\Content.IE5\K0O7W0UI\MC90035616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343" y="4960159"/>
            <a:ext cx="1566319" cy="897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8G4\AppData\Local\Microsoft\Windows\Temporary Internet Files\Content.IE5\YLI5B2P6\MC90002690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663" y="6003190"/>
            <a:ext cx="1505350" cy="854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8040" y="6345893"/>
            <a:ext cx="359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/>
              <a:t>7.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4267" y="5168256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6.</a:t>
            </a:r>
          </a:p>
        </p:txBody>
      </p:sp>
      <p:sp>
        <p:nvSpPr>
          <p:cNvPr id="7" name="Obdélník 6"/>
          <p:cNvSpPr/>
          <p:nvPr/>
        </p:nvSpPr>
        <p:spPr>
          <a:xfrm>
            <a:off x="61813" y="4040587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5.</a:t>
            </a:r>
          </a:p>
        </p:txBody>
      </p:sp>
      <p:sp>
        <p:nvSpPr>
          <p:cNvPr id="8" name="Obdélník 7"/>
          <p:cNvSpPr/>
          <p:nvPr/>
        </p:nvSpPr>
        <p:spPr>
          <a:xfrm>
            <a:off x="615817" y="683404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1.</a:t>
            </a:r>
          </a:p>
        </p:txBody>
      </p:sp>
      <p:sp>
        <p:nvSpPr>
          <p:cNvPr id="9" name="Obdélník 8"/>
          <p:cNvSpPr/>
          <p:nvPr/>
        </p:nvSpPr>
        <p:spPr>
          <a:xfrm>
            <a:off x="1902463" y="1488096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2.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204115" y="1888206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3.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72929" y="2716261"/>
            <a:ext cx="38343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/>
              <a:t>4.</a:t>
            </a:r>
          </a:p>
        </p:txBody>
      </p:sp>
    </p:spTree>
    <p:extLst>
      <p:ext uri="{BB962C8B-B14F-4D97-AF65-F5344CB8AC3E}">
        <p14:creationId xmlns:p14="http://schemas.microsoft.com/office/powerpoint/2010/main" val="97641801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, 11. 4. 2012.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Text je vytvořen autorem materiálu, 11. 4. 2012.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571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219</Words>
  <Application>Microsoft Office PowerPoint</Application>
  <PresentationFormat>Předvádění na obrazovce (4:3)</PresentationFormat>
  <Paragraphs>141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Kteří ptáci se k nám vracejí z teplých krajin?</vt:lpstr>
      <vt:lpstr>Která zvířata se probouzejí ze zimního spánku?</vt:lpstr>
      <vt:lpstr>Poznáš domácí zvířata ?</vt:lpstr>
      <vt:lpstr>Spoj čarou, co k sobě patří.</vt:lpstr>
      <vt:lpstr>Znáš jejich mláďata?</vt:lpstr>
      <vt:lpstr>          Křížovka</vt:lpstr>
      <vt:lpstr>          Křížovka- 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08G4</dc:creator>
  <cp:lastModifiedBy>08G4</cp:lastModifiedBy>
  <cp:revision>29</cp:revision>
  <dcterms:created xsi:type="dcterms:W3CDTF">2012-04-11T18:51:50Z</dcterms:created>
  <dcterms:modified xsi:type="dcterms:W3CDTF">2012-06-10T18:48:24Z</dcterms:modified>
</cp:coreProperties>
</file>