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406141-6607-4490-A0B1-7FB0EC0D7267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1FF425-BE64-471A-88A6-35EC673B8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460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CDA594B-96BB-4FED-BC33-1B6F59E85BE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B713B2-8BBE-4EC5-8526-402EDC115125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7949E-145C-4FB6-BCAE-0A65BA9E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imesepracujem.estranky.cz/clanky/basnicky-rikadla/detska-rikadla-ix_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slide" Target="slide1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8.jpeg"/><Relationship Id="rId7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10.jpeg"/><Relationship Id="rId4" Type="http://schemas.openxmlformats.org/officeDocument/2006/relationships/image" Target="../media/image7.jpeg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7.jpeg"/><Relationship Id="rId7" Type="http://schemas.openxmlformats.org/officeDocument/2006/relationships/image" Target="../media/image14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8.jpeg"/><Relationship Id="rId10" Type="http://schemas.openxmlformats.org/officeDocument/2006/relationships/image" Target="../media/image20.jpeg"/><Relationship Id="rId4" Type="http://schemas.openxmlformats.org/officeDocument/2006/relationships/image" Target="../media/image18.jpeg"/><Relationship Id="rId9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ROČNÍ OBDOBÍ - JARO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VY_32_INOVACE_5A_01</a:t>
            </a:r>
            <a:br>
              <a:rPr lang="cs-CZ" sz="4000" dirty="0" smtClean="0"/>
            </a:br>
            <a:r>
              <a:rPr lang="cs-CZ" sz="2800" dirty="0" smtClean="0"/>
              <a:t>Číslo projektu: CZ.1.07/1.4.00/21.1101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6308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1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Člověk a jeho svět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</a:t>
            </a:r>
            <a:r>
              <a:rPr lang="cs-CZ" sz="2000" dirty="0"/>
              <a:t>Trhové </a:t>
            </a:r>
            <a:r>
              <a:rPr lang="cs-CZ" sz="2000" dirty="0" err="1"/>
              <a:t>Sviny</a:t>
            </a:r>
            <a:endParaRPr lang="cs-CZ" sz="2000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01</a:t>
            </a:r>
          </a:p>
        </p:txBody>
      </p:sp>
      <p:graphicFrame>
        <p:nvGraphicFramePr>
          <p:cNvPr id="3109" name="Group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7578206"/>
              </p:ext>
            </p:extLst>
          </p:nvPr>
        </p:nvGraphicFramePr>
        <p:xfrm>
          <a:off x="539750" y="1052513"/>
          <a:ext cx="8280400" cy="4843199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66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Žáci se seznámí se základními údaji o jaru. Naučí se básničku o jaru, vytleskávají ji a deklamují. Žáci se nejprve naučí jarní měsíce, které pak v prvním úkole kliknutím přiřazují - úkol je interaktivní.  Ukáží si jarní květiny.  V dalším úkole pak do rámečků doplňují písmena. Obrázky v následujícím úkole škrtají pomocí rukopisných poznámek (Microsoft 2010). 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 další stránce žáci vyluští křížovku – zde pracují tužkou (rukopisné poznámky v rámci nového softwaru Microsoft 2010</a:t>
                      </a:r>
                      <a:r>
                        <a:rPr lang="cs-CZ" sz="1400" kern="1200" baseline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). Správnost 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křížovky si mohou následně ověřit.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ADHD, dyslexie, dysgrafie, dyskalkulie, Autismus, MP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3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1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Žák - se středně těžkým mentálním postižením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3.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179388" y="188913"/>
            <a:ext cx="8785225" cy="6408737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2800" dirty="0" smtClean="0"/>
              <a:t>Roční období rozdělujeme na:</a:t>
            </a:r>
            <a:r>
              <a:rPr lang="cs-CZ" sz="2800" dirty="0" smtClean="0">
                <a:solidFill>
                  <a:srgbClr val="009900"/>
                </a:solidFill>
              </a:rPr>
              <a:t> </a:t>
            </a:r>
            <a:r>
              <a:rPr lang="cs-CZ" sz="2800" b="1" dirty="0" smtClean="0">
                <a:solidFill>
                  <a:srgbClr val="009900"/>
                </a:solidFill>
              </a:rPr>
              <a:t>jaro</a:t>
            </a:r>
            <a:r>
              <a:rPr lang="cs-CZ" sz="2800" b="1" dirty="0" smtClean="0"/>
              <a:t>, </a:t>
            </a:r>
            <a:r>
              <a:rPr lang="cs-CZ" sz="2800" b="1" dirty="0" smtClean="0">
                <a:solidFill>
                  <a:srgbClr val="FFCC00"/>
                </a:solidFill>
              </a:rPr>
              <a:t>léto</a:t>
            </a:r>
            <a:r>
              <a:rPr lang="cs-CZ" sz="2800" b="1" dirty="0" smtClean="0"/>
              <a:t>, </a:t>
            </a:r>
            <a:r>
              <a:rPr lang="cs-CZ" sz="2800" b="1" dirty="0" smtClean="0">
                <a:solidFill>
                  <a:srgbClr val="D60029"/>
                </a:solidFill>
              </a:rPr>
              <a:t>podzim</a:t>
            </a:r>
            <a:r>
              <a:rPr lang="cs-CZ" sz="2800" b="1" dirty="0" smtClean="0"/>
              <a:t> a </a:t>
            </a:r>
            <a:r>
              <a:rPr lang="cs-CZ" sz="2800" b="1" dirty="0" smtClean="0">
                <a:solidFill>
                  <a:srgbClr val="3B3BFF"/>
                </a:solidFill>
              </a:rPr>
              <a:t>zima</a:t>
            </a:r>
            <a:r>
              <a:rPr lang="cs-CZ" sz="2800" b="1" dirty="0" smtClean="0"/>
              <a:t>. 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Roční období se mění podle toho, jak je Země otočená ke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Slunci. </a:t>
            </a:r>
          </a:p>
          <a:p>
            <a:pPr algn="ctr" eaLnBrk="1" hangingPunct="1">
              <a:buFont typeface="Arial" charset="0"/>
              <a:buNone/>
            </a:pPr>
            <a:r>
              <a:rPr lang="cs-CZ" sz="5400" b="1" dirty="0" smtClean="0">
                <a:solidFill>
                  <a:srgbClr val="00B050"/>
                </a:solidFill>
              </a:rPr>
              <a:t>JARO</a:t>
            </a:r>
            <a:r>
              <a:rPr lang="cs-CZ" sz="5400" b="1" dirty="0" smtClean="0">
                <a:solidFill>
                  <a:srgbClr val="D60029"/>
                </a:solidFill>
              </a:rPr>
              <a:t>	</a:t>
            </a:r>
          </a:p>
          <a:p>
            <a:pPr algn="ctr" eaLnBrk="1" hangingPunct="1">
              <a:buFont typeface="Arial" charset="0"/>
              <a:buNone/>
            </a:pPr>
            <a:endParaRPr lang="cs-CZ" sz="1800" b="1" dirty="0" smtClean="0">
              <a:solidFill>
                <a:srgbClr val="D60029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Do jara </a:t>
            </a:r>
            <a:r>
              <a:rPr lang="cs-CZ" sz="2800" dirty="0" smtClean="0"/>
              <a:t>patří měsíce: </a:t>
            </a:r>
            <a:r>
              <a:rPr lang="cs-CZ" sz="2800" b="1" i="1" dirty="0" smtClean="0"/>
              <a:t>Březen, Duben, Květen.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Meteorologické jaro začíná </a:t>
            </a:r>
            <a:r>
              <a:rPr lang="cs-CZ" sz="2800" b="1" dirty="0" smtClean="0"/>
              <a:t>1. března </a:t>
            </a:r>
            <a:r>
              <a:rPr lang="cs-CZ" sz="2800" dirty="0" smtClean="0"/>
              <a:t>a končí </a:t>
            </a:r>
            <a:r>
              <a:rPr lang="cs-CZ" sz="2800" b="1" dirty="0" smtClean="0"/>
              <a:t>31. května</a:t>
            </a:r>
            <a:r>
              <a:rPr lang="cs-CZ" sz="2800" dirty="0" smtClean="0"/>
              <a:t>. 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Dny jsou delší a teplejší.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Na stromech se objevují pupeny, rostliny začínají růst. 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Z teplých krajin se k nám vracejí ptáci (vlaštovky, jiřičky,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čápi, špačci, kukačky).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Na jaře slavíme</a:t>
            </a:r>
            <a:r>
              <a:rPr lang="cs-CZ" sz="2800" b="1" dirty="0" smtClean="0"/>
              <a:t> Velikonoce</a:t>
            </a:r>
            <a:r>
              <a:rPr lang="cs-CZ" sz="2800" dirty="0" smtClean="0"/>
              <a:t>.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/>
          </a:p>
          <a:p>
            <a:pPr eaLnBrk="1" hangingPunct="1">
              <a:buFont typeface="Arial" charset="0"/>
              <a:buNone/>
            </a:pPr>
            <a:endParaRPr lang="cs-CZ" sz="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5" descr="C:\Users\Pavla\Desktop\obrázky do DUMEK\jaro\MH9004374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1557338"/>
            <a:ext cx="4679950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Rectangle 2"/>
          <p:cNvSpPr>
            <a:spLocks noGrp="1"/>
          </p:cNvSpPr>
          <p:nvPr>
            <p:ph type="title"/>
          </p:nvPr>
        </p:nvSpPr>
        <p:spPr>
          <a:xfrm>
            <a:off x="0" y="260350"/>
            <a:ext cx="3394075" cy="922338"/>
          </a:xfrm>
        </p:spPr>
        <p:txBody>
          <a:bodyPr/>
          <a:lstStyle/>
          <a:p>
            <a:pPr eaLnBrk="1" hangingPunct="1"/>
            <a:r>
              <a:rPr lang="cs-CZ" sz="5400" b="1" dirty="0" smtClean="0">
                <a:hlinkClick r:id="rId3"/>
              </a:rPr>
              <a:t>Básnička</a:t>
            </a:r>
            <a:endParaRPr lang="cs-CZ" sz="5400" b="1" dirty="0" smtClean="0"/>
          </a:p>
        </p:txBody>
      </p:sp>
      <p:sp>
        <p:nvSpPr>
          <p:cNvPr id="5124" name="Zástupný symbol pro obsah 3"/>
          <p:cNvSpPr>
            <a:spLocks noGrp="1"/>
          </p:cNvSpPr>
          <p:nvPr>
            <p:ph idx="1"/>
          </p:nvPr>
        </p:nvSpPr>
        <p:spPr>
          <a:xfrm>
            <a:off x="250825" y="1700213"/>
            <a:ext cx="8642350" cy="46815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4000" dirty="0" smtClean="0"/>
              <a:t>Přišlo jaro do vsi, </a:t>
            </a:r>
          </a:p>
          <a:p>
            <a:pPr>
              <a:buFont typeface="Arial" charset="0"/>
              <a:buNone/>
            </a:pPr>
            <a:r>
              <a:rPr lang="cs-CZ" sz="4000" dirty="0" smtClean="0"/>
              <a:t>kde jsi zimo, kde jsi?</a:t>
            </a:r>
          </a:p>
          <a:p>
            <a:pPr>
              <a:buFont typeface="Arial" charset="0"/>
              <a:buNone/>
            </a:pPr>
            <a:r>
              <a:rPr lang="cs-CZ" sz="4000" dirty="0" smtClean="0"/>
              <a:t>Byla zima mezi </a:t>
            </a:r>
            <a:r>
              <a:rPr lang="cs-CZ" sz="4000" dirty="0" err="1" smtClean="0"/>
              <a:t>náma</a:t>
            </a:r>
            <a:r>
              <a:rPr lang="cs-CZ" sz="4000" dirty="0" smtClean="0"/>
              <a:t>, </a:t>
            </a:r>
          </a:p>
          <a:p>
            <a:pPr>
              <a:buFont typeface="Arial" charset="0"/>
              <a:buNone/>
            </a:pPr>
            <a:r>
              <a:rPr lang="cs-CZ" sz="4000" dirty="0" smtClean="0"/>
              <a:t>ale už je za </a:t>
            </a:r>
            <a:r>
              <a:rPr lang="cs-CZ" sz="4000" dirty="0" err="1" smtClean="0"/>
              <a:t>horama</a:t>
            </a:r>
            <a:r>
              <a:rPr lang="cs-CZ" sz="4000" dirty="0" smtClean="0"/>
              <a:t>.</a:t>
            </a:r>
          </a:p>
          <a:p>
            <a:pPr>
              <a:buFont typeface="Arial" charset="0"/>
              <a:buNone/>
            </a:pPr>
            <a:r>
              <a:rPr lang="cs-CZ" sz="4000" dirty="0" err="1" smtClean="0"/>
              <a:t>Hu</a:t>
            </a:r>
            <a:r>
              <a:rPr lang="cs-CZ" sz="4000" dirty="0" smtClean="0"/>
              <a:t>, </a:t>
            </a:r>
            <a:r>
              <a:rPr lang="cs-CZ" sz="4000" dirty="0" err="1" smtClean="0"/>
              <a:t>hu</a:t>
            </a:r>
            <a:r>
              <a:rPr lang="cs-CZ" sz="4000" dirty="0" smtClean="0"/>
              <a:t>, </a:t>
            </a:r>
            <a:r>
              <a:rPr lang="cs-CZ" sz="4000" dirty="0" err="1" smtClean="0"/>
              <a:t>hu</a:t>
            </a:r>
            <a:r>
              <a:rPr lang="cs-CZ" sz="4000" dirty="0" smtClean="0"/>
              <a:t>, </a:t>
            </a:r>
          </a:p>
          <a:p>
            <a:pPr>
              <a:buFont typeface="Arial" charset="0"/>
              <a:buNone/>
            </a:pPr>
            <a:r>
              <a:rPr lang="cs-CZ" sz="4000" dirty="0" smtClean="0"/>
              <a:t>jaro už je 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2"/>
          <p:cNvGrpSpPr/>
          <p:nvPr/>
        </p:nvGrpSpPr>
        <p:grpSpPr>
          <a:xfrm>
            <a:off x="468313" y="188913"/>
            <a:ext cx="8424167" cy="6192837"/>
            <a:chOff x="468313" y="188913"/>
            <a:chExt cx="8424167" cy="6192837"/>
          </a:xfrm>
        </p:grpSpPr>
        <p:pic>
          <p:nvPicPr>
            <p:cNvPr id="6146" name="Picture 71" descr="Duha a mraky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588125" y="260350"/>
              <a:ext cx="1728788" cy="17287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147" name="AutoShape 72"/>
            <p:cNvSpPr>
              <a:spLocks noChangeArrowheads="1"/>
            </p:cNvSpPr>
            <p:nvPr/>
          </p:nvSpPr>
          <p:spPr bwMode="auto">
            <a:xfrm>
              <a:off x="468313" y="2492375"/>
              <a:ext cx="2376487" cy="792163"/>
            </a:xfrm>
            <a:prstGeom prst="roundRect">
              <a:avLst>
                <a:gd name="adj" fmla="val 16667"/>
              </a:avLst>
            </a:prstGeom>
            <a:solidFill>
              <a:srgbClr val="008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cs-CZ" sz="4000" b="1" dirty="0"/>
                <a:t>BŘEZEN</a:t>
              </a:r>
            </a:p>
          </p:txBody>
        </p:sp>
        <p:sp>
          <p:nvSpPr>
            <p:cNvPr id="6148" name="AutoShape 73"/>
            <p:cNvSpPr>
              <a:spLocks noChangeArrowheads="1"/>
            </p:cNvSpPr>
            <p:nvPr/>
          </p:nvSpPr>
          <p:spPr bwMode="auto">
            <a:xfrm>
              <a:off x="3492500" y="2492375"/>
              <a:ext cx="2376488" cy="792163"/>
            </a:xfrm>
            <a:prstGeom prst="roundRect">
              <a:avLst>
                <a:gd name="adj" fmla="val 16667"/>
              </a:avLst>
            </a:prstGeom>
            <a:solidFill>
              <a:srgbClr val="99CC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cs-CZ" sz="4000" b="1"/>
                <a:t>DUBEN</a:t>
              </a:r>
            </a:p>
          </p:txBody>
        </p:sp>
        <p:sp>
          <p:nvSpPr>
            <p:cNvPr id="6149" name="AutoShape 74"/>
            <p:cNvSpPr>
              <a:spLocks noChangeArrowheads="1"/>
            </p:cNvSpPr>
            <p:nvPr/>
          </p:nvSpPr>
          <p:spPr bwMode="auto">
            <a:xfrm>
              <a:off x="6443663" y="2492375"/>
              <a:ext cx="2376487" cy="792163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cs-CZ" sz="4000" b="1"/>
                <a:t>KVĚTEN</a:t>
              </a:r>
            </a:p>
          </p:txBody>
        </p:sp>
        <p:grpSp>
          <p:nvGrpSpPr>
            <p:cNvPr id="3" name="Skupina 8"/>
            <p:cNvGrpSpPr>
              <a:grpSpLocks/>
            </p:cNvGrpSpPr>
            <p:nvPr/>
          </p:nvGrpSpPr>
          <p:grpSpPr bwMode="auto">
            <a:xfrm>
              <a:off x="539750" y="260350"/>
              <a:ext cx="2087563" cy="1728788"/>
              <a:chOff x="4427984" y="980728"/>
              <a:chExt cx="2160240" cy="1944216"/>
            </a:xfrm>
          </p:grpSpPr>
          <p:sp>
            <p:nvSpPr>
              <p:cNvPr id="8" name="Slunce 7"/>
              <p:cNvSpPr/>
              <p:nvPr/>
            </p:nvSpPr>
            <p:spPr>
              <a:xfrm>
                <a:off x="4427984" y="980728"/>
                <a:ext cx="1583628" cy="1367556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6" name="Mrak 5"/>
              <p:cNvSpPr/>
              <p:nvPr/>
            </p:nvSpPr>
            <p:spPr>
              <a:xfrm>
                <a:off x="4715469" y="1773411"/>
                <a:ext cx="1872755" cy="1151533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6151" name="Rectangle 78"/>
            <p:cNvSpPr>
              <a:spLocks noChangeArrowheads="1"/>
            </p:cNvSpPr>
            <p:nvPr/>
          </p:nvSpPr>
          <p:spPr bwMode="auto">
            <a:xfrm>
              <a:off x="3203575" y="188913"/>
              <a:ext cx="2520950" cy="914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5400" b="1">
                  <a:solidFill>
                    <a:srgbClr val="00B050"/>
                  </a:solidFill>
                </a:rPr>
                <a:t>JARO</a:t>
              </a:r>
            </a:p>
          </p:txBody>
        </p:sp>
        <p:pic>
          <p:nvPicPr>
            <p:cNvPr id="6152" name="Picture 80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11188" y="3860800"/>
              <a:ext cx="2305050" cy="23050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53" name="Picture 84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227763" y="3717033"/>
              <a:ext cx="2664717" cy="266471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54" name="Picture 14" descr="Zobrazit podrobnosti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635896" y="3933056"/>
              <a:ext cx="2304777" cy="2304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8313" y="981075"/>
            <a:ext cx="8351837" cy="2376488"/>
          </a:xfrm>
          <a:prstGeom prst="rect">
            <a:avLst/>
          </a:prstGeom>
          <a:solidFill>
            <a:srgbClr val="5FD75F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1" name="Rectangle 28"/>
          <p:cNvSpPr>
            <a:spLocks noChangeArrowheads="1"/>
          </p:cNvSpPr>
          <p:nvPr/>
        </p:nvSpPr>
        <p:spPr bwMode="auto">
          <a:xfrm>
            <a:off x="3203575" y="1052513"/>
            <a:ext cx="28813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5400" b="1"/>
              <a:t>JARO</a:t>
            </a:r>
          </a:p>
        </p:txBody>
      </p:sp>
      <p:sp>
        <p:nvSpPr>
          <p:cNvPr id="7172" name="AutoShape 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1835150" y="4221163"/>
            <a:ext cx="2376488" cy="792162"/>
          </a:xfrm>
          <a:prstGeom prst="roundRect">
            <a:avLst>
              <a:gd name="adj" fmla="val 16667"/>
            </a:avLst>
          </a:prstGeom>
          <a:solidFill>
            <a:srgbClr val="E11D63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ŘÍJEN</a:t>
            </a:r>
          </a:p>
        </p:txBody>
      </p:sp>
      <p:sp>
        <p:nvSpPr>
          <p:cNvPr id="7176" name="AutoShape 74"/>
          <p:cNvSpPr>
            <a:spLocks noChangeArrowheads="1"/>
          </p:cNvSpPr>
          <p:nvPr/>
        </p:nvSpPr>
        <p:spPr bwMode="auto">
          <a:xfrm>
            <a:off x="3419475" y="5516563"/>
            <a:ext cx="2376488" cy="792162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KVĚTEN</a:t>
            </a:r>
          </a:p>
        </p:txBody>
      </p:sp>
      <p:sp>
        <p:nvSpPr>
          <p:cNvPr id="10" name="AutoShape 72"/>
          <p:cNvSpPr>
            <a:spLocks noChangeArrowheads="1"/>
          </p:cNvSpPr>
          <p:nvPr/>
        </p:nvSpPr>
        <p:spPr bwMode="auto">
          <a:xfrm>
            <a:off x="684213" y="5516563"/>
            <a:ext cx="2376487" cy="792162"/>
          </a:xfrm>
          <a:prstGeom prst="roundRect">
            <a:avLst>
              <a:gd name="adj" fmla="val 16667"/>
            </a:avLst>
          </a:prstGeom>
          <a:solidFill>
            <a:srgbClr val="008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 dirty="0"/>
              <a:t>BŘEZEN</a:t>
            </a:r>
          </a:p>
        </p:txBody>
      </p:sp>
      <p:sp>
        <p:nvSpPr>
          <p:cNvPr id="11" name="AutoShape 73"/>
          <p:cNvSpPr>
            <a:spLocks noChangeArrowheads="1"/>
          </p:cNvSpPr>
          <p:nvPr/>
        </p:nvSpPr>
        <p:spPr bwMode="auto">
          <a:xfrm>
            <a:off x="5148263" y="4221163"/>
            <a:ext cx="2376487" cy="792162"/>
          </a:xfrm>
          <a:prstGeom prst="roundRect">
            <a:avLst>
              <a:gd name="adj" fmla="val 16667"/>
            </a:avLst>
          </a:prstGeom>
          <a:solidFill>
            <a:srgbClr val="99CC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DUBEN</a:t>
            </a:r>
          </a:p>
        </p:txBody>
      </p:sp>
      <p:sp>
        <p:nvSpPr>
          <p:cNvPr id="2" name="AutoShape 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6300788" y="5445125"/>
            <a:ext cx="2376487" cy="792163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LEDEN</a:t>
            </a:r>
          </a:p>
        </p:txBody>
      </p:sp>
      <p:sp>
        <p:nvSpPr>
          <p:cNvPr id="7177" name="Rectangle 37"/>
          <p:cNvSpPr>
            <a:spLocks noGrp="1" noChangeArrowheads="1"/>
          </p:cNvSpPr>
          <p:nvPr/>
        </p:nvSpPr>
        <p:spPr bwMode="auto">
          <a:xfrm>
            <a:off x="1403648" y="260648"/>
            <a:ext cx="54403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20000"/>
              </a:spcBef>
            </a:pPr>
            <a:r>
              <a:rPr lang="cs-CZ" sz="2800" b="1" dirty="0">
                <a:latin typeface="Calibri" pitchFamily="34" charset="0"/>
              </a:rPr>
              <a:t>Vyberte měsíce, které patří k jaru.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rgbClr val="5FD75F"/>
          </a:solidFill>
          <a:ln>
            <a:solidFill>
              <a:srgbClr val="5FD7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3728E-6 L -0.20486 -0.2886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0" y="-1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031E-7 L 0.00399 -0.529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2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031E-7 L 0.2875 -0.5504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00" y="-2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6"/>
                  </p:tgtEl>
                </p:cond>
              </p:nextCondLst>
            </p:seq>
          </p:childTnLst>
        </p:cTn>
      </p:par>
    </p:tnLst>
    <p:bldLst>
      <p:bldP spid="7176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  <a:gradFill flip="none" rotWithShape="1">
            <a:gsLst>
              <a:gs pos="48000">
                <a:srgbClr val="000082">
                  <a:alpha val="0"/>
                </a:srgbClr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3000000" scaled="0"/>
            <a:tileRect/>
          </a:gradFill>
        </p:spPr>
        <p:txBody>
          <a:bodyPr/>
          <a:lstStyle/>
          <a:p>
            <a:r>
              <a:rPr lang="cs-CZ" b="1" dirty="0" smtClean="0"/>
              <a:t>PŘÍRODA NA JAŘE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395536" y="981075"/>
            <a:ext cx="8280920" cy="5032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dirty="0" smtClean="0"/>
              <a:t>V jarní přírodě pozorujeme první květiny, které začínají kvést.</a:t>
            </a:r>
          </a:p>
        </p:txBody>
      </p:sp>
      <p:grpSp>
        <p:nvGrpSpPr>
          <p:cNvPr id="2" name="Skupina 13"/>
          <p:cNvGrpSpPr/>
          <p:nvPr/>
        </p:nvGrpSpPr>
        <p:grpSpPr>
          <a:xfrm>
            <a:off x="250825" y="1628775"/>
            <a:ext cx="8208963" cy="5040313"/>
            <a:chOff x="250825" y="1628775"/>
            <a:chExt cx="8208963" cy="5040313"/>
          </a:xfrm>
        </p:grpSpPr>
        <p:pic>
          <p:nvPicPr>
            <p:cNvPr id="8196" name="Picture 6" descr="C:\Users\Pavla\Desktop\MH900088216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0825" y="1628775"/>
              <a:ext cx="2017713" cy="2016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197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2003357">
              <a:off x="6418263" y="1828800"/>
              <a:ext cx="1784350" cy="1784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198" name="Picture 3" descr="C:\Users\Pavla\Desktop\MH900122853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03800" y="4076700"/>
              <a:ext cx="2016125" cy="2016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199" name="Picture 4" descr="fialky,Kanada,Kana&amp;dcaron;ané,kv&amp;ecaron;tiny,kv&amp;ecaron;ty,New Brunswick,okv&amp;ecaron;tní lístky,p&amp;rcaron;íroda"/>
            <p:cNvPicPr>
              <a:picLocks noChangeAspect="1" noChangeArrowheads="1"/>
            </p:cNvPicPr>
            <p:nvPr/>
          </p:nvPicPr>
          <p:blipFill>
            <a:blip r:embed="rId5" cstate="print"/>
            <a:srcRect b="18587"/>
            <a:stretch>
              <a:fillRect/>
            </a:stretch>
          </p:blipFill>
          <p:spPr bwMode="auto">
            <a:xfrm>
              <a:off x="2411413" y="1628775"/>
              <a:ext cx="3095625" cy="25209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0" name="Picture 6" descr="Zobrazit podrobnosti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547813" y="4221163"/>
              <a:ext cx="1828800" cy="1828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2" name="AutoShape 8">
              <a:hlinkClick r:id="rId7" action="ppaction://hlinksldjump"/>
            </p:cNvPr>
            <p:cNvSpPr>
              <a:spLocks noChangeArrowheads="1"/>
            </p:cNvSpPr>
            <p:nvPr/>
          </p:nvSpPr>
          <p:spPr bwMode="auto">
            <a:xfrm>
              <a:off x="250825" y="3644900"/>
              <a:ext cx="1873250" cy="576263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cs-CZ" sz="2400" b="1" dirty="0">
                  <a:latin typeface="+mn-lt"/>
                  <a:cs typeface="+mn-cs"/>
                </a:rPr>
                <a:t>SNĚŽENKA</a:t>
              </a:r>
            </a:p>
          </p:txBody>
        </p:sp>
        <p:sp>
          <p:nvSpPr>
            <p:cNvPr id="33" name="AutoShape 8">
              <a:hlinkClick r:id="rId7" action="ppaction://hlinksldjump"/>
            </p:cNvPr>
            <p:cNvSpPr>
              <a:spLocks noChangeArrowheads="1"/>
            </p:cNvSpPr>
            <p:nvPr/>
          </p:nvSpPr>
          <p:spPr bwMode="auto">
            <a:xfrm>
              <a:off x="3132138" y="4149725"/>
              <a:ext cx="1871662" cy="574675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cs-CZ" sz="2400" b="1" dirty="0">
                  <a:latin typeface="+mn-lt"/>
                  <a:cs typeface="+mn-cs"/>
                </a:rPr>
                <a:t>FIALKA</a:t>
              </a:r>
            </a:p>
          </p:txBody>
        </p:sp>
        <p:sp>
          <p:nvSpPr>
            <p:cNvPr id="34" name="AutoShape 8">
              <a:hlinkClick r:id="rId7" action="ppaction://hlinksldjump"/>
            </p:cNvPr>
            <p:cNvSpPr>
              <a:spLocks noChangeArrowheads="1"/>
            </p:cNvSpPr>
            <p:nvPr/>
          </p:nvSpPr>
          <p:spPr bwMode="auto">
            <a:xfrm>
              <a:off x="6588125" y="3789363"/>
              <a:ext cx="1871663" cy="576262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cs-CZ" sz="2400" b="1" dirty="0">
                  <a:latin typeface="+mn-lt"/>
                  <a:cs typeface="+mn-cs"/>
                </a:rPr>
                <a:t>TULIPÁN</a:t>
              </a:r>
            </a:p>
          </p:txBody>
        </p:sp>
        <p:sp>
          <p:nvSpPr>
            <p:cNvPr id="35" name="AutoShape 8">
              <a:hlinkClick r:id="rId7" action="ppaction://hlinksldjump"/>
            </p:cNvPr>
            <p:cNvSpPr>
              <a:spLocks noChangeArrowheads="1"/>
            </p:cNvSpPr>
            <p:nvPr/>
          </p:nvSpPr>
          <p:spPr bwMode="auto">
            <a:xfrm>
              <a:off x="1187450" y="6021388"/>
              <a:ext cx="1871663" cy="576262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cs-CZ" sz="2400" b="1" dirty="0">
                  <a:latin typeface="+mn-lt"/>
                  <a:cs typeface="+mn-cs"/>
                </a:rPr>
                <a:t>NARCIS</a:t>
              </a:r>
            </a:p>
          </p:txBody>
        </p:sp>
        <p:sp>
          <p:nvSpPr>
            <p:cNvPr id="36" name="AutoShape 8">
              <a:hlinkClick r:id="rId7" action="ppaction://hlinksldjump"/>
            </p:cNvPr>
            <p:cNvSpPr>
              <a:spLocks noChangeArrowheads="1"/>
            </p:cNvSpPr>
            <p:nvPr/>
          </p:nvSpPr>
          <p:spPr bwMode="auto">
            <a:xfrm>
              <a:off x="4859338" y="6092825"/>
              <a:ext cx="1873250" cy="576263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cs-CZ" sz="2400" b="1" dirty="0">
                  <a:latin typeface="+mn-lt"/>
                  <a:cs typeface="+mn-cs"/>
                </a:rPr>
                <a:t>PAMPELIŠKA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lačítko akce: Vlastní 4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1403648" y="260648"/>
            <a:ext cx="7272808" cy="432048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2400" b="1" dirty="0" smtClean="0"/>
              <a:t>Do rámečků pod květiny dopište chybějící písmena.</a:t>
            </a:r>
          </a:p>
        </p:txBody>
      </p:sp>
      <p:pic>
        <p:nvPicPr>
          <p:cNvPr id="9220" name="Picture 6" descr="C:\Users\Pavla\Desktop\MH9000882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2520950" cy="251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2003357">
            <a:off x="6439522" y="1048050"/>
            <a:ext cx="184467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3" descr="C:\Users\Pavla\Desktop\MH90012285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4663" y="3789363"/>
            <a:ext cx="2159000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Šipka doprava 30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rgbClr val="5FD75F"/>
          </a:solidFill>
          <a:ln>
            <a:solidFill>
              <a:srgbClr val="5FD7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42"/>
          <p:cNvGrpSpPr/>
          <p:nvPr/>
        </p:nvGrpSpPr>
        <p:grpSpPr>
          <a:xfrm>
            <a:off x="179512" y="3573016"/>
            <a:ext cx="4033217" cy="647700"/>
            <a:chOff x="2699792" y="2348880"/>
            <a:chExt cx="4033217" cy="647700"/>
          </a:xfrm>
        </p:grpSpPr>
        <p:sp>
          <p:nvSpPr>
            <p:cNvPr id="32" name="Obdélník 31"/>
            <p:cNvSpPr/>
            <p:nvPr/>
          </p:nvSpPr>
          <p:spPr bwMode="auto">
            <a:xfrm>
              <a:off x="4211960" y="234888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Ž</a:t>
              </a:r>
              <a:endParaRPr lang="cs-CZ" sz="4000" dirty="0"/>
            </a:p>
          </p:txBody>
        </p:sp>
        <p:sp>
          <p:nvSpPr>
            <p:cNvPr id="33" name="Obdélník 32"/>
            <p:cNvSpPr/>
            <p:nvPr/>
          </p:nvSpPr>
          <p:spPr bwMode="auto">
            <a:xfrm>
              <a:off x="3707904" y="234888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Ě</a:t>
              </a:r>
              <a:endParaRPr lang="cs-CZ" sz="4000" dirty="0"/>
            </a:p>
          </p:txBody>
        </p:sp>
        <p:sp>
          <p:nvSpPr>
            <p:cNvPr id="34" name="Obdélník 33"/>
            <p:cNvSpPr/>
            <p:nvPr/>
          </p:nvSpPr>
          <p:spPr bwMode="auto">
            <a:xfrm>
              <a:off x="3203848" y="234888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4000" dirty="0"/>
            </a:p>
          </p:txBody>
        </p:sp>
        <p:sp>
          <p:nvSpPr>
            <p:cNvPr id="35" name="Obdélník 34"/>
            <p:cNvSpPr/>
            <p:nvPr/>
          </p:nvSpPr>
          <p:spPr bwMode="auto">
            <a:xfrm>
              <a:off x="2699792" y="234888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/>
                <a:t>S</a:t>
              </a:r>
            </a:p>
          </p:txBody>
        </p:sp>
        <p:sp>
          <p:nvSpPr>
            <p:cNvPr id="36" name="Obdélník 35"/>
            <p:cNvSpPr/>
            <p:nvPr/>
          </p:nvSpPr>
          <p:spPr bwMode="auto">
            <a:xfrm>
              <a:off x="6228184" y="234888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A</a:t>
              </a:r>
              <a:endParaRPr lang="cs-CZ" sz="4000" dirty="0"/>
            </a:p>
          </p:txBody>
        </p:sp>
        <p:sp>
          <p:nvSpPr>
            <p:cNvPr id="37" name="Obdélník 36"/>
            <p:cNvSpPr/>
            <p:nvPr/>
          </p:nvSpPr>
          <p:spPr bwMode="auto">
            <a:xfrm>
              <a:off x="5724128" y="234888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K</a:t>
              </a:r>
              <a:endParaRPr lang="cs-CZ" sz="4000" dirty="0"/>
            </a:p>
          </p:txBody>
        </p:sp>
        <p:sp>
          <p:nvSpPr>
            <p:cNvPr id="38" name="Obdélník 37"/>
            <p:cNvSpPr/>
            <p:nvPr/>
          </p:nvSpPr>
          <p:spPr bwMode="auto">
            <a:xfrm>
              <a:off x="5220072" y="234888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4000" dirty="0"/>
            </a:p>
          </p:txBody>
        </p:sp>
        <p:sp>
          <p:nvSpPr>
            <p:cNvPr id="39" name="Obdélník 38"/>
            <p:cNvSpPr/>
            <p:nvPr/>
          </p:nvSpPr>
          <p:spPr bwMode="auto">
            <a:xfrm>
              <a:off x="4716016" y="234888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4000" dirty="0"/>
            </a:p>
          </p:txBody>
        </p:sp>
      </p:grpSp>
      <p:grpSp>
        <p:nvGrpSpPr>
          <p:cNvPr id="3" name="Skupina 52"/>
          <p:cNvGrpSpPr/>
          <p:nvPr/>
        </p:nvGrpSpPr>
        <p:grpSpPr>
          <a:xfrm>
            <a:off x="2411760" y="5949280"/>
            <a:ext cx="5041329" cy="647700"/>
            <a:chOff x="2483768" y="1988840"/>
            <a:chExt cx="5041329" cy="647700"/>
          </a:xfrm>
        </p:grpSpPr>
        <p:sp>
          <p:nvSpPr>
            <p:cNvPr id="40" name="Obdélník 39"/>
            <p:cNvSpPr/>
            <p:nvPr/>
          </p:nvSpPr>
          <p:spPr bwMode="auto">
            <a:xfrm>
              <a:off x="2483768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P</a:t>
              </a:r>
              <a:endParaRPr lang="cs-CZ" sz="4000" dirty="0"/>
            </a:p>
          </p:txBody>
        </p:sp>
        <p:sp>
          <p:nvSpPr>
            <p:cNvPr id="44" name="Obdélník 43"/>
            <p:cNvSpPr/>
            <p:nvPr/>
          </p:nvSpPr>
          <p:spPr bwMode="auto">
            <a:xfrm>
              <a:off x="2987824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4000" dirty="0"/>
            </a:p>
          </p:txBody>
        </p:sp>
        <p:sp>
          <p:nvSpPr>
            <p:cNvPr id="45" name="Obdélník 44"/>
            <p:cNvSpPr/>
            <p:nvPr/>
          </p:nvSpPr>
          <p:spPr bwMode="auto">
            <a:xfrm>
              <a:off x="3491880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4000" dirty="0"/>
            </a:p>
          </p:txBody>
        </p:sp>
        <p:sp>
          <p:nvSpPr>
            <p:cNvPr id="46" name="Obdélník 45"/>
            <p:cNvSpPr/>
            <p:nvPr/>
          </p:nvSpPr>
          <p:spPr bwMode="auto">
            <a:xfrm>
              <a:off x="4499992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E</a:t>
              </a:r>
              <a:endParaRPr lang="cs-CZ" sz="4000" dirty="0"/>
            </a:p>
          </p:txBody>
        </p:sp>
        <p:sp>
          <p:nvSpPr>
            <p:cNvPr id="47" name="Obdélník 46"/>
            <p:cNvSpPr/>
            <p:nvPr/>
          </p:nvSpPr>
          <p:spPr bwMode="auto">
            <a:xfrm>
              <a:off x="3995936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P</a:t>
              </a:r>
              <a:endParaRPr lang="cs-CZ" sz="4000" dirty="0"/>
            </a:p>
          </p:txBody>
        </p:sp>
        <p:sp>
          <p:nvSpPr>
            <p:cNvPr id="48" name="Obdélník 47"/>
            <p:cNvSpPr/>
            <p:nvPr/>
          </p:nvSpPr>
          <p:spPr bwMode="auto">
            <a:xfrm>
              <a:off x="5004048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L</a:t>
              </a:r>
              <a:endParaRPr lang="cs-CZ" sz="4000" dirty="0"/>
            </a:p>
          </p:txBody>
        </p:sp>
        <p:sp>
          <p:nvSpPr>
            <p:cNvPr id="49" name="Obdélník 48"/>
            <p:cNvSpPr/>
            <p:nvPr/>
          </p:nvSpPr>
          <p:spPr bwMode="auto">
            <a:xfrm>
              <a:off x="6012160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Š</a:t>
              </a:r>
              <a:endParaRPr lang="cs-CZ" sz="4000" dirty="0"/>
            </a:p>
          </p:txBody>
        </p:sp>
        <p:sp>
          <p:nvSpPr>
            <p:cNvPr id="50" name="Obdélník 49"/>
            <p:cNvSpPr/>
            <p:nvPr/>
          </p:nvSpPr>
          <p:spPr bwMode="auto">
            <a:xfrm>
              <a:off x="5508104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4000" dirty="0"/>
            </a:p>
          </p:txBody>
        </p:sp>
        <p:sp>
          <p:nvSpPr>
            <p:cNvPr id="51" name="Obdélník 50"/>
            <p:cNvSpPr/>
            <p:nvPr/>
          </p:nvSpPr>
          <p:spPr bwMode="auto">
            <a:xfrm>
              <a:off x="7020272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A</a:t>
              </a:r>
              <a:endParaRPr lang="cs-CZ" sz="4000" dirty="0"/>
            </a:p>
          </p:txBody>
        </p:sp>
        <p:sp>
          <p:nvSpPr>
            <p:cNvPr id="52" name="Obdélník 51"/>
            <p:cNvSpPr/>
            <p:nvPr/>
          </p:nvSpPr>
          <p:spPr bwMode="auto">
            <a:xfrm>
              <a:off x="6516216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4000" dirty="0"/>
            </a:p>
          </p:txBody>
        </p:sp>
      </p:grpSp>
      <p:grpSp>
        <p:nvGrpSpPr>
          <p:cNvPr id="4" name="Skupina 60"/>
          <p:cNvGrpSpPr/>
          <p:nvPr/>
        </p:nvGrpSpPr>
        <p:grpSpPr>
          <a:xfrm>
            <a:off x="5436096" y="3068960"/>
            <a:ext cx="3529161" cy="647700"/>
            <a:chOff x="2987824" y="1988840"/>
            <a:chExt cx="3529161" cy="647700"/>
          </a:xfrm>
        </p:grpSpPr>
        <p:sp>
          <p:nvSpPr>
            <p:cNvPr id="54" name="Obdélník 53"/>
            <p:cNvSpPr/>
            <p:nvPr/>
          </p:nvSpPr>
          <p:spPr bwMode="auto">
            <a:xfrm>
              <a:off x="2987824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T</a:t>
              </a:r>
              <a:endParaRPr lang="cs-CZ" sz="4000" dirty="0"/>
            </a:p>
          </p:txBody>
        </p:sp>
        <p:sp>
          <p:nvSpPr>
            <p:cNvPr id="55" name="Obdélník 54"/>
            <p:cNvSpPr/>
            <p:nvPr/>
          </p:nvSpPr>
          <p:spPr bwMode="auto">
            <a:xfrm>
              <a:off x="3995936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L</a:t>
              </a:r>
              <a:endParaRPr lang="cs-CZ" sz="4000" dirty="0"/>
            </a:p>
          </p:txBody>
        </p:sp>
        <p:sp>
          <p:nvSpPr>
            <p:cNvPr id="56" name="Obdélník 55"/>
            <p:cNvSpPr/>
            <p:nvPr/>
          </p:nvSpPr>
          <p:spPr bwMode="auto">
            <a:xfrm>
              <a:off x="3491880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4000" dirty="0"/>
            </a:p>
          </p:txBody>
        </p:sp>
        <p:sp>
          <p:nvSpPr>
            <p:cNvPr id="57" name="Obdélník 56"/>
            <p:cNvSpPr/>
            <p:nvPr/>
          </p:nvSpPr>
          <p:spPr bwMode="auto">
            <a:xfrm>
              <a:off x="4499992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4000" dirty="0"/>
            </a:p>
          </p:txBody>
        </p:sp>
        <p:sp>
          <p:nvSpPr>
            <p:cNvPr id="58" name="Obdélník 57"/>
            <p:cNvSpPr/>
            <p:nvPr/>
          </p:nvSpPr>
          <p:spPr bwMode="auto">
            <a:xfrm>
              <a:off x="5004048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P</a:t>
              </a:r>
              <a:endParaRPr lang="cs-CZ" sz="4000" dirty="0"/>
            </a:p>
          </p:txBody>
        </p:sp>
        <p:sp>
          <p:nvSpPr>
            <p:cNvPr id="59" name="Obdélník 58"/>
            <p:cNvSpPr/>
            <p:nvPr/>
          </p:nvSpPr>
          <p:spPr bwMode="auto">
            <a:xfrm>
              <a:off x="5508104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4000" dirty="0"/>
            </a:p>
          </p:txBody>
        </p:sp>
        <p:sp>
          <p:nvSpPr>
            <p:cNvPr id="60" name="Obdélník 59"/>
            <p:cNvSpPr/>
            <p:nvPr/>
          </p:nvSpPr>
          <p:spPr bwMode="auto">
            <a:xfrm>
              <a:off x="6012160" y="1988840"/>
              <a:ext cx="504825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4000" dirty="0" smtClean="0"/>
                <a:t>N</a:t>
              </a:r>
              <a:endParaRPr lang="cs-CZ" sz="40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8893175" cy="5216525"/>
          </a:xfrm>
        </p:spPr>
        <p:txBody>
          <a:bodyPr/>
          <a:lstStyle/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Na jaře kvete              ,           ,               ,            .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24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Z teplých krajin se k nám vracejí            a          .    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Máme tu                 .  .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Děti malují                 .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r>
              <a:rPr lang="cs-CZ" dirty="0" smtClean="0"/>
              <a:t>  </a:t>
            </a:r>
          </a:p>
        </p:txBody>
      </p:sp>
      <p:sp>
        <p:nvSpPr>
          <p:cNvPr id="10250" name="Rectangle 37"/>
          <p:cNvSpPr>
            <a:spLocks noGrp="1" noChangeArrowheads="1"/>
          </p:cNvSpPr>
          <p:nvPr>
            <p:ph type="title"/>
          </p:nvPr>
        </p:nvSpPr>
        <p:spPr>
          <a:xfrm>
            <a:off x="1475656" y="260648"/>
            <a:ext cx="5076825" cy="523875"/>
          </a:xfrm>
          <a:noFill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800" b="1" dirty="0" smtClean="0"/>
              <a:t>Přečtěte si obrázkové věty o jaru.</a:t>
            </a:r>
            <a:endParaRPr lang="cs-CZ" sz="2800" dirty="0" smtClean="0"/>
          </a:p>
        </p:txBody>
      </p:sp>
      <p:grpSp>
        <p:nvGrpSpPr>
          <p:cNvPr id="2" name="Skupina 14"/>
          <p:cNvGrpSpPr/>
          <p:nvPr/>
        </p:nvGrpSpPr>
        <p:grpSpPr>
          <a:xfrm>
            <a:off x="2195513" y="908720"/>
            <a:ext cx="6457950" cy="5616328"/>
            <a:chOff x="2195513" y="908720"/>
            <a:chExt cx="6457950" cy="5616328"/>
          </a:xfrm>
        </p:grpSpPr>
        <p:pic>
          <p:nvPicPr>
            <p:cNvPr id="10242" name="Picture 4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2764427">
              <a:off x="7717631" y="2399507"/>
              <a:ext cx="936625" cy="9350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4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2003357">
              <a:off x="4402482" y="955224"/>
              <a:ext cx="989012" cy="9890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5" name="Picture 6" descr="C:\Users\Pavla\Desktop\MH900088216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059832" y="908720"/>
              <a:ext cx="1081087" cy="11525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6" name="Picture 4" descr="fialky,Kanada,Kana&amp;dcaron;ané,kv&amp;ecaron;tiny,kv&amp;ecaron;ty,New Brunswick,okv&amp;ecaron;tní lístky,p&amp;rcaron;íroda"/>
            <p:cNvPicPr>
              <a:picLocks noChangeAspect="1" noChangeArrowheads="1"/>
            </p:cNvPicPr>
            <p:nvPr/>
          </p:nvPicPr>
          <p:blipFill>
            <a:blip r:embed="rId5" cstate="print"/>
            <a:srcRect b="28572"/>
            <a:stretch>
              <a:fillRect/>
            </a:stretch>
          </p:blipFill>
          <p:spPr bwMode="auto">
            <a:xfrm>
              <a:off x="5652120" y="908720"/>
              <a:ext cx="1441450" cy="1027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7" name="Picture 3" descr="C:\Users\Pavla\Desktop\MH900122853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308304" y="908720"/>
              <a:ext cx="1079500" cy="10795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8" name="Picture 2" descr="Zobrazit podrobnosti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228184" y="2132856"/>
              <a:ext cx="1152525" cy="13668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9" name="Picture 14" descr="Zobrazit podrobnosti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555776" y="5012880"/>
              <a:ext cx="1512168" cy="1512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51" name="Picture 16" descr="Zobrazit podrobnosti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195513" y="3357563"/>
              <a:ext cx="1828800" cy="1828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4" name="Šipka doprava 13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rgbClr val="5FD75F"/>
          </a:solidFill>
          <a:ln>
            <a:solidFill>
              <a:srgbClr val="5FD7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66" name="Rectangle 37"/>
          <p:cNvSpPr>
            <a:spLocks noGrp="1" noChangeArrowheads="1"/>
          </p:cNvSpPr>
          <p:nvPr>
            <p:ph type="title"/>
          </p:nvPr>
        </p:nvSpPr>
        <p:spPr>
          <a:xfrm>
            <a:off x="1259632" y="260648"/>
            <a:ext cx="6011862" cy="522287"/>
          </a:xfrm>
          <a:noFill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800" b="1" dirty="0" smtClean="0"/>
              <a:t>Škrtněte obrázky, které nepatří do jara.</a:t>
            </a:r>
            <a:endParaRPr lang="cs-CZ" sz="2800" dirty="0" smtClean="0"/>
          </a:p>
        </p:txBody>
      </p:sp>
      <p:grpSp>
        <p:nvGrpSpPr>
          <p:cNvPr id="2" name="Skupina 13"/>
          <p:cNvGrpSpPr/>
          <p:nvPr/>
        </p:nvGrpSpPr>
        <p:grpSpPr>
          <a:xfrm>
            <a:off x="307975" y="548680"/>
            <a:ext cx="8620026" cy="5975945"/>
            <a:chOff x="307975" y="548680"/>
            <a:chExt cx="8620026" cy="5975945"/>
          </a:xfrm>
        </p:grpSpPr>
        <p:pic>
          <p:nvPicPr>
            <p:cNvPr id="11267" name="Picture 2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68313" y="765175"/>
              <a:ext cx="1828800" cy="1828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68" name="Picture 11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835150" y="2636838"/>
              <a:ext cx="1655763" cy="16557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69" name="Picture 10" descr="C:\Users\Pavla\Desktop\obrázky do DUMEK\jaro\MH900354059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140200" y="3068638"/>
              <a:ext cx="1687513" cy="16875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0" name="Picture 2" descr="Zobrazit podrobnosti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-2003357">
              <a:off x="307975" y="4529138"/>
              <a:ext cx="1600200" cy="1600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1" name="Picture 6" descr="C:\Users\Pavla\Desktop\MH900088216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227763" y="4724400"/>
              <a:ext cx="1800225" cy="1800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2" name="Picture 14" descr="Zobrazit podrobnosti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2555875" y="4941888"/>
              <a:ext cx="1584325" cy="15827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3" name="Picture 2" descr="Zobrazit podrobnosti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875463" y="2636838"/>
              <a:ext cx="1274762" cy="1512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4" name="Picture 2" descr="Zobrazit podrobnosti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4284663" y="981075"/>
              <a:ext cx="1511300" cy="1511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275" name="Picture 10" descr="C:\Users\Pavla\Desktop\obrázky do DUMEK\zima\MH900022861.JPG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7164288" y="548680"/>
              <a:ext cx="1763713" cy="1763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" name="Šipka doprava 12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rgbClr val="5FD75F"/>
          </a:solidFill>
          <a:ln>
            <a:solidFill>
              <a:srgbClr val="5FD7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lačítko akce: Vlastní 5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90" name="TextovéPole 3"/>
          <p:cNvSpPr txBox="1">
            <a:spLocks noChangeArrowheads="1"/>
          </p:cNvSpPr>
          <p:nvPr/>
        </p:nvSpPr>
        <p:spPr bwMode="auto">
          <a:xfrm>
            <a:off x="179388" y="0"/>
            <a:ext cx="25209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/>
              <a:t>Křížovka</a:t>
            </a:r>
          </a:p>
        </p:txBody>
      </p:sp>
      <p:grpSp>
        <p:nvGrpSpPr>
          <p:cNvPr id="2" name="Skupina 49"/>
          <p:cNvGrpSpPr/>
          <p:nvPr/>
        </p:nvGrpSpPr>
        <p:grpSpPr>
          <a:xfrm>
            <a:off x="395288" y="765175"/>
            <a:ext cx="8139112" cy="5865813"/>
            <a:chOff x="395288" y="765175"/>
            <a:chExt cx="8139112" cy="5865813"/>
          </a:xfrm>
        </p:grpSpPr>
        <p:grpSp>
          <p:nvGrpSpPr>
            <p:cNvPr id="3" name="Skupina 11"/>
            <p:cNvGrpSpPr>
              <a:grpSpLocks/>
            </p:cNvGrpSpPr>
            <p:nvPr/>
          </p:nvGrpSpPr>
          <p:grpSpPr bwMode="auto">
            <a:xfrm rot="-5400000">
              <a:off x="1602582" y="5029994"/>
              <a:ext cx="609600" cy="2592387"/>
              <a:chOff x="4572000" y="1484784"/>
              <a:chExt cx="609298" cy="2592288"/>
            </a:xfrm>
            <a:solidFill>
              <a:srgbClr val="92D050"/>
            </a:solidFill>
          </p:grpSpPr>
          <p:sp>
            <p:nvSpPr>
              <p:cNvPr id="13" name="Obdélník 12"/>
              <p:cNvSpPr/>
              <p:nvPr/>
            </p:nvSpPr>
            <p:spPr>
              <a:xfrm>
                <a:off x="4572000" y="2132459"/>
                <a:ext cx="609298" cy="64926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4" name="Obdélník 13"/>
              <p:cNvSpPr/>
              <p:nvPr/>
            </p:nvSpPr>
            <p:spPr>
              <a:xfrm>
                <a:off x="4572000" y="2781721"/>
                <a:ext cx="609298" cy="647675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5" name="Obdélník 14"/>
              <p:cNvSpPr/>
              <p:nvPr/>
            </p:nvSpPr>
            <p:spPr>
              <a:xfrm>
                <a:off x="4572000" y="1484784"/>
                <a:ext cx="609298" cy="647675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" name="Obdélník 15"/>
              <p:cNvSpPr/>
              <p:nvPr/>
            </p:nvSpPr>
            <p:spPr>
              <a:xfrm>
                <a:off x="4572000" y="3429396"/>
                <a:ext cx="609298" cy="647675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7" name="Skupina 48"/>
            <p:cNvGrpSpPr/>
            <p:nvPr/>
          </p:nvGrpSpPr>
          <p:grpSpPr>
            <a:xfrm>
              <a:off x="395288" y="765175"/>
              <a:ext cx="7705725" cy="5165725"/>
              <a:chOff x="395288" y="765175"/>
              <a:chExt cx="7705725" cy="5165725"/>
            </a:xfrm>
          </p:grpSpPr>
          <p:sp>
            <p:nvSpPr>
              <p:cNvPr id="12291" name="TextovéPole 9"/>
              <p:cNvSpPr txBox="1">
                <a:spLocks noChangeArrowheads="1"/>
              </p:cNvSpPr>
              <p:nvPr/>
            </p:nvSpPr>
            <p:spPr bwMode="auto">
              <a:xfrm>
                <a:off x="395288" y="5229225"/>
                <a:ext cx="2592387" cy="7016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4000" b="1" dirty="0"/>
                  <a:t>Tajenka:</a:t>
                </a:r>
              </a:p>
            </p:txBody>
          </p:sp>
          <p:grpSp>
            <p:nvGrpSpPr>
              <p:cNvPr id="31" name="Group 71"/>
              <p:cNvGrpSpPr>
                <a:grpSpLocks/>
              </p:cNvGrpSpPr>
              <p:nvPr/>
            </p:nvGrpSpPr>
            <p:grpSpPr bwMode="auto">
              <a:xfrm>
                <a:off x="3492500" y="765175"/>
                <a:ext cx="4608513" cy="2627313"/>
                <a:chOff x="1746" y="879"/>
                <a:chExt cx="2903" cy="1655"/>
              </a:xfrm>
            </p:grpSpPr>
            <p:grpSp>
              <p:nvGrpSpPr>
                <p:cNvPr id="12320" name="Skupina 16"/>
                <p:cNvGrpSpPr/>
                <p:nvPr/>
              </p:nvGrpSpPr>
              <p:grpSpPr>
                <a:xfrm>
                  <a:off x="2835" y="890"/>
                  <a:ext cx="383" cy="1633"/>
                  <a:chOff x="4500563" y="1412875"/>
                  <a:chExt cx="608012" cy="2592388"/>
                </a:xfrm>
                <a:solidFill>
                  <a:srgbClr val="92D050"/>
                </a:solidFill>
              </p:grpSpPr>
              <p:sp>
                <p:nvSpPr>
                  <p:cNvPr id="6" name="Obdélník 5"/>
                  <p:cNvSpPr/>
                  <p:nvPr/>
                </p:nvSpPr>
                <p:spPr>
                  <a:xfrm>
                    <a:off x="4500563" y="2060575"/>
                    <a:ext cx="608012" cy="647700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6"/>
                  </a:lnRef>
                  <a:fillRef idx="1">
                    <a:schemeClr val="lt1"/>
                  </a:fillRef>
                  <a:effectRef idx="0">
                    <a:schemeClr val="accent6"/>
                  </a:effectRef>
                  <a:fontRef idx="minor">
                    <a:schemeClr val="dk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4" name="Obdélník 6"/>
                  <p:cNvSpPr/>
                  <p:nvPr/>
                </p:nvSpPr>
                <p:spPr>
                  <a:xfrm>
                    <a:off x="4500563" y="2708275"/>
                    <a:ext cx="608012" cy="649288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6"/>
                  </a:lnRef>
                  <a:fillRef idx="1">
                    <a:schemeClr val="lt1"/>
                  </a:fillRef>
                  <a:effectRef idx="0">
                    <a:schemeClr val="accent6"/>
                  </a:effectRef>
                  <a:fontRef idx="minor">
                    <a:schemeClr val="dk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8" name="Obdélník 7"/>
                  <p:cNvSpPr/>
                  <p:nvPr/>
                </p:nvSpPr>
                <p:spPr>
                  <a:xfrm>
                    <a:off x="4500563" y="1412875"/>
                    <a:ext cx="608012" cy="647700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6"/>
                  </a:lnRef>
                  <a:fillRef idx="1">
                    <a:schemeClr val="lt1"/>
                  </a:fillRef>
                  <a:effectRef idx="0">
                    <a:schemeClr val="accent6"/>
                  </a:effectRef>
                  <a:fontRef idx="minor">
                    <a:schemeClr val="dk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  <p:sp>
                <p:nvSpPr>
                  <p:cNvPr id="9" name="Obdélník 8"/>
                  <p:cNvSpPr/>
                  <p:nvPr/>
                </p:nvSpPr>
                <p:spPr>
                  <a:xfrm>
                    <a:off x="4500563" y="3357563"/>
                    <a:ext cx="608012" cy="647700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6"/>
                  </a:lnRef>
                  <a:fillRef idx="1">
                    <a:schemeClr val="lt1"/>
                  </a:fillRef>
                  <a:effectRef idx="0">
                    <a:schemeClr val="accent6"/>
                  </a:effectRef>
                  <a:fontRef idx="minor">
                    <a:schemeClr val="dk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5" name="Obdélník 6"/>
                <p:cNvSpPr/>
                <p:nvPr/>
              </p:nvSpPr>
              <p:spPr>
                <a:xfrm>
                  <a:off x="2472" y="890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0" name="Obdélník 6"/>
                <p:cNvSpPr/>
                <p:nvPr/>
              </p:nvSpPr>
              <p:spPr>
                <a:xfrm>
                  <a:off x="2109" y="890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r>
                    <a:rPr lang="cs-CZ" sz="2800" b="1">
                      <a:solidFill>
                        <a:srgbClr val="000000"/>
                      </a:solidFill>
                      <a:latin typeface="Arial" charset="0"/>
                      <a:cs typeface="Arial" charset="0"/>
                    </a:rPr>
                    <a:t>V</a:t>
                  </a:r>
                </a:p>
              </p:txBody>
            </p:sp>
            <p:sp>
              <p:nvSpPr>
                <p:cNvPr id="11" name="Obdélník 6"/>
                <p:cNvSpPr/>
                <p:nvPr/>
              </p:nvSpPr>
              <p:spPr>
                <a:xfrm>
                  <a:off x="3198" y="890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2" name="Obdélník 6"/>
                <p:cNvSpPr/>
                <p:nvPr/>
              </p:nvSpPr>
              <p:spPr>
                <a:xfrm>
                  <a:off x="3560" y="890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r>
                    <a:rPr lang="cs-CZ" sz="2800" b="1">
                      <a:solidFill>
                        <a:srgbClr val="000000"/>
                      </a:solidFill>
                      <a:latin typeface="Arial" charset="0"/>
                      <a:cs typeface="Arial" charset="0"/>
                    </a:rPr>
                    <a:t>Č</a:t>
                  </a:r>
                </a:p>
              </p:txBody>
            </p:sp>
            <p:sp>
              <p:nvSpPr>
                <p:cNvPr id="17" name="Obdélník 6"/>
                <p:cNvSpPr/>
                <p:nvPr/>
              </p:nvSpPr>
              <p:spPr>
                <a:xfrm>
                  <a:off x="3923" y="890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8" name="Obdélník 6"/>
                <p:cNvSpPr/>
                <p:nvPr/>
              </p:nvSpPr>
              <p:spPr>
                <a:xfrm>
                  <a:off x="4286" y="890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r>
                    <a:rPr lang="cs-CZ" sz="2800" b="1">
                      <a:solidFill>
                        <a:srgbClr val="000000"/>
                      </a:solidFill>
                      <a:latin typeface="Arial" charset="0"/>
                      <a:cs typeface="Arial" charset="0"/>
                    </a:rPr>
                    <a:t>O</a:t>
                  </a:r>
                </a:p>
              </p:txBody>
            </p:sp>
            <p:sp>
              <p:nvSpPr>
                <p:cNvPr id="19" name="Obdélník 6"/>
                <p:cNvSpPr/>
                <p:nvPr/>
              </p:nvSpPr>
              <p:spPr>
                <a:xfrm>
                  <a:off x="2472" y="1298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r>
                    <a:rPr lang="cs-CZ" sz="2800" b="1">
                      <a:solidFill>
                        <a:srgbClr val="000000"/>
                      </a:solidFill>
                      <a:latin typeface="Arial" charset="0"/>
                      <a:cs typeface="Arial" charset="0"/>
                    </a:rPr>
                    <a:t>Z</a:t>
                  </a:r>
                </a:p>
              </p:txBody>
            </p:sp>
            <p:sp>
              <p:nvSpPr>
                <p:cNvPr id="20" name="Obdélník 6"/>
                <p:cNvSpPr/>
                <p:nvPr/>
              </p:nvSpPr>
              <p:spPr>
                <a:xfrm>
                  <a:off x="3198" y="1298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r>
                    <a:rPr lang="cs-CZ" sz="2800" b="1">
                      <a:solidFill>
                        <a:srgbClr val="000000"/>
                      </a:solidFill>
                      <a:latin typeface="Arial" charset="0"/>
                      <a:cs typeface="Arial" charset="0"/>
                    </a:rPr>
                    <a:t>J</a:t>
                  </a:r>
                </a:p>
              </p:txBody>
            </p:sp>
            <p:sp>
              <p:nvSpPr>
                <p:cNvPr id="21" name="Obdélník 6"/>
                <p:cNvSpPr/>
                <p:nvPr/>
              </p:nvSpPr>
              <p:spPr>
                <a:xfrm>
                  <a:off x="3560" y="1298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2" name="Obdélník 6"/>
                <p:cNvSpPr/>
                <p:nvPr/>
              </p:nvSpPr>
              <p:spPr>
                <a:xfrm>
                  <a:off x="3923" y="1298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r>
                    <a:rPr lang="cs-CZ" sz="2800" b="1">
                      <a:solidFill>
                        <a:srgbClr val="000000"/>
                      </a:solidFill>
                      <a:latin typeface="Arial" charset="0"/>
                      <a:cs typeface="Arial" charset="0"/>
                    </a:rPr>
                    <a:t>C</a:t>
                  </a:r>
                </a:p>
              </p:txBody>
            </p:sp>
            <p:sp>
              <p:nvSpPr>
                <p:cNvPr id="23" name="Obdélník 6"/>
                <p:cNvSpPr/>
                <p:nvPr/>
              </p:nvSpPr>
              <p:spPr>
                <a:xfrm>
                  <a:off x="2109" y="1706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r>
                    <a:rPr lang="cs-CZ" sz="2800" b="1">
                      <a:solidFill>
                        <a:srgbClr val="000000"/>
                      </a:solidFill>
                      <a:latin typeface="Arial" charset="0"/>
                      <a:cs typeface="Arial" charset="0"/>
                    </a:rPr>
                    <a:t>N</a:t>
                  </a:r>
                </a:p>
              </p:txBody>
            </p:sp>
            <p:sp>
              <p:nvSpPr>
                <p:cNvPr id="24" name="Obdélník 6"/>
                <p:cNvSpPr/>
                <p:nvPr/>
              </p:nvSpPr>
              <p:spPr>
                <a:xfrm>
                  <a:off x="2472" y="1706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5" name="Obdélník 6"/>
                <p:cNvSpPr/>
                <p:nvPr/>
              </p:nvSpPr>
              <p:spPr>
                <a:xfrm>
                  <a:off x="3198" y="1706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r>
                    <a:rPr lang="cs-CZ" sz="2800" b="1">
                      <a:solidFill>
                        <a:srgbClr val="000000"/>
                      </a:solidFill>
                      <a:latin typeface="Arial" charset="0"/>
                      <a:cs typeface="Arial" charset="0"/>
                    </a:rPr>
                    <a:t>C</a:t>
                  </a:r>
                </a:p>
              </p:txBody>
            </p:sp>
            <p:sp>
              <p:nvSpPr>
                <p:cNvPr id="26" name="Obdélník 6"/>
                <p:cNvSpPr/>
                <p:nvPr/>
              </p:nvSpPr>
              <p:spPr>
                <a:xfrm>
                  <a:off x="3560" y="1706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r>
                    <a:rPr lang="cs-CZ" sz="2800" b="1">
                      <a:solidFill>
                        <a:srgbClr val="000000"/>
                      </a:solidFill>
                      <a:latin typeface="Arial" charset="0"/>
                      <a:cs typeface="Arial" charset="0"/>
                    </a:rPr>
                    <a:t>I</a:t>
                  </a:r>
                </a:p>
              </p:txBody>
            </p:sp>
            <p:sp>
              <p:nvSpPr>
                <p:cNvPr id="27" name="Obdélník 6"/>
                <p:cNvSpPr/>
                <p:nvPr/>
              </p:nvSpPr>
              <p:spPr>
                <a:xfrm>
                  <a:off x="3923" y="1706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28" name="Obdélník 6"/>
                <p:cNvSpPr/>
                <p:nvPr/>
              </p:nvSpPr>
              <p:spPr>
                <a:xfrm>
                  <a:off x="3198" y="2115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r>
                    <a:rPr lang="cs-CZ" sz="2800" b="1">
                      <a:solidFill>
                        <a:srgbClr val="000000"/>
                      </a:solidFill>
                      <a:latin typeface="Arial" charset="0"/>
                      <a:cs typeface="Arial" charset="0"/>
                    </a:rPr>
                    <a:t>V</a:t>
                  </a:r>
                </a:p>
              </p:txBody>
            </p:sp>
            <p:sp>
              <p:nvSpPr>
                <p:cNvPr id="29" name="Obdélník 6"/>
                <p:cNvSpPr/>
                <p:nvPr/>
              </p:nvSpPr>
              <p:spPr>
                <a:xfrm>
                  <a:off x="3560" y="2115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30" name="Obdélník 6"/>
                <p:cNvSpPr/>
                <p:nvPr/>
              </p:nvSpPr>
              <p:spPr>
                <a:xfrm>
                  <a:off x="3923" y="2115"/>
                  <a:ext cx="363" cy="408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r>
                    <a:rPr lang="cs-CZ" sz="2800" b="1">
                      <a:solidFill>
                        <a:srgbClr val="000000"/>
                      </a:solidFill>
                      <a:latin typeface="Arial" charset="0"/>
                      <a:cs typeface="Arial" charset="0"/>
                    </a:rPr>
                    <a:t>E</a:t>
                  </a:r>
                </a:p>
              </p:txBody>
            </p:sp>
            <p:sp>
              <p:nvSpPr>
                <p:cNvPr id="12325" name="Obdélník 6"/>
                <p:cNvSpPr>
                  <a:spLocks noChangeArrowheads="1"/>
                </p:cNvSpPr>
                <p:nvPr/>
              </p:nvSpPr>
              <p:spPr bwMode="auto">
                <a:xfrm>
                  <a:off x="1746" y="935"/>
                  <a:ext cx="318" cy="363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anchor="ctr"/>
                <a:lstStyle/>
                <a:p>
                  <a:pPr algn="ctr"/>
                  <a:r>
                    <a:rPr lang="cs-CZ" sz="2800" b="1">
                      <a:solidFill>
                        <a:srgbClr val="000000"/>
                      </a:solidFill>
                    </a:rPr>
                    <a:t>1.</a:t>
                  </a:r>
                </a:p>
              </p:txBody>
            </p:sp>
            <p:sp>
              <p:nvSpPr>
                <p:cNvPr id="12326" name="Obdélník 6"/>
                <p:cNvSpPr>
                  <a:spLocks noChangeArrowheads="1"/>
                </p:cNvSpPr>
                <p:nvPr/>
              </p:nvSpPr>
              <p:spPr bwMode="auto">
                <a:xfrm>
                  <a:off x="2109" y="1344"/>
                  <a:ext cx="317" cy="31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anchor="ctr"/>
                <a:lstStyle/>
                <a:p>
                  <a:pPr algn="ctr"/>
                  <a:r>
                    <a:rPr lang="cs-CZ" sz="2800" b="1">
                      <a:solidFill>
                        <a:srgbClr val="000000"/>
                      </a:solidFill>
                    </a:rPr>
                    <a:t>2.</a:t>
                  </a:r>
                </a:p>
              </p:txBody>
            </p:sp>
            <p:sp>
              <p:nvSpPr>
                <p:cNvPr id="12327" name="Obdélník 6"/>
                <p:cNvSpPr>
                  <a:spLocks noChangeArrowheads="1"/>
                </p:cNvSpPr>
                <p:nvPr/>
              </p:nvSpPr>
              <p:spPr bwMode="auto">
                <a:xfrm>
                  <a:off x="1746" y="1706"/>
                  <a:ext cx="318" cy="363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anchor="ctr"/>
                <a:lstStyle/>
                <a:p>
                  <a:pPr algn="ctr"/>
                  <a:r>
                    <a:rPr lang="cs-CZ" sz="2800" b="1">
                      <a:solidFill>
                        <a:srgbClr val="000000"/>
                      </a:solidFill>
                    </a:rPr>
                    <a:t>3.</a:t>
                  </a:r>
                </a:p>
              </p:txBody>
            </p:sp>
            <p:sp>
              <p:nvSpPr>
                <p:cNvPr id="12328" name="Obdélník 6"/>
                <p:cNvSpPr>
                  <a:spLocks noChangeArrowheads="1"/>
                </p:cNvSpPr>
                <p:nvPr/>
              </p:nvSpPr>
              <p:spPr bwMode="auto">
                <a:xfrm>
                  <a:off x="2472" y="2160"/>
                  <a:ext cx="318" cy="363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anchor="ctr"/>
                <a:lstStyle/>
                <a:p>
                  <a:pPr algn="ctr"/>
                  <a:r>
                    <a:rPr lang="cs-CZ" sz="2800" b="1">
                      <a:solidFill>
                        <a:srgbClr val="000000"/>
                      </a:solidFill>
                    </a:rPr>
                    <a:t>4.</a:t>
                  </a:r>
                </a:p>
              </p:txBody>
            </p:sp>
          </p:grpSp>
          <p:grpSp>
            <p:nvGrpSpPr>
              <p:cNvPr id="12321" name="Group 76"/>
              <p:cNvGrpSpPr>
                <a:grpSpLocks/>
              </p:cNvGrpSpPr>
              <p:nvPr/>
            </p:nvGrpSpPr>
            <p:grpSpPr bwMode="auto">
              <a:xfrm>
                <a:off x="3779838" y="4005263"/>
                <a:ext cx="1584325" cy="1584325"/>
                <a:chOff x="2381" y="2523"/>
                <a:chExt cx="998" cy="998"/>
              </a:xfrm>
            </p:grpSpPr>
            <p:pic>
              <p:nvPicPr>
                <p:cNvPr id="12304" name="Picture 4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2" cstate="print"/>
                <a:srcRect l="19687" t="7875" r="21251" b="5501"/>
                <a:stretch>
                  <a:fillRect/>
                </a:stretch>
              </p:blipFill>
              <p:spPr bwMode="auto">
                <a:xfrm>
                  <a:off x="2699" y="2523"/>
                  <a:ext cx="680" cy="99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12305" name="Obdélník 6"/>
                <p:cNvSpPr>
                  <a:spLocks noChangeArrowheads="1"/>
                </p:cNvSpPr>
                <p:nvPr/>
              </p:nvSpPr>
              <p:spPr bwMode="auto">
                <a:xfrm>
                  <a:off x="2381" y="3158"/>
                  <a:ext cx="318" cy="363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anchor="ctr"/>
                <a:lstStyle/>
                <a:p>
                  <a:pPr algn="ctr"/>
                  <a:r>
                    <a:rPr lang="cs-CZ" sz="2800" b="1">
                      <a:solidFill>
                        <a:srgbClr val="000000"/>
                      </a:solidFill>
                    </a:rPr>
                    <a:t>1.</a:t>
                  </a:r>
                </a:p>
              </p:txBody>
            </p:sp>
          </p:grpSp>
          <p:grpSp>
            <p:nvGrpSpPr>
              <p:cNvPr id="12322" name="Group 73"/>
              <p:cNvGrpSpPr>
                <a:grpSpLocks/>
              </p:cNvGrpSpPr>
              <p:nvPr/>
            </p:nvGrpSpPr>
            <p:grpSpPr bwMode="auto">
              <a:xfrm>
                <a:off x="539750" y="908050"/>
                <a:ext cx="1943100" cy="1512888"/>
                <a:chOff x="612" y="618"/>
                <a:chExt cx="1224" cy="953"/>
              </a:xfrm>
            </p:grpSpPr>
            <p:pic>
              <p:nvPicPr>
                <p:cNvPr id="12302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>
                  <a:off x="884" y="618"/>
                  <a:ext cx="952" cy="95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12303" name="Obdélník 6"/>
                <p:cNvSpPr>
                  <a:spLocks noChangeArrowheads="1"/>
                </p:cNvSpPr>
                <p:nvPr/>
              </p:nvSpPr>
              <p:spPr bwMode="auto">
                <a:xfrm>
                  <a:off x="612" y="709"/>
                  <a:ext cx="317" cy="31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anchor="ctr"/>
                <a:lstStyle/>
                <a:p>
                  <a:pPr algn="ctr"/>
                  <a:r>
                    <a:rPr lang="cs-CZ" sz="2800" b="1">
                      <a:solidFill>
                        <a:srgbClr val="000000"/>
                      </a:solidFill>
                    </a:rPr>
                    <a:t>2.</a:t>
                  </a:r>
                </a:p>
              </p:txBody>
            </p:sp>
          </p:grpSp>
          <p:grpSp>
            <p:nvGrpSpPr>
              <p:cNvPr id="12323" name="Group 74"/>
              <p:cNvGrpSpPr>
                <a:grpSpLocks/>
              </p:cNvGrpSpPr>
              <p:nvPr/>
            </p:nvGrpSpPr>
            <p:grpSpPr bwMode="auto">
              <a:xfrm>
                <a:off x="1258888" y="2924175"/>
                <a:ext cx="1973262" cy="1828800"/>
                <a:chOff x="657" y="1842"/>
                <a:chExt cx="1243" cy="1152"/>
              </a:xfrm>
            </p:grpSpPr>
            <p:pic>
              <p:nvPicPr>
                <p:cNvPr id="12300" name="Picture 6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>
                  <a:off x="748" y="1842"/>
                  <a:ext cx="1152" cy="115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12301" name="Obdélník 6"/>
                <p:cNvSpPr>
                  <a:spLocks noChangeArrowheads="1"/>
                </p:cNvSpPr>
                <p:nvPr/>
              </p:nvSpPr>
              <p:spPr bwMode="auto">
                <a:xfrm>
                  <a:off x="657" y="2614"/>
                  <a:ext cx="318" cy="363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anchor="ctr"/>
                <a:lstStyle/>
                <a:p>
                  <a:pPr algn="ctr"/>
                  <a:r>
                    <a:rPr lang="cs-CZ" sz="2800" b="1">
                      <a:solidFill>
                        <a:srgbClr val="000000"/>
                      </a:solidFill>
                    </a:rPr>
                    <a:t>3.</a:t>
                  </a:r>
                </a:p>
              </p:txBody>
            </p:sp>
          </p:grpSp>
        </p:grpSp>
        <p:grpSp>
          <p:nvGrpSpPr>
            <p:cNvPr id="12324" name="Group 75"/>
            <p:cNvGrpSpPr>
              <a:grpSpLocks/>
            </p:cNvGrpSpPr>
            <p:nvPr/>
          </p:nvGrpSpPr>
          <p:grpSpPr bwMode="auto">
            <a:xfrm>
              <a:off x="6156325" y="4365625"/>
              <a:ext cx="2378075" cy="1828800"/>
              <a:chOff x="3424" y="2750"/>
              <a:chExt cx="1498" cy="1152"/>
            </a:xfrm>
          </p:grpSpPr>
          <p:pic>
            <p:nvPicPr>
              <p:cNvPr id="12298" name="Picture 6" descr="Zobrazit podrobnosti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3424" y="2750"/>
                <a:ext cx="1152" cy="11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2299" name="Obdélník 6"/>
              <p:cNvSpPr>
                <a:spLocks noChangeArrowheads="1"/>
              </p:cNvSpPr>
              <p:nvPr/>
            </p:nvSpPr>
            <p:spPr bwMode="auto">
              <a:xfrm>
                <a:off x="4604" y="3249"/>
                <a:ext cx="318" cy="363"/>
              </a:xfrm>
              <a:prstGeom prst="rect">
                <a:avLst/>
              </a:prstGeom>
              <a:solidFill>
                <a:schemeClr val="bg1"/>
              </a:solidFill>
              <a:ln w="25400" algn="ctr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algn="ctr"/>
                <a:r>
                  <a:rPr lang="cs-CZ" sz="2800" b="1" dirty="0">
                    <a:solidFill>
                      <a:srgbClr val="000000"/>
                    </a:solidFill>
                  </a:rPr>
                  <a:t>4.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lačítko akce: Vlastní 3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7" name="Nadpis 99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1913" cy="633412"/>
          </a:xfrm>
        </p:spPr>
        <p:txBody>
          <a:bodyPr/>
          <a:lstStyle/>
          <a:p>
            <a:pPr algn="l"/>
            <a:r>
              <a:rPr lang="cs-CZ" b="1" dirty="0" smtClean="0"/>
              <a:t>ŘEŠENÍ </a:t>
            </a:r>
          </a:p>
        </p:txBody>
      </p:sp>
      <p:sp>
        <p:nvSpPr>
          <p:cNvPr id="13314" name="TextovéPole 9"/>
          <p:cNvSpPr txBox="1">
            <a:spLocks noChangeArrowheads="1"/>
          </p:cNvSpPr>
          <p:nvPr/>
        </p:nvSpPr>
        <p:spPr bwMode="auto">
          <a:xfrm>
            <a:off x="467544" y="4797152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/>
              <a:t>Tajenka:</a:t>
            </a:r>
          </a:p>
        </p:txBody>
      </p:sp>
      <p:pic>
        <p:nvPicPr>
          <p:cNvPr id="13316" name="Picture 2" descr="Smiley Fac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1125538"/>
            <a:ext cx="2951534" cy="2951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99"/>
          <p:cNvGrpSpPr/>
          <p:nvPr/>
        </p:nvGrpSpPr>
        <p:grpSpPr>
          <a:xfrm>
            <a:off x="4211960" y="1412776"/>
            <a:ext cx="4608513" cy="2592388"/>
            <a:chOff x="4283968" y="782167"/>
            <a:chExt cx="4608513" cy="2592388"/>
          </a:xfrm>
        </p:grpSpPr>
        <p:sp>
          <p:nvSpPr>
            <p:cNvPr id="80" name="Obdélník 79"/>
            <p:cNvSpPr/>
            <p:nvPr/>
          </p:nvSpPr>
          <p:spPr bwMode="auto">
            <a:xfrm>
              <a:off x="6012756" y="1429867"/>
              <a:ext cx="608013" cy="647700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A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81" name="Obdélník 6"/>
            <p:cNvSpPr/>
            <p:nvPr/>
          </p:nvSpPr>
          <p:spPr bwMode="auto">
            <a:xfrm>
              <a:off x="6012756" y="2077567"/>
              <a:ext cx="608013" cy="649288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R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82" name="Obdélník 81"/>
            <p:cNvSpPr/>
            <p:nvPr/>
          </p:nvSpPr>
          <p:spPr bwMode="auto">
            <a:xfrm>
              <a:off x="6012756" y="782167"/>
              <a:ext cx="608013" cy="647700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J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83" name="Obdélník 82"/>
            <p:cNvSpPr/>
            <p:nvPr/>
          </p:nvSpPr>
          <p:spPr bwMode="auto">
            <a:xfrm>
              <a:off x="6012756" y="2726855"/>
              <a:ext cx="608013" cy="647700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58" name="Obdélník 6"/>
            <p:cNvSpPr/>
            <p:nvPr/>
          </p:nvSpPr>
          <p:spPr bwMode="auto">
            <a:xfrm>
              <a:off x="5436493" y="7821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A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59" name="Obdélník 6"/>
            <p:cNvSpPr/>
            <p:nvPr/>
          </p:nvSpPr>
          <p:spPr bwMode="auto">
            <a:xfrm>
              <a:off x="4860231" y="7821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V</a:t>
              </a:r>
            </a:p>
          </p:txBody>
        </p:sp>
        <p:sp>
          <p:nvSpPr>
            <p:cNvPr id="60" name="Obdélník 6"/>
            <p:cNvSpPr/>
            <p:nvPr/>
          </p:nvSpPr>
          <p:spPr bwMode="auto">
            <a:xfrm>
              <a:off x="6589018" y="7821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Í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61" name="Obdélník 6"/>
            <p:cNvSpPr/>
            <p:nvPr/>
          </p:nvSpPr>
          <p:spPr bwMode="auto">
            <a:xfrm>
              <a:off x="7163693" y="7821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Č</a:t>
              </a:r>
            </a:p>
          </p:txBody>
        </p:sp>
        <p:sp>
          <p:nvSpPr>
            <p:cNvPr id="62" name="Obdélník 6"/>
            <p:cNvSpPr/>
            <p:nvPr/>
          </p:nvSpPr>
          <p:spPr bwMode="auto">
            <a:xfrm>
              <a:off x="7739956" y="7821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K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63" name="Obdélník 6"/>
            <p:cNvSpPr/>
            <p:nvPr/>
          </p:nvSpPr>
          <p:spPr bwMode="auto">
            <a:xfrm>
              <a:off x="8316218" y="7821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</a:p>
          </p:txBody>
        </p:sp>
        <p:sp>
          <p:nvSpPr>
            <p:cNvPr id="64" name="Obdélník 6"/>
            <p:cNvSpPr/>
            <p:nvPr/>
          </p:nvSpPr>
          <p:spPr bwMode="auto">
            <a:xfrm>
              <a:off x="5436493" y="14298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Z</a:t>
              </a:r>
            </a:p>
          </p:txBody>
        </p:sp>
        <p:sp>
          <p:nvSpPr>
            <p:cNvPr id="65" name="Obdélník 6"/>
            <p:cNvSpPr/>
            <p:nvPr/>
          </p:nvSpPr>
          <p:spPr bwMode="auto">
            <a:xfrm>
              <a:off x="6589018" y="14298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J</a:t>
              </a:r>
            </a:p>
          </p:txBody>
        </p:sp>
        <p:sp>
          <p:nvSpPr>
            <p:cNvPr id="66" name="Obdélník 6"/>
            <p:cNvSpPr/>
            <p:nvPr/>
          </p:nvSpPr>
          <p:spPr bwMode="auto">
            <a:xfrm>
              <a:off x="7163693" y="14298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Í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67" name="Obdélník 6"/>
            <p:cNvSpPr/>
            <p:nvPr/>
          </p:nvSpPr>
          <p:spPr bwMode="auto">
            <a:xfrm>
              <a:off x="7739956" y="14298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C</a:t>
              </a:r>
            </a:p>
          </p:txBody>
        </p:sp>
        <p:sp>
          <p:nvSpPr>
            <p:cNvPr id="68" name="Obdélník 6"/>
            <p:cNvSpPr/>
            <p:nvPr/>
          </p:nvSpPr>
          <p:spPr bwMode="auto">
            <a:xfrm>
              <a:off x="4860231" y="20775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N</a:t>
              </a:r>
            </a:p>
          </p:txBody>
        </p:sp>
        <p:sp>
          <p:nvSpPr>
            <p:cNvPr id="69" name="Obdélník 6"/>
            <p:cNvSpPr/>
            <p:nvPr/>
          </p:nvSpPr>
          <p:spPr bwMode="auto">
            <a:xfrm>
              <a:off x="5436493" y="20775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A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70" name="Obdélník 6"/>
            <p:cNvSpPr/>
            <p:nvPr/>
          </p:nvSpPr>
          <p:spPr bwMode="auto">
            <a:xfrm>
              <a:off x="6589018" y="20775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C</a:t>
              </a:r>
            </a:p>
          </p:txBody>
        </p:sp>
        <p:sp>
          <p:nvSpPr>
            <p:cNvPr id="71" name="Obdélník 6"/>
            <p:cNvSpPr/>
            <p:nvPr/>
          </p:nvSpPr>
          <p:spPr bwMode="auto">
            <a:xfrm>
              <a:off x="7163693" y="20775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I</a:t>
              </a:r>
            </a:p>
          </p:txBody>
        </p:sp>
        <p:sp>
          <p:nvSpPr>
            <p:cNvPr id="72" name="Obdélník 6"/>
            <p:cNvSpPr/>
            <p:nvPr/>
          </p:nvSpPr>
          <p:spPr bwMode="auto">
            <a:xfrm>
              <a:off x="7739956" y="2077567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S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73" name="Obdélník 6"/>
            <p:cNvSpPr/>
            <p:nvPr/>
          </p:nvSpPr>
          <p:spPr bwMode="auto">
            <a:xfrm>
              <a:off x="6589018" y="272685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V</a:t>
              </a:r>
            </a:p>
          </p:txBody>
        </p:sp>
        <p:sp>
          <p:nvSpPr>
            <p:cNvPr id="74" name="Obdélník 6"/>
            <p:cNvSpPr/>
            <p:nvPr/>
          </p:nvSpPr>
          <p:spPr bwMode="auto">
            <a:xfrm>
              <a:off x="7163693" y="272685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C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75" name="Obdélník 6"/>
            <p:cNvSpPr/>
            <p:nvPr/>
          </p:nvSpPr>
          <p:spPr bwMode="auto">
            <a:xfrm>
              <a:off x="7739956" y="272685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E</a:t>
              </a:r>
            </a:p>
          </p:txBody>
        </p:sp>
        <p:sp>
          <p:nvSpPr>
            <p:cNvPr id="76" name="Obdélník 6"/>
            <p:cNvSpPr>
              <a:spLocks noChangeArrowheads="1"/>
            </p:cNvSpPr>
            <p:nvPr/>
          </p:nvSpPr>
          <p:spPr bwMode="auto">
            <a:xfrm>
              <a:off x="4283968" y="853604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77" name="Obdélník 6"/>
            <p:cNvSpPr>
              <a:spLocks noChangeArrowheads="1"/>
            </p:cNvSpPr>
            <p:nvPr/>
          </p:nvSpPr>
          <p:spPr bwMode="auto">
            <a:xfrm>
              <a:off x="4860231" y="1502892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78" name="Obdélník 6"/>
            <p:cNvSpPr>
              <a:spLocks noChangeArrowheads="1"/>
            </p:cNvSpPr>
            <p:nvPr/>
          </p:nvSpPr>
          <p:spPr bwMode="auto">
            <a:xfrm>
              <a:off x="4283968" y="2077567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3.</a:t>
              </a:r>
            </a:p>
          </p:txBody>
        </p:sp>
        <p:sp>
          <p:nvSpPr>
            <p:cNvPr id="79" name="Obdélník 6"/>
            <p:cNvSpPr>
              <a:spLocks noChangeArrowheads="1"/>
            </p:cNvSpPr>
            <p:nvPr/>
          </p:nvSpPr>
          <p:spPr bwMode="auto">
            <a:xfrm>
              <a:off x="5436493" y="2798292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4.</a:t>
              </a:r>
            </a:p>
          </p:txBody>
        </p:sp>
      </p:grpSp>
      <p:grpSp>
        <p:nvGrpSpPr>
          <p:cNvPr id="3" name="Skupina 98"/>
          <p:cNvGrpSpPr/>
          <p:nvPr/>
        </p:nvGrpSpPr>
        <p:grpSpPr>
          <a:xfrm>
            <a:off x="611560" y="5805264"/>
            <a:ext cx="2336205" cy="649288"/>
            <a:chOff x="4427984" y="5085184"/>
            <a:chExt cx="2336205" cy="649288"/>
          </a:xfrm>
        </p:grpSpPr>
        <p:sp>
          <p:nvSpPr>
            <p:cNvPr id="94" name="Obdélník 93"/>
            <p:cNvSpPr/>
            <p:nvPr/>
          </p:nvSpPr>
          <p:spPr bwMode="auto">
            <a:xfrm>
              <a:off x="4427984" y="5085184"/>
              <a:ext cx="608013" cy="647700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J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6" name="Obdélník 95"/>
            <p:cNvSpPr/>
            <p:nvPr/>
          </p:nvSpPr>
          <p:spPr bwMode="auto">
            <a:xfrm>
              <a:off x="5004048" y="5085184"/>
              <a:ext cx="608013" cy="647700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A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7" name="Obdélník 6"/>
            <p:cNvSpPr/>
            <p:nvPr/>
          </p:nvSpPr>
          <p:spPr bwMode="auto">
            <a:xfrm>
              <a:off x="5580112" y="5085184"/>
              <a:ext cx="608013" cy="649288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R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8" name="Obdélník 97"/>
            <p:cNvSpPr/>
            <p:nvPr/>
          </p:nvSpPr>
          <p:spPr bwMode="auto">
            <a:xfrm>
              <a:off x="6156176" y="5085184"/>
              <a:ext cx="608013" cy="647700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29.9.2011].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  <a:p>
            <a:pPr eaLnBrk="1" hangingPunct="1"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Clker.com</a:t>
            </a:r>
            <a:r>
              <a:rPr lang="cs-CZ" sz="2000" dirty="0" smtClean="0"/>
              <a:t> [online]. [cit. 29.9.2011]. Dostupný na WWW:</a:t>
            </a:r>
          </a:p>
          <a:p>
            <a:pPr eaLnBrk="1" hangingPunct="1">
              <a:buNone/>
            </a:pPr>
            <a:r>
              <a:rPr lang="cs-CZ" sz="2000" dirty="0" err="1" smtClean="0"/>
              <a:t>clker.com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483768" y="1628775"/>
            <a:ext cx="3816424" cy="4032250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2627313" y="765175"/>
            <a:ext cx="4032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750" y="5661025"/>
            <a:ext cx="863600" cy="720725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484</Words>
  <Application>Microsoft Office PowerPoint</Application>
  <PresentationFormat>Předvádění na obrazovce (4:3)</PresentationFormat>
  <Paragraphs>152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ROČNÍ OBDOBÍ - JARO VY_32_INOVACE_5A_01 Číslo projektu: CZ.1.07/1.4.00/21.1101</vt:lpstr>
      <vt:lpstr>Prezentace aplikace PowerPoint</vt:lpstr>
      <vt:lpstr>Prezentace aplikace PowerPoint</vt:lpstr>
      <vt:lpstr>Básnička</vt:lpstr>
      <vt:lpstr>Prezentace aplikace PowerPoint</vt:lpstr>
      <vt:lpstr>Prezentace aplikace PowerPoint</vt:lpstr>
      <vt:lpstr>PŘÍRODA NA JAŘE</vt:lpstr>
      <vt:lpstr>Prezentace aplikace PowerPoint</vt:lpstr>
      <vt:lpstr>Přečtěte si obrázkové věty o jaru.</vt:lpstr>
      <vt:lpstr>Škrtněte obrázky, které nepatří do jara.</vt:lpstr>
      <vt:lpstr>Prezentace aplikace PowerPoint</vt:lpstr>
      <vt:lpstr>ŘEŠENÍ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VY_32_INOVACE_5A_01_ROCNI OBDOBI - JARO Číslo projektu: CZ.1.07/1.5.00/34.1056</dc:title>
  <dc:creator>Pavla</dc:creator>
  <cp:lastModifiedBy>uzivatel</cp:lastModifiedBy>
  <cp:revision>6</cp:revision>
  <dcterms:created xsi:type="dcterms:W3CDTF">2011-09-29T14:11:50Z</dcterms:created>
  <dcterms:modified xsi:type="dcterms:W3CDTF">2013-02-02T15:20:08Z</dcterms:modified>
</cp:coreProperties>
</file>