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551905-87A2-4198-8107-7C199A4E55C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7CA16B-085E-4F00-BCB1-3884729E87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5E22C4-914C-4782-86FD-50DFA026FAD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F0C0E4-6CBD-4DF7-9CD3-BC8637966316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193EDC-7509-41A0-8769-AD145F7F08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pohadky.signaly.cz/1006/leto-basnick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slide" Target="slide1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10" Type="http://schemas.openxmlformats.org/officeDocument/2006/relationships/image" Target="../media/image14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ROČNÍ OBDOBÍ - LÉTO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VY_32_INOVACE_5A_02</a:t>
            </a:r>
            <a:br>
              <a:rPr lang="cs-CZ" sz="4000" dirty="0" smtClean="0"/>
            </a:br>
            <a:r>
              <a:rPr lang="cs-CZ" sz="2800" dirty="0" smtClean="0"/>
              <a:t>Číslo projektu: </a:t>
            </a:r>
            <a:r>
              <a:rPr lang="cs-CZ" sz="2800" dirty="0" smtClean="0"/>
              <a:t>CZ.1.07/1.4.00/21.1101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Sada 1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Člověk a jeho svět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09347992"/>
              </p:ext>
            </p:extLst>
          </p:nvPr>
        </p:nvGraphicFramePr>
        <p:xfrm>
          <a:off x="539750" y="1052513"/>
          <a:ext cx="8280400" cy="5000518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Žáci se naučí základní charakteristiku ročního období léta. Naučí se básničku a letní měsíce. První úkol je interaktivní. Žáci kliknutím vybírají měsíce, které patří k létu. Naučí se ovoce, které zraje v létě. V dalším úkole vyškrtávají pomocí rukopisných poznámek, co není ovoce.  Přečtou si obrázkové věty o létě. Obrázky, které k létu nepatří, škrtají pomocí rukopisných poznámek. 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Na další stránce žáci vyluští křížovku – zde pracují tužkou (rukopisné poznámky v rámci nového softwaru Microsoft 2010).  Správnost křížovky si mohou následně ověřit.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 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0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3.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179388" y="188913"/>
            <a:ext cx="8785225" cy="640873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dirty="0" smtClean="0"/>
              <a:t>Roční období rozdělujeme na:</a:t>
            </a:r>
            <a:r>
              <a:rPr lang="cs-CZ" sz="2800" dirty="0" smtClean="0">
                <a:solidFill>
                  <a:srgbClr val="009900"/>
                </a:solidFill>
              </a:rPr>
              <a:t> </a:t>
            </a:r>
            <a:r>
              <a:rPr lang="cs-CZ" sz="2800" b="1" dirty="0" smtClean="0">
                <a:solidFill>
                  <a:srgbClr val="009900"/>
                </a:solidFill>
              </a:rPr>
              <a:t>jaro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FFCC00"/>
                </a:solidFill>
              </a:rPr>
              <a:t>léto</a:t>
            </a:r>
            <a:r>
              <a:rPr lang="cs-CZ" sz="2800" b="1" dirty="0" smtClean="0"/>
              <a:t>, </a:t>
            </a:r>
            <a:r>
              <a:rPr lang="cs-CZ" sz="2800" b="1" dirty="0" smtClean="0">
                <a:solidFill>
                  <a:srgbClr val="D60029"/>
                </a:solidFill>
              </a:rPr>
              <a:t>podzim</a:t>
            </a:r>
            <a:r>
              <a:rPr lang="cs-CZ" sz="2800" b="1" dirty="0" smtClean="0"/>
              <a:t> a </a:t>
            </a:r>
            <a:r>
              <a:rPr lang="cs-CZ" sz="2800" b="1" dirty="0" smtClean="0">
                <a:solidFill>
                  <a:srgbClr val="3B3BFF"/>
                </a:solidFill>
              </a:rPr>
              <a:t>zima</a:t>
            </a:r>
            <a:r>
              <a:rPr lang="cs-CZ" sz="2800" b="1" dirty="0" smtClean="0"/>
              <a:t>.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Roční období se mění podle toho, jak je Země otočená ke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Slunci. </a:t>
            </a:r>
          </a:p>
          <a:p>
            <a:pPr algn="ctr" eaLnBrk="1" hangingPunct="1">
              <a:buFont typeface="Arial" charset="0"/>
              <a:buNone/>
            </a:pPr>
            <a:r>
              <a:rPr lang="cs-CZ" sz="5400" b="1" dirty="0" smtClean="0">
                <a:solidFill>
                  <a:srgbClr val="FFC000"/>
                </a:solidFill>
              </a:rPr>
              <a:t>LÉTO</a:t>
            </a:r>
            <a:r>
              <a:rPr lang="cs-CZ" sz="5400" b="1" dirty="0" smtClean="0">
                <a:solidFill>
                  <a:srgbClr val="D60029"/>
                </a:solidFill>
              </a:rPr>
              <a:t>	</a:t>
            </a:r>
          </a:p>
          <a:p>
            <a:pPr algn="ctr" eaLnBrk="1" hangingPunct="1">
              <a:buFont typeface="Arial" charset="0"/>
              <a:buNone/>
            </a:pPr>
            <a:endParaRPr lang="cs-CZ" sz="1800" b="1" dirty="0" smtClean="0">
              <a:solidFill>
                <a:srgbClr val="D60029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2800" smtClean="0"/>
              <a:t>Do léta </a:t>
            </a:r>
            <a:r>
              <a:rPr lang="cs-CZ" sz="2800" dirty="0" smtClean="0"/>
              <a:t>patří měsíce: </a:t>
            </a:r>
            <a:r>
              <a:rPr lang="cs-CZ" sz="2800" b="1" i="1" dirty="0" smtClean="0"/>
              <a:t>Červen, Červenec, Srpen.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Meteorologické léto začíná </a:t>
            </a:r>
            <a:r>
              <a:rPr lang="cs-CZ" sz="2800" b="1" dirty="0" smtClean="0"/>
              <a:t>1. června </a:t>
            </a:r>
            <a:r>
              <a:rPr lang="cs-CZ" sz="2800" dirty="0" smtClean="0"/>
              <a:t>a končí </a:t>
            </a:r>
            <a:r>
              <a:rPr lang="cs-CZ" sz="2800" b="1" dirty="0" smtClean="0"/>
              <a:t>31. srpna.</a:t>
            </a:r>
            <a:r>
              <a:rPr lang="cs-CZ" sz="2800" dirty="0" smtClean="0"/>
              <a:t> </a:t>
            </a:r>
            <a:endParaRPr lang="cs-CZ" sz="2800" b="1" dirty="0" smtClean="0">
              <a:solidFill>
                <a:srgbClr val="FFCC00"/>
              </a:solidFill>
            </a:endParaRP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Léto je nejteplejší období roku.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Dny jsou dlouhé a pozdě se stmívá. 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Kvetou rostliny a dozrává ovoce.</a:t>
            </a:r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Děti mají letní prázdniny.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endParaRPr lang="cs-CZ" sz="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0" y="260350"/>
            <a:ext cx="3394075" cy="92233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000" b="1" dirty="0" smtClean="0">
                <a:hlinkClick r:id="rId2"/>
              </a:rPr>
              <a:t>Básnička</a:t>
            </a:r>
            <a:endParaRPr lang="cs-CZ" sz="6000" b="1" dirty="0" smtClean="0"/>
          </a:p>
        </p:txBody>
      </p:sp>
      <p:sp>
        <p:nvSpPr>
          <p:cNvPr id="5123" name="Zástupný symbol pro obsah 3"/>
          <p:cNvSpPr>
            <a:spLocks noGrp="1"/>
          </p:cNvSpPr>
          <p:nvPr>
            <p:ph idx="1"/>
          </p:nvPr>
        </p:nvSpPr>
        <p:spPr>
          <a:xfrm>
            <a:off x="179512" y="1412776"/>
            <a:ext cx="8642350" cy="5184775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3600" dirty="0" smtClean="0"/>
              <a:t>Cupy - </a:t>
            </a:r>
            <a:r>
              <a:rPr lang="cs-CZ" sz="3600" dirty="0" err="1" smtClean="0"/>
              <a:t>hupy</a:t>
            </a:r>
            <a:r>
              <a:rPr lang="cs-CZ" sz="3600" dirty="0" smtClean="0"/>
              <a:t> -</a:t>
            </a:r>
          </a:p>
          <a:p>
            <a:pPr>
              <a:buFont typeface="Arial" charset="0"/>
              <a:buNone/>
            </a:pPr>
            <a:r>
              <a:rPr lang="cs-CZ" sz="3600" dirty="0" smtClean="0"/>
              <a:t>pravda je to,</a:t>
            </a:r>
          </a:p>
          <a:p>
            <a:pPr>
              <a:buFont typeface="Arial" charset="0"/>
              <a:buNone/>
            </a:pPr>
            <a:r>
              <a:rPr lang="cs-CZ" sz="3600" dirty="0" smtClean="0"/>
              <a:t>po jaru, že máme léto.</a:t>
            </a:r>
          </a:p>
          <a:p>
            <a:pPr>
              <a:buFont typeface="Arial" charset="0"/>
              <a:buNone/>
            </a:pPr>
            <a:r>
              <a:rPr lang="cs-CZ" sz="3600" dirty="0" smtClean="0"/>
              <a:t>Slunko hřeje, slunko pálí,</a:t>
            </a:r>
          </a:p>
          <a:p>
            <a:pPr>
              <a:buFont typeface="Arial" charset="0"/>
              <a:buNone/>
            </a:pPr>
            <a:r>
              <a:rPr lang="cs-CZ" sz="3600" dirty="0" smtClean="0"/>
              <a:t>ani chvilku nezahálí,</a:t>
            </a:r>
          </a:p>
          <a:p>
            <a:pPr>
              <a:buFont typeface="Arial" charset="0"/>
              <a:buNone/>
            </a:pPr>
            <a:r>
              <a:rPr lang="cs-CZ" sz="3600" dirty="0" smtClean="0"/>
              <a:t>všude smíchu je a ruchu</a:t>
            </a:r>
          </a:p>
          <a:p>
            <a:pPr>
              <a:buFont typeface="Arial" charset="0"/>
              <a:buNone/>
            </a:pPr>
            <a:r>
              <a:rPr lang="cs-CZ" sz="3600" dirty="0" smtClean="0"/>
              <a:t>- léto přišlo!</a:t>
            </a:r>
          </a:p>
          <a:p>
            <a:pPr>
              <a:buFont typeface="Arial" charset="0"/>
              <a:buNone/>
            </a:pPr>
            <a:r>
              <a:rPr lang="cs-CZ" sz="3600" dirty="0" err="1" smtClean="0"/>
              <a:t>Hejsa</a:t>
            </a:r>
            <a:r>
              <a:rPr lang="cs-CZ" sz="3600" dirty="0" smtClean="0"/>
              <a:t>! </a:t>
            </a:r>
            <a:r>
              <a:rPr lang="cs-CZ" sz="3600" dirty="0" err="1" smtClean="0"/>
              <a:t>Chuchu</a:t>
            </a:r>
            <a:r>
              <a:rPr lang="cs-CZ" sz="3600" dirty="0" smtClean="0"/>
              <a:t>!</a:t>
            </a:r>
          </a:p>
        </p:txBody>
      </p:sp>
      <p:pic>
        <p:nvPicPr>
          <p:cNvPr id="5128" name="Picture 8" descr="fantazie,hv&amp;ecaron;zdy,nebeská t&amp;ecaron;lesa,p&amp;rcaron;íroda,slun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88640"/>
            <a:ext cx="3455665" cy="34556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46" name="AutoShape 7"/>
          <p:cNvSpPr>
            <a:spLocks noChangeArrowheads="1"/>
          </p:cNvSpPr>
          <p:nvPr/>
        </p:nvSpPr>
        <p:spPr bwMode="auto">
          <a:xfrm>
            <a:off x="468313" y="2492375"/>
            <a:ext cx="2376487" cy="792163"/>
          </a:xfrm>
          <a:prstGeom prst="roundRect">
            <a:avLst>
              <a:gd name="adj" fmla="val 16667"/>
            </a:avLst>
          </a:prstGeom>
          <a:solidFill>
            <a:srgbClr val="FFCC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ČERVEN</a:t>
            </a:r>
          </a:p>
        </p:txBody>
      </p:sp>
      <p:sp>
        <p:nvSpPr>
          <p:cNvPr id="6147" name="AutoShape 8"/>
          <p:cNvSpPr>
            <a:spLocks noChangeArrowheads="1"/>
          </p:cNvSpPr>
          <p:nvPr/>
        </p:nvSpPr>
        <p:spPr bwMode="auto">
          <a:xfrm>
            <a:off x="3132138" y="2492375"/>
            <a:ext cx="2952750" cy="792163"/>
          </a:xfrm>
          <a:prstGeom prst="roundRect">
            <a:avLst>
              <a:gd name="adj" fmla="val 16667"/>
            </a:avLst>
          </a:prstGeom>
          <a:solidFill>
            <a:srgbClr val="FF99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ČERVENEC</a:t>
            </a:r>
          </a:p>
        </p:txBody>
      </p:sp>
      <p:sp>
        <p:nvSpPr>
          <p:cNvPr id="6148" name="AutoShape 9"/>
          <p:cNvSpPr>
            <a:spLocks noChangeArrowheads="1"/>
          </p:cNvSpPr>
          <p:nvPr/>
        </p:nvSpPr>
        <p:spPr bwMode="auto">
          <a:xfrm>
            <a:off x="6443663" y="2492375"/>
            <a:ext cx="2376487" cy="792163"/>
          </a:xfrm>
          <a:prstGeom prst="roundRect">
            <a:avLst>
              <a:gd name="adj" fmla="val 16667"/>
            </a:avLst>
          </a:prstGeom>
          <a:solidFill>
            <a:srgbClr val="FF8A3B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SRPEN</a:t>
            </a:r>
          </a:p>
        </p:txBody>
      </p:sp>
      <p:sp>
        <p:nvSpPr>
          <p:cNvPr id="7" name="Slunce 6"/>
          <p:cNvSpPr/>
          <p:nvPr/>
        </p:nvSpPr>
        <p:spPr>
          <a:xfrm>
            <a:off x="971550" y="260350"/>
            <a:ext cx="1584325" cy="1655763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" name="Skupina 49"/>
          <p:cNvGrpSpPr>
            <a:grpSpLocks/>
          </p:cNvGrpSpPr>
          <p:nvPr/>
        </p:nvGrpSpPr>
        <p:grpSpPr bwMode="auto">
          <a:xfrm>
            <a:off x="6372225" y="188913"/>
            <a:ext cx="2374900" cy="1584325"/>
            <a:chOff x="4397953" y="4436180"/>
            <a:chExt cx="1872208" cy="1780317"/>
          </a:xfrm>
        </p:grpSpPr>
        <p:sp>
          <p:nvSpPr>
            <p:cNvPr id="21" name="Blesk 20"/>
            <p:cNvSpPr>
              <a:spLocks noChangeArrowheads="1"/>
            </p:cNvSpPr>
            <p:nvPr/>
          </p:nvSpPr>
          <p:spPr bwMode="auto">
            <a:xfrm rot="4107454">
              <a:off x="4573269" y="5100291"/>
              <a:ext cx="1152390" cy="1080023"/>
            </a:xfrm>
            <a:prstGeom prst="lightningBolt">
              <a:avLst/>
            </a:prstGeom>
            <a:solidFill>
              <a:srgbClr val="FFC000"/>
            </a:solidFill>
            <a:ln w="25400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rot="10800000" vert="eaVert"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schemeClr val="lt1"/>
                </a:solidFill>
                <a:latin typeface="+mn-lt"/>
                <a:cs typeface="+mn-cs"/>
              </a:endParaRPr>
            </a:p>
          </p:txBody>
        </p:sp>
        <p:sp>
          <p:nvSpPr>
            <p:cNvPr id="12" name="Mrak 11"/>
            <p:cNvSpPr/>
            <p:nvPr/>
          </p:nvSpPr>
          <p:spPr>
            <a:xfrm rot="267700">
              <a:off x="4397953" y="4436180"/>
              <a:ext cx="1872208" cy="1152390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6151" name="Rectangle 16"/>
          <p:cNvSpPr>
            <a:spLocks noChangeArrowheads="1"/>
          </p:cNvSpPr>
          <p:nvPr/>
        </p:nvSpPr>
        <p:spPr bwMode="auto">
          <a:xfrm>
            <a:off x="3203575" y="188913"/>
            <a:ext cx="25209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5400" b="1"/>
              <a:t>LÉTO</a:t>
            </a:r>
          </a:p>
        </p:txBody>
      </p:sp>
      <p:pic>
        <p:nvPicPr>
          <p:cNvPr id="6152" name="Picture 18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3819525"/>
            <a:ext cx="2374900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Picture 2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3932238"/>
            <a:ext cx="230505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4" name="Picture 2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3860800"/>
            <a:ext cx="2305050" cy="230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3850" y="981075"/>
            <a:ext cx="8496300" cy="2376488"/>
          </a:xfrm>
          <a:prstGeom prst="rect">
            <a:avLst/>
          </a:prstGeom>
          <a:solidFill>
            <a:srgbClr val="FFD347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1" name="Rectangle 28"/>
          <p:cNvSpPr>
            <a:spLocks noChangeArrowheads="1"/>
          </p:cNvSpPr>
          <p:nvPr/>
        </p:nvSpPr>
        <p:spPr bwMode="auto">
          <a:xfrm>
            <a:off x="3203575" y="1052513"/>
            <a:ext cx="288131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5400" b="1"/>
              <a:t>LÉTO</a:t>
            </a:r>
          </a:p>
        </p:txBody>
      </p:sp>
      <p:sp>
        <p:nvSpPr>
          <p:cNvPr id="7172" name="AutoShape 8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6227763" y="5373688"/>
            <a:ext cx="2376487" cy="792162"/>
          </a:xfrm>
          <a:prstGeom prst="roundRect">
            <a:avLst>
              <a:gd name="adj" fmla="val 16667"/>
            </a:avLst>
          </a:prstGeom>
          <a:solidFill>
            <a:srgbClr val="E11D63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ŘÍJEN</a:t>
            </a:r>
          </a:p>
        </p:txBody>
      </p:sp>
      <p:sp>
        <p:nvSpPr>
          <p:cNvPr id="7173" name="AutoShape 73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539750" y="5445125"/>
            <a:ext cx="2376488" cy="792163"/>
          </a:xfrm>
          <a:prstGeom prst="roundRect">
            <a:avLst>
              <a:gd name="adj" fmla="val 16667"/>
            </a:avLst>
          </a:prstGeom>
          <a:solidFill>
            <a:srgbClr val="99CC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DUBEN</a:t>
            </a:r>
          </a:p>
        </p:txBody>
      </p:sp>
      <p:sp>
        <p:nvSpPr>
          <p:cNvPr id="7174" name="Rectangle 37"/>
          <p:cNvSpPr>
            <a:spLocks noGrp="1" noChangeArrowheads="1"/>
          </p:cNvSpPr>
          <p:nvPr/>
        </p:nvSpPr>
        <p:spPr bwMode="auto">
          <a:xfrm>
            <a:off x="1403648" y="260648"/>
            <a:ext cx="52435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20000"/>
              </a:spcBef>
            </a:pPr>
            <a:r>
              <a:rPr lang="cs-CZ" sz="2800" b="1" dirty="0">
                <a:latin typeface="Calibri" pitchFamily="34" charset="0"/>
              </a:rPr>
              <a:t>Vyberte měsíce, které patří k létu.</a:t>
            </a:r>
            <a:endParaRPr lang="cs-CZ" sz="2800" dirty="0">
              <a:latin typeface="Calibri" pitchFamily="34" charset="0"/>
            </a:endParaRPr>
          </a:p>
        </p:txBody>
      </p:sp>
      <p:sp>
        <p:nvSpPr>
          <p:cNvPr id="12" name="AutoShape 8"/>
          <p:cNvSpPr>
            <a:spLocks noChangeArrowheads="1"/>
          </p:cNvSpPr>
          <p:nvPr/>
        </p:nvSpPr>
        <p:spPr bwMode="auto">
          <a:xfrm>
            <a:off x="5148263" y="4292600"/>
            <a:ext cx="2952750" cy="792163"/>
          </a:xfrm>
          <a:prstGeom prst="roundRect">
            <a:avLst>
              <a:gd name="adj" fmla="val 16667"/>
            </a:avLst>
          </a:prstGeom>
          <a:solidFill>
            <a:srgbClr val="FF99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ČERVENEC</a:t>
            </a:r>
          </a:p>
        </p:txBody>
      </p:sp>
      <p:sp>
        <p:nvSpPr>
          <p:cNvPr id="13" name="AutoShape 9"/>
          <p:cNvSpPr>
            <a:spLocks noChangeArrowheads="1"/>
          </p:cNvSpPr>
          <p:nvPr/>
        </p:nvSpPr>
        <p:spPr bwMode="auto">
          <a:xfrm>
            <a:off x="3492500" y="5445125"/>
            <a:ext cx="2376488" cy="792163"/>
          </a:xfrm>
          <a:prstGeom prst="roundRect">
            <a:avLst>
              <a:gd name="adj" fmla="val 16667"/>
            </a:avLst>
          </a:prstGeom>
          <a:solidFill>
            <a:srgbClr val="FF8A3B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SRPEN</a:t>
            </a:r>
          </a:p>
        </p:txBody>
      </p:sp>
      <p:sp>
        <p:nvSpPr>
          <p:cNvPr id="15" name="AutoShape 7"/>
          <p:cNvSpPr>
            <a:spLocks noChangeArrowheads="1"/>
          </p:cNvSpPr>
          <p:nvPr/>
        </p:nvSpPr>
        <p:spPr bwMode="auto">
          <a:xfrm>
            <a:off x="1763713" y="4292600"/>
            <a:ext cx="2376487" cy="792163"/>
          </a:xfrm>
          <a:prstGeom prst="roundRect">
            <a:avLst>
              <a:gd name="adj" fmla="val 16667"/>
            </a:avLst>
          </a:prstGeom>
          <a:solidFill>
            <a:srgbClr val="FFCC0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cs-CZ" sz="4000" b="1"/>
              <a:t>ČERVEN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395536" y="332656"/>
            <a:ext cx="792088" cy="360040"/>
          </a:xfrm>
          <a:prstGeom prst="rightArrow">
            <a:avLst/>
          </a:prstGeom>
          <a:solidFill>
            <a:srgbClr val="FFD347"/>
          </a:solidFill>
          <a:ln>
            <a:solidFill>
              <a:srgbClr val="FFD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46994E-6 L -0.13767 -0.382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00" y="-19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46994E-6 L -0.22448 -0.3198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00" y="-16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56244E-6 L 0.2875 -0.5610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00" y="-2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15" descr="&amp;Ccaron;ervené jablk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1989138"/>
            <a:ext cx="1541462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17" descr="T&amp;rcaron;ešn&amp;ecaron; se stopkou a liste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2500" y="1989138"/>
            <a:ext cx="1655763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19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150" y="4508500"/>
            <a:ext cx="1512888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23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725" y="4508500"/>
            <a:ext cx="151130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14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l="8929"/>
          <a:stretch>
            <a:fillRect/>
          </a:stretch>
        </p:blipFill>
        <p:spPr bwMode="auto">
          <a:xfrm>
            <a:off x="6443663" y="1844675"/>
            <a:ext cx="1470025" cy="161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9" name="Nadpis 1"/>
          <p:cNvSpPr>
            <a:spLocks noGrp="1"/>
          </p:cNvSpPr>
          <p:nvPr>
            <p:ph type="title"/>
          </p:nvPr>
        </p:nvSpPr>
        <p:spPr>
          <a:xfrm>
            <a:off x="468313" y="188640"/>
            <a:ext cx="8229600" cy="792088"/>
          </a:xfrm>
          <a:gradFill flip="none" rotWithShape="1">
            <a:gsLst>
              <a:gs pos="0">
                <a:srgbClr val="FFF200">
                  <a:alpha val="0"/>
                </a:srgbClr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13500000" scaled="1"/>
            <a:tileRect/>
          </a:gradFill>
        </p:spPr>
        <p:txBody>
          <a:bodyPr/>
          <a:lstStyle/>
          <a:p>
            <a:r>
              <a:rPr lang="cs-CZ" b="1" dirty="0" smtClean="0"/>
              <a:t>LETNÍ OVOCE</a:t>
            </a:r>
          </a:p>
        </p:txBody>
      </p:sp>
      <p:sp>
        <p:nvSpPr>
          <p:cNvPr id="8200" name="Zástupný symbol pro obsah 2"/>
          <p:cNvSpPr>
            <a:spLocks noGrp="1"/>
          </p:cNvSpPr>
          <p:nvPr>
            <p:ph idx="1"/>
          </p:nvPr>
        </p:nvSpPr>
        <p:spPr>
          <a:xfrm>
            <a:off x="323850" y="981075"/>
            <a:ext cx="8229600" cy="5032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dirty="0" smtClean="0"/>
              <a:t>Prohlédněte si některé druhy letního ovoce.</a:t>
            </a:r>
          </a:p>
        </p:txBody>
      </p:sp>
      <p:sp>
        <p:nvSpPr>
          <p:cNvPr id="30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95288" y="3716338"/>
            <a:ext cx="1873250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r>
              <a:rPr lang="cs-CZ" sz="2400" b="1" dirty="0">
                <a:latin typeface="+mn-lt"/>
                <a:cs typeface="+mn-cs"/>
              </a:rPr>
              <a:t>JABLKO</a:t>
            </a:r>
          </a:p>
        </p:txBody>
      </p:sp>
      <p:sp>
        <p:nvSpPr>
          <p:cNvPr id="31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3419475" y="3716338"/>
            <a:ext cx="1873250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r>
              <a:rPr lang="cs-CZ" sz="2400" b="1" dirty="0">
                <a:latin typeface="+mn-lt"/>
                <a:cs typeface="+mn-cs"/>
              </a:rPr>
              <a:t>TŘEŠEŇ</a:t>
            </a:r>
          </a:p>
        </p:txBody>
      </p:sp>
      <p:sp>
        <p:nvSpPr>
          <p:cNvPr id="37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6227763" y="3644900"/>
            <a:ext cx="1873250" cy="5762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r>
              <a:rPr lang="cs-CZ" sz="2400" b="1" dirty="0">
                <a:latin typeface="+mn-lt"/>
                <a:cs typeface="+mn-cs"/>
              </a:rPr>
              <a:t>JAHODA</a:t>
            </a:r>
          </a:p>
        </p:txBody>
      </p:sp>
      <p:sp>
        <p:nvSpPr>
          <p:cNvPr id="38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1835150" y="6021388"/>
            <a:ext cx="1873250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r>
              <a:rPr lang="cs-CZ" sz="2400" b="1" dirty="0">
                <a:latin typeface="+mn-lt"/>
                <a:cs typeface="+mn-cs"/>
              </a:rPr>
              <a:t>MALINA</a:t>
            </a:r>
          </a:p>
        </p:txBody>
      </p:sp>
      <p:sp>
        <p:nvSpPr>
          <p:cNvPr id="39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>
            <a:off x="5003800" y="6021388"/>
            <a:ext cx="1873250" cy="5762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>
              <a:defRPr/>
            </a:pPr>
            <a:r>
              <a:rPr lang="cs-CZ" sz="2400" b="1" dirty="0">
                <a:latin typeface="+mn-lt"/>
                <a:cs typeface="+mn-cs"/>
              </a:rPr>
              <a:t>MERUŇKA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18" name="Zástupný symbol pro obsah 2"/>
          <p:cNvSpPr>
            <a:spLocks noGrp="1"/>
          </p:cNvSpPr>
          <p:nvPr>
            <p:ph idx="1"/>
          </p:nvPr>
        </p:nvSpPr>
        <p:spPr>
          <a:xfrm>
            <a:off x="1403648" y="332656"/>
            <a:ext cx="5761038" cy="5032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dirty="0" smtClean="0"/>
              <a:t>Škrtněte, co do mísy s ovocem nepatří.</a:t>
            </a:r>
          </a:p>
        </p:txBody>
      </p:sp>
      <p:grpSp>
        <p:nvGrpSpPr>
          <p:cNvPr id="2" name="Skupina 25"/>
          <p:cNvGrpSpPr>
            <a:grpSpLocks/>
          </p:cNvGrpSpPr>
          <p:nvPr/>
        </p:nvGrpSpPr>
        <p:grpSpPr bwMode="auto">
          <a:xfrm>
            <a:off x="395288" y="1196975"/>
            <a:ext cx="8424862" cy="5184775"/>
            <a:chOff x="395536" y="1340768"/>
            <a:chExt cx="8424936" cy="5184576"/>
          </a:xfrm>
        </p:grpSpPr>
        <p:sp>
          <p:nvSpPr>
            <p:cNvPr id="21" name="Obdélník s odříznutým rohem na stejné straně 20"/>
            <p:cNvSpPr/>
            <p:nvPr/>
          </p:nvSpPr>
          <p:spPr>
            <a:xfrm rot="10800000">
              <a:off x="395536" y="1340768"/>
              <a:ext cx="8424936" cy="5184576"/>
            </a:xfrm>
            <a:prstGeom prst="snip2SameRect">
              <a:avLst/>
            </a:prstGeom>
            <a:solidFill>
              <a:schemeClr val="bg1"/>
            </a:solidFill>
            <a:ln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9221" name="Picture 15" descr="&amp;Ccaron;ervené jablko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267744" y="4725144"/>
              <a:ext cx="1540768" cy="15407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2" name="Picture 17" descr="T&amp;rcaron;ešn&amp;ecaron; se stopkou a listem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644008" y="3140968"/>
              <a:ext cx="1368152" cy="13681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3" name="Picture 19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2123728" y="2852936"/>
              <a:ext cx="1512168" cy="1512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4" name="Picture 23" descr="Zobrazit podrobnosti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995936" y="1556792"/>
              <a:ext cx="1512168" cy="1512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5" name="Picture 14" descr="Zobrazit podrobnosti"/>
            <p:cNvPicPr>
              <a:picLocks noChangeAspect="1" noChangeArrowheads="1"/>
            </p:cNvPicPr>
            <p:nvPr/>
          </p:nvPicPr>
          <p:blipFill>
            <a:blip r:embed="rId6" cstate="print"/>
            <a:srcRect l="8929"/>
            <a:stretch>
              <a:fillRect/>
            </a:stretch>
          </p:blipFill>
          <p:spPr bwMode="auto">
            <a:xfrm>
              <a:off x="7020272" y="3717032"/>
              <a:ext cx="1368152" cy="15023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6" name="Picture 25" descr="Zobrazit podrobnosti"/>
            <p:cNvPicPr>
              <a:picLocks noChangeAspect="1" noChangeArrowheads="1"/>
            </p:cNvPicPr>
            <p:nvPr/>
          </p:nvPicPr>
          <p:blipFill>
            <a:blip r:embed="rId7" cstate="print"/>
            <a:srcRect t="19687" b="21251"/>
            <a:stretch>
              <a:fillRect/>
            </a:stretch>
          </p:blipFill>
          <p:spPr bwMode="auto">
            <a:xfrm>
              <a:off x="683568" y="1772816"/>
              <a:ext cx="1828800" cy="10801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7" name="Picture 27" descr="Zobrazit podrobnosti"/>
            <p:cNvPicPr>
              <a:picLocks noChangeAspect="1" noChangeArrowheads="1"/>
            </p:cNvPicPr>
            <p:nvPr/>
          </p:nvPicPr>
          <p:blipFill>
            <a:blip r:embed="rId8" cstate="print"/>
            <a:srcRect l="23625" r="21251"/>
            <a:stretch>
              <a:fillRect/>
            </a:stretch>
          </p:blipFill>
          <p:spPr bwMode="auto">
            <a:xfrm>
              <a:off x="6804248" y="1556792"/>
              <a:ext cx="1008112" cy="1828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8" name="Picture 2" descr="Zobrazit podrobnosti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83568" y="4077072"/>
              <a:ext cx="1496988" cy="14969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9229" name="Picture 29" descr="Zobrazit podrobnosti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5508104" y="4725144"/>
              <a:ext cx="1512168" cy="15121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4" name="Šipka doprava 13"/>
          <p:cNvSpPr/>
          <p:nvPr/>
        </p:nvSpPr>
        <p:spPr>
          <a:xfrm>
            <a:off x="395536" y="332656"/>
            <a:ext cx="792088" cy="360040"/>
          </a:xfrm>
          <a:prstGeom prst="rightArrow">
            <a:avLst/>
          </a:prstGeom>
          <a:solidFill>
            <a:srgbClr val="FFD347"/>
          </a:solidFill>
          <a:ln>
            <a:solidFill>
              <a:srgbClr val="FFD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2" name="Zástupný symbol pro obsah 2"/>
          <p:cNvSpPr>
            <a:spLocks noGrp="1"/>
          </p:cNvSpPr>
          <p:nvPr>
            <p:ph idx="1"/>
          </p:nvPr>
        </p:nvSpPr>
        <p:spPr>
          <a:xfrm>
            <a:off x="250825" y="1125538"/>
            <a:ext cx="8893175" cy="5216525"/>
          </a:xfrm>
        </p:spPr>
        <p:txBody>
          <a:bodyPr/>
          <a:lstStyle/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Venku svítí              .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24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Na koupaliště si vezmeme            a              .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Na zahradě si natrháme             .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1800" dirty="0" smtClean="0"/>
          </a:p>
          <a:p>
            <a:pPr>
              <a:lnSpc>
                <a:spcPct val="150000"/>
              </a:lnSpc>
              <a:buFont typeface="Arial" charset="0"/>
              <a:buNone/>
            </a:pPr>
            <a:r>
              <a:rPr lang="cs-CZ" sz="3600" dirty="0" smtClean="0"/>
              <a:t>V lese sbíráme do košíku jedlé                  .</a:t>
            </a:r>
          </a:p>
          <a:p>
            <a:pPr>
              <a:lnSpc>
                <a:spcPct val="150000"/>
              </a:lnSpc>
              <a:buFont typeface="Arial" charset="0"/>
              <a:buNone/>
            </a:pPr>
            <a:endParaRPr lang="cs-CZ" sz="3600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r>
              <a:rPr lang="cs-CZ" dirty="0" smtClean="0"/>
              <a:t>  </a:t>
            </a:r>
          </a:p>
        </p:txBody>
      </p:sp>
      <p:sp>
        <p:nvSpPr>
          <p:cNvPr id="10243" name="Rectangle 37"/>
          <p:cNvSpPr>
            <a:spLocks noGrp="1" noChangeArrowheads="1"/>
          </p:cNvSpPr>
          <p:nvPr>
            <p:ph type="title"/>
          </p:nvPr>
        </p:nvSpPr>
        <p:spPr>
          <a:xfrm>
            <a:off x="1403648" y="224971"/>
            <a:ext cx="5112568" cy="523220"/>
          </a:xfrm>
          <a:noFill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800" b="1" dirty="0" smtClean="0"/>
              <a:t>Přečtěte si obrázkové věty o létě.</a:t>
            </a:r>
            <a:endParaRPr lang="cs-CZ" sz="2800" dirty="0" smtClean="0"/>
          </a:p>
        </p:txBody>
      </p:sp>
      <p:sp>
        <p:nvSpPr>
          <p:cNvPr id="12" name="Slunce 11"/>
          <p:cNvSpPr/>
          <p:nvPr/>
        </p:nvSpPr>
        <p:spPr>
          <a:xfrm>
            <a:off x="2627313" y="1125538"/>
            <a:ext cx="1008062" cy="100806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45" name="Picture 1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2565400"/>
            <a:ext cx="1152525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13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2708275"/>
            <a:ext cx="1036638" cy="103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1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4292600"/>
            <a:ext cx="9350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325" y="5084763"/>
            <a:ext cx="1497013" cy="1497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Šipka doprava 8"/>
          <p:cNvSpPr/>
          <p:nvPr/>
        </p:nvSpPr>
        <p:spPr>
          <a:xfrm>
            <a:off x="395536" y="332656"/>
            <a:ext cx="792088" cy="360040"/>
          </a:xfrm>
          <a:prstGeom prst="rightArrow">
            <a:avLst/>
          </a:prstGeom>
          <a:solidFill>
            <a:srgbClr val="FFD347"/>
          </a:solidFill>
          <a:ln>
            <a:solidFill>
              <a:srgbClr val="FFD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lačítko akce: Vlastní 3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66" name="Rectangle 37"/>
          <p:cNvSpPr>
            <a:spLocks noGrp="1" noChangeArrowheads="1"/>
          </p:cNvSpPr>
          <p:nvPr>
            <p:ph type="title"/>
          </p:nvPr>
        </p:nvSpPr>
        <p:spPr>
          <a:xfrm>
            <a:off x="1331640" y="179059"/>
            <a:ext cx="6048672" cy="523220"/>
          </a:xfrm>
          <a:noFill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2800" b="1" dirty="0" smtClean="0"/>
              <a:t>Škrtněte obrázky, které nepatří do léta.</a:t>
            </a:r>
            <a:endParaRPr lang="cs-CZ" sz="2800" dirty="0" smtClean="0"/>
          </a:p>
        </p:txBody>
      </p:sp>
      <p:pic>
        <p:nvPicPr>
          <p:cNvPr id="11267" name="Picture 1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556792"/>
            <a:ext cx="1439862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Slunce 12"/>
          <p:cNvSpPr/>
          <p:nvPr/>
        </p:nvSpPr>
        <p:spPr>
          <a:xfrm>
            <a:off x="971550" y="1125538"/>
            <a:ext cx="1584325" cy="1655762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1269" name="Picture 1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212976"/>
            <a:ext cx="15843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288" y="4508500"/>
            <a:ext cx="172878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47"/>
          <p:cNvGrpSpPr>
            <a:grpSpLocks/>
          </p:cNvGrpSpPr>
          <p:nvPr/>
        </p:nvGrpSpPr>
        <p:grpSpPr bwMode="auto">
          <a:xfrm rot="682662">
            <a:off x="6877656" y="1004856"/>
            <a:ext cx="1870075" cy="1660525"/>
            <a:chOff x="6660232" y="3068960"/>
            <a:chExt cx="1872208" cy="2304256"/>
          </a:xfrm>
        </p:grpSpPr>
        <p:sp>
          <p:nvSpPr>
            <p:cNvPr id="20" name="Mrak 19"/>
            <p:cNvSpPr/>
            <p:nvPr/>
          </p:nvSpPr>
          <p:spPr>
            <a:xfrm>
              <a:off x="6659272" y="3068916"/>
              <a:ext cx="1872208" cy="1152127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1" name="7cípá hvězda 20"/>
            <p:cNvSpPr/>
            <p:nvPr/>
          </p:nvSpPr>
          <p:spPr>
            <a:xfrm>
              <a:off x="7163072" y="4363391"/>
              <a:ext cx="216146" cy="215886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2" name="7cípá hvězda 21"/>
            <p:cNvSpPr/>
            <p:nvPr/>
          </p:nvSpPr>
          <p:spPr>
            <a:xfrm>
              <a:off x="8019244" y="4499826"/>
              <a:ext cx="216146" cy="213684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3" name="7cípá hvězda 22"/>
            <p:cNvSpPr/>
            <p:nvPr/>
          </p:nvSpPr>
          <p:spPr>
            <a:xfrm>
              <a:off x="7442959" y="4716764"/>
              <a:ext cx="216146" cy="215886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" name="7cípá hvězda 23"/>
            <p:cNvSpPr/>
            <p:nvPr/>
          </p:nvSpPr>
          <p:spPr>
            <a:xfrm>
              <a:off x="7583602" y="4434851"/>
              <a:ext cx="216146" cy="215886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5" name="7cípá hvězda 24"/>
            <p:cNvSpPr/>
            <p:nvPr/>
          </p:nvSpPr>
          <p:spPr>
            <a:xfrm>
              <a:off x="6874949" y="4221294"/>
              <a:ext cx="216146" cy="215886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6" name="7cípá hvězda 25"/>
            <p:cNvSpPr/>
            <p:nvPr/>
          </p:nvSpPr>
          <p:spPr>
            <a:xfrm>
              <a:off x="7874064" y="4214493"/>
              <a:ext cx="216146" cy="213683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7" name="7cípá hvězda 26"/>
            <p:cNvSpPr/>
            <p:nvPr/>
          </p:nvSpPr>
          <p:spPr>
            <a:xfrm>
              <a:off x="7083114" y="4716036"/>
              <a:ext cx="216146" cy="218090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8" name="7cípá hvězda 27"/>
            <p:cNvSpPr/>
            <p:nvPr/>
          </p:nvSpPr>
          <p:spPr>
            <a:xfrm>
              <a:off x="7811817" y="4867801"/>
              <a:ext cx="216146" cy="215886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9" name="7cípá hvězda 28"/>
            <p:cNvSpPr/>
            <p:nvPr/>
          </p:nvSpPr>
          <p:spPr>
            <a:xfrm>
              <a:off x="7233876" y="5152592"/>
              <a:ext cx="216146" cy="215886"/>
            </a:xfrm>
            <a:prstGeom prst="star7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1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0" name="Šipka doprava 29"/>
          <p:cNvSpPr/>
          <p:nvPr/>
        </p:nvSpPr>
        <p:spPr>
          <a:xfrm>
            <a:off x="395536" y="260648"/>
            <a:ext cx="792088" cy="360040"/>
          </a:xfrm>
          <a:prstGeom prst="rightArrow">
            <a:avLst/>
          </a:prstGeom>
          <a:solidFill>
            <a:srgbClr val="FFD347"/>
          </a:solidFill>
          <a:ln>
            <a:solidFill>
              <a:srgbClr val="FFD34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10" descr="C:\Users\Pavla\Desktop\obrázky do DUMEK\zima\MH90033147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3861048"/>
            <a:ext cx="2081213" cy="208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Tlačítko akce: Vlastní 5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90" name="TextovéPole 3"/>
          <p:cNvSpPr txBox="1">
            <a:spLocks noChangeArrowheads="1"/>
          </p:cNvSpPr>
          <p:nvPr/>
        </p:nvSpPr>
        <p:spPr bwMode="auto">
          <a:xfrm>
            <a:off x="179388" y="0"/>
            <a:ext cx="25209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Křížovka</a:t>
            </a:r>
          </a:p>
        </p:txBody>
      </p:sp>
      <p:grpSp>
        <p:nvGrpSpPr>
          <p:cNvPr id="12" name="Skupina 50"/>
          <p:cNvGrpSpPr/>
          <p:nvPr/>
        </p:nvGrpSpPr>
        <p:grpSpPr>
          <a:xfrm>
            <a:off x="323850" y="765175"/>
            <a:ext cx="8382000" cy="5865813"/>
            <a:chOff x="323850" y="765175"/>
            <a:chExt cx="8382000" cy="5865813"/>
          </a:xfrm>
        </p:grpSpPr>
        <p:sp>
          <p:nvSpPr>
            <p:cNvPr id="12295" name="TextovéPole 9"/>
            <p:cNvSpPr txBox="1">
              <a:spLocks noChangeArrowheads="1"/>
            </p:cNvSpPr>
            <p:nvPr/>
          </p:nvSpPr>
          <p:spPr bwMode="auto">
            <a:xfrm>
              <a:off x="395288" y="5229225"/>
              <a:ext cx="2592387" cy="7016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4000" b="1"/>
                <a:t>Tajenka:</a:t>
              </a:r>
            </a:p>
          </p:txBody>
        </p:sp>
        <p:grpSp>
          <p:nvGrpSpPr>
            <p:cNvPr id="12325" name="Skupina 11"/>
            <p:cNvGrpSpPr>
              <a:grpSpLocks/>
            </p:cNvGrpSpPr>
            <p:nvPr/>
          </p:nvGrpSpPr>
          <p:grpSpPr bwMode="auto">
            <a:xfrm rot="16200000">
              <a:off x="1602582" y="5029994"/>
              <a:ext cx="609600" cy="2592387"/>
              <a:chOff x="4572000" y="1484784"/>
              <a:chExt cx="609298" cy="2592288"/>
            </a:xfrm>
          </p:grpSpPr>
          <p:sp>
            <p:nvSpPr>
              <p:cNvPr id="13" name="Obdélník 12"/>
              <p:cNvSpPr/>
              <p:nvPr/>
            </p:nvSpPr>
            <p:spPr>
              <a:xfrm>
                <a:off x="4572000" y="2132459"/>
                <a:ext cx="609298" cy="649262"/>
              </a:xfrm>
              <a:prstGeom prst="rect">
                <a:avLst/>
              </a:prstGeom>
              <a:solidFill>
                <a:srgbClr val="FFFF7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4" name="Obdélník 13"/>
              <p:cNvSpPr/>
              <p:nvPr/>
            </p:nvSpPr>
            <p:spPr>
              <a:xfrm>
                <a:off x="4572000" y="2781721"/>
                <a:ext cx="609298" cy="647675"/>
              </a:xfrm>
              <a:prstGeom prst="rect">
                <a:avLst/>
              </a:prstGeom>
              <a:solidFill>
                <a:srgbClr val="FFFF7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5" name="Obdélník 14"/>
              <p:cNvSpPr/>
              <p:nvPr/>
            </p:nvSpPr>
            <p:spPr>
              <a:xfrm>
                <a:off x="4572000" y="1484784"/>
                <a:ext cx="609298" cy="647675"/>
              </a:xfrm>
              <a:prstGeom prst="rect">
                <a:avLst/>
              </a:prstGeom>
              <a:solidFill>
                <a:srgbClr val="FFFF7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6" name="Obdélník 15"/>
              <p:cNvSpPr/>
              <p:nvPr/>
            </p:nvSpPr>
            <p:spPr>
              <a:xfrm>
                <a:off x="4572000" y="3429396"/>
                <a:ext cx="609298" cy="647675"/>
              </a:xfrm>
              <a:prstGeom prst="rect">
                <a:avLst/>
              </a:prstGeom>
              <a:solidFill>
                <a:srgbClr val="FFFF7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12326" name="Skupina 49"/>
            <p:cNvGrpSpPr/>
            <p:nvPr/>
          </p:nvGrpSpPr>
          <p:grpSpPr>
            <a:xfrm>
              <a:off x="3203575" y="765175"/>
              <a:ext cx="5184776" cy="2592388"/>
              <a:chOff x="3203575" y="765175"/>
              <a:chExt cx="5184776" cy="2592388"/>
            </a:xfrm>
          </p:grpSpPr>
          <p:sp>
            <p:nvSpPr>
              <p:cNvPr id="6" name="Obdélník 5"/>
              <p:cNvSpPr/>
              <p:nvPr/>
            </p:nvSpPr>
            <p:spPr bwMode="auto">
              <a:xfrm>
                <a:off x="5508625" y="1412875"/>
                <a:ext cx="608013" cy="647700"/>
              </a:xfrm>
              <a:prstGeom prst="rect">
                <a:avLst/>
              </a:prstGeom>
              <a:solidFill>
                <a:srgbClr val="FFFF7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" name="Obdélník 6"/>
              <p:cNvSpPr/>
              <p:nvPr/>
            </p:nvSpPr>
            <p:spPr bwMode="auto">
              <a:xfrm>
                <a:off x="5508625" y="2060575"/>
                <a:ext cx="608013" cy="649288"/>
              </a:xfrm>
              <a:prstGeom prst="rect">
                <a:avLst/>
              </a:prstGeom>
              <a:solidFill>
                <a:srgbClr val="FFFF7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8" name="Obdélník 7"/>
              <p:cNvSpPr/>
              <p:nvPr/>
            </p:nvSpPr>
            <p:spPr bwMode="auto">
              <a:xfrm>
                <a:off x="5508625" y="765175"/>
                <a:ext cx="608013" cy="647700"/>
              </a:xfrm>
              <a:prstGeom prst="rect">
                <a:avLst/>
              </a:prstGeom>
              <a:solidFill>
                <a:srgbClr val="FFFF7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 bwMode="auto">
              <a:xfrm>
                <a:off x="5508625" y="2709863"/>
                <a:ext cx="608013" cy="647700"/>
              </a:xfrm>
              <a:prstGeom prst="rect">
                <a:avLst/>
              </a:prstGeom>
              <a:solidFill>
                <a:srgbClr val="FFFF75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" name="Obdélník 6"/>
              <p:cNvSpPr/>
              <p:nvPr/>
            </p:nvSpPr>
            <p:spPr bwMode="auto">
              <a:xfrm>
                <a:off x="6084888" y="7651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" name="Obdélník 6"/>
              <p:cNvSpPr/>
              <p:nvPr/>
            </p:nvSpPr>
            <p:spPr bwMode="auto">
              <a:xfrm>
                <a:off x="4932363" y="7651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  <a:latin typeface="Arial" charset="0"/>
                    <a:cs typeface="Arial" charset="0"/>
                  </a:rPr>
                  <a:t>S</a:t>
                </a:r>
              </a:p>
            </p:txBody>
          </p:sp>
          <p:sp>
            <p:nvSpPr>
              <p:cNvPr id="5" name="Obdélník 6"/>
              <p:cNvSpPr/>
              <p:nvPr/>
            </p:nvSpPr>
            <p:spPr bwMode="auto">
              <a:xfrm>
                <a:off x="6659563" y="14128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r>
                  <a:rPr lang="cs-CZ" sz="2800" b="1" dirty="0">
                    <a:solidFill>
                      <a:srgbClr val="000000"/>
                    </a:solidFill>
                    <a:latin typeface="Arial" charset="0"/>
                    <a:cs typeface="Arial" charset="0"/>
                  </a:rPr>
                  <a:t>O</a:t>
                </a:r>
              </a:p>
            </p:txBody>
          </p:sp>
          <p:sp>
            <p:nvSpPr>
              <p:cNvPr id="10" name="Obdélník 6"/>
              <p:cNvSpPr/>
              <p:nvPr/>
            </p:nvSpPr>
            <p:spPr bwMode="auto">
              <a:xfrm>
                <a:off x="6084888" y="20605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  <a:latin typeface="Arial" charset="0"/>
                    <a:cs typeface="Arial" charset="0"/>
                  </a:rPr>
                  <a:t>Ý</a:t>
                </a:r>
              </a:p>
            </p:txBody>
          </p:sp>
          <p:sp>
            <p:nvSpPr>
              <p:cNvPr id="11" name="Obdélník 6"/>
              <p:cNvSpPr/>
              <p:nvPr/>
            </p:nvSpPr>
            <p:spPr bwMode="auto">
              <a:xfrm>
                <a:off x="6084888" y="14128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8" name="Obdélník 6"/>
              <p:cNvSpPr/>
              <p:nvPr/>
            </p:nvSpPr>
            <p:spPr bwMode="auto">
              <a:xfrm>
                <a:off x="4932363" y="2709863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  <a:latin typeface="Arial" charset="0"/>
                    <a:cs typeface="Arial" charset="0"/>
                  </a:rPr>
                  <a:t>H</a:t>
                </a:r>
              </a:p>
            </p:txBody>
          </p:sp>
          <p:sp>
            <p:nvSpPr>
              <p:cNvPr id="19" name="Obdélník 6"/>
              <p:cNvSpPr/>
              <p:nvPr/>
            </p:nvSpPr>
            <p:spPr bwMode="auto">
              <a:xfrm>
                <a:off x="3779838" y="2709863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  <a:latin typeface="Arial" charset="0"/>
                    <a:cs typeface="Arial" charset="0"/>
                  </a:rPr>
                  <a:t>J</a:t>
                </a:r>
              </a:p>
            </p:txBody>
          </p:sp>
          <p:sp>
            <p:nvSpPr>
              <p:cNvPr id="20" name="Obdélník 6"/>
              <p:cNvSpPr/>
              <p:nvPr/>
            </p:nvSpPr>
            <p:spPr bwMode="auto">
              <a:xfrm>
                <a:off x="6659563" y="20605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1" name="Obdélník 6"/>
              <p:cNvSpPr/>
              <p:nvPr/>
            </p:nvSpPr>
            <p:spPr bwMode="auto">
              <a:xfrm>
                <a:off x="7235825" y="7651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  <a:latin typeface="Arial" charset="0"/>
                    <a:cs typeface="Arial" charset="0"/>
                  </a:rPr>
                  <a:t>C</a:t>
                </a:r>
              </a:p>
            </p:txBody>
          </p:sp>
          <p:sp>
            <p:nvSpPr>
              <p:cNvPr id="22" name="Obdélník 6"/>
              <p:cNvSpPr/>
              <p:nvPr/>
            </p:nvSpPr>
            <p:spPr bwMode="auto">
              <a:xfrm>
                <a:off x="6659563" y="7651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  <a:latin typeface="Arial" charset="0"/>
                    <a:cs typeface="Arial" charset="0"/>
                  </a:rPr>
                  <a:t>N</a:t>
                </a:r>
              </a:p>
            </p:txBody>
          </p:sp>
          <p:sp>
            <p:nvSpPr>
              <p:cNvPr id="23" name="Obdélník 6"/>
              <p:cNvSpPr/>
              <p:nvPr/>
            </p:nvSpPr>
            <p:spPr bwMode="auto">
              <a:xfrm>
                <a:off x="4355976" y="1412776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  <a:latin typeface="Arial" charset="0"/>
                    <a:cs typeface="Arial" charset="0"/>
                  </a:rPr>
                  <a:t>M</a:t>
                </a:r>
              </a:p>
            </p:txBody>
          </p:sp>
          <p:sp>
            <p:nvSpPr>
              <p:cNvPr id="24" name="Obdélník 6"/>
              <p:cNvSpPr/>
              <p:nvPr/>
            </p:nvSpPr>
            <p:spPr bwMode="auto">
              <a:xfrm>
                <a:off x="6084888" y="2709863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endParaRPr lang="cs-CZ" sz="2800" b="1">
                  <a:solidFill>
                    <a:srgbClr val="000000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5" name="Obdélník 6"/>
              <p:cNvSpPr/>
              <p:nvPr/>
            </p:nvSpPr>
            <p:spPr bwMode="auto">
              <a:xfrm>
                <a:off x="4356100" y="2709863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endParaRPr lang="cs-CZ" sz="2800" b="1">
                  <a:solidFill>
                    <a:srgbClr val="000000"/>
                  </a:solidFill>
                  <a:latin typeface="Arial" charset="0"/>
                  <a:cs typeface="Arial" charset="0"/>
                </a:endParaRPr>
              </a:p>
            </p:txBody>
          </p:sp>
          <p:sp>
            <p:nvSpPr>
              <p:cNvPr id="26" name="Obdélník 6"/>
              <p:cNvSpPr/>
              <p:nvPr/>
            </p:nvSpPr>
            <p:spPr bwMode="auto">
              <a:xfrm>
                <a:off x="7812088" y="7651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7" name="Obdélník 6"/>
              <p:cNvSpPr/>
              <p:nvPr/>
            </p:nvSpPr>
            <p:spPr bwMode="auto">
              <a:xfrm>
                <a:off x="4932363" y="20605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28" name="Obdélník 6"/>
              <p:cNvSpPr>
                <a:spLocks noChangeArrowheads="1"/>
              </p:cNvSpPr>
              <p:nvPr/>
            </p:nvSpPr>
            <p:spPr bwMode="auto">
              <a:xfrm>
                <a:off x="4356100" y="765175"/>
                <a:ext cx="504825" cy="576263"/>
              </a:xfrm>
              <a:prstGeom prst="rect">
                <a:avLst/>
              </a:prstGeom>
              <a:solidFill>
                <a:schemeClr val="bg1"/>
              </a:solidFill>
              <a:ln w="25400" algn="ctr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</a:rPr>
                  <a:t>1.</a:t>
                </a:r>
              </a:p>
            </p:txBody>
          </p:sp>
          <p:sp>
            <p:nvSpPr>
              <p:cNvPr id="29" name="Obdélník 6"/>
              <p:cNvSpPr>
                <a:spLocks noChangeArrowheads="1"/>
              </p:cNvSpPr>
              <p:nvPr/>
            </p:nvSpPr>
            <p:spPr bwMode="auto">
              <a:xfrm>
                <a:off x="3779912" y="1484784"/>
                <a:ext cx="503238" cy="503238"/>
              </a:xfrm>
              <a:prstGeom prst="rect">
                <a:avLst/>
              </a:prstGeom>
              <a:solidFill>
                <a:schemeClr val="bg1"/>
              </a:solidFill>
              <a:ln w="25400" algn="ctr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algn="ctr"/>
                <a:r>
                  <a:rPr lang="cs-CZ" sz="2800" b="1" dirty="0">
                    <a:solidFill>
                      <a:srgbClr val="000000"/>
                    </a:solidFill>
                  </a:rPr>
                  <a:t>2.</a:t>
                </a:r>
              </a:p>
            </p:txBody>
          </p:sp>
          <p:sp>
            <p:nvSpPr>
              <p:cNvPr id="30" name="Obdélník 6"/>
              <p:cNvSpPr>
                <a:spLocks noChangeArrowheads="1"/>
              </p:cNvSpPr>
              <p:nvPr/>
            </p:nvSpPr>
            <p:spPr bwMode="auto">
              <a:xfrm>
                <a:off x="3779838" y="2060575"/>
                <a:ext cx="504825" cy="576263"/>
              </a:xfrm>
              <a:prstGeom prst="rect">
                <a:avLst/>
              </a:prstGeom>
              <a:solidFill>
                <a:schemeClr val="bg1"/>
              </a:solidFill>
              <a:ln w="25400" algn="ctr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</a:rPr>
                  <a:t>3.</a:t>
                </a:r>
              </a:p>
            </p:txBody>
          </p:sp>
          <p:sp>
            <p:nvSpPr>
              <p:cNvPr id="31" name="Obdélník 6"/>
              <p:cNvSpPr>
                <a:spLocks noChangeArrowheads="1"/>
              </p:cNvSpPr>
              <p:nvPr/>
            </p:nvSpPr>
            <p:spPr bwMode="auto">
              <a:xfrm>
                <a:off x="3203575" y="2781300"/>
                <a:ext cx="504825" cy="576263"/>
              </a:xfrm>
              <a:prstGeom prst="rect">
                <a:avLst/>
              </a:prstGeom>
              <a:solidFill>
                <a:schemeClr val="bg1"/>
              </a:solidFill>
              <a:ln w="25400" algn="ctr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</a:rPr>
                  <a:t>4.</a:t>
                </a:r>
              </a:p>
            </p:txBody>
          </p:sp>
          <p:sp>
            <p:nvSpPr>
              <p:cNvPr id="12320" name="Obdélník 6"/>
              <p:cNvSpPr/>
              <p:nvPr/>
            </p:nvSpPr>
            <p:spPr bwMode="auto">
              <a:xfrm>
                <a:off x="4356100" y="2060575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  <a:latin typeface="Arial" charset="0"/>
                    <a:cs typeface="Arial" charset="0"/>
                  </a:rPr>
                  <a:t>M</a:t>
                </a:r>
              </a:p>
            </p:txBody>
          </p:sp>
          <p:sp>
            <p:nvSpPr>
              <p:cNvPr id="12321" name="Obdélník 6"/>
              <p:cNvSpPr/>
              <p:nvPr/>
            </p:nvSpPr>
            <p:spPr bwMode="auto">
              <a:xfrm>
                <a:off x="6659563" y="2709863"/>
                <a:ext cx="576263" cy="647700"/>
              </a:xfrm>
              <a:prstGeom prst="rect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  <a:latin typeface="Arial" charset="0"/>
                    <a:cs typeface="Arial" charset="0"/>
                  </a:rPr>
                  <a:t>A</a:t>
                </a:r>
              </a:p>
            </p:txBody>
          </p:sp>
        </p:grpSp>
        <p:grpSp>
          <p:nvGrpSpPr>
            <p:cNvPr id="12327" name="Group 49"/>
            <p:cNvGrpSpPr>
              <a:grpSpLocks/>
            </p:cNvGrpSpPr>
            <p:nvPr/>
          </p:nvGrpSpPr>
          <p:grpSpPr bwMode="auto">
            <a:xfrm>
              <a:off x="323850" y="836613"/>
              <a:ext cx="1944688" cy="1655762"/>
              <a:chOff x="204" y="527"/>
              <a:chExt cx="1225" cy="1043"/>
            </a:xfrm>
          </p:grpSpPr>
          <p:sp>
            <p:nvSpPr>
              <p:cNvPr id="17" name="Slunce 16"/>
              <p:cNvSpPr/>
              <p:nvPr/>
            </p:nvSpPr>
            <p:spPr>
              <a:xfrm>
                <a:off x="431" y="527"/>
                <a:ext cx="998" cy="1043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12322" name="Obdélník 6"/>
              <p:cNvSpPr>
                <a:spLocks noChangeArrowheads="1"/>
              </p:cNvSpPr>
              <p:nvPr/>
            </p:nvSpPr>
            <p:spPr bwMode="auto">
              <a:xfrm>
                <a:off x="204" y="527"/>
                <a:ext cx="318" cy="363"/>
              </a:xfrm>
              <a:prstGeom prst="rect">
                <a:avLst/>
              </a:prstGeom>
              <a:solidFill>
                <a:schemeClr val="bg1"/>
              </a:solidFill>
              <a:ln w="25400" algn="ctr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</a:rPr>
                  <a:t>1.</a:t>
                </a:r>
              </a:p>
            </p:txBody>
          </p:sp>
        </p:grpSp>
        <p:grpSp>
          <p:nvGrpSpPr>
            <p:cNvPr id="12328" name="Skupina 47"/>
            <p:cNvGrpSpPr/>
            <p:nvPr/>
          </p:nvGrpSpPr>
          <p:grpSpPr>
            <a:xfrm>
              <a:off x="3779838" y="4508500"/>
              <a:ext cx="2189162" cy="1828800"/>
              <a:chOff x="3779838" y="4508500"/>
              <a:chExt cx="2189162" cy="1828800"/>
            </a:xfrm>
          </p:grpSpPr>
          <p:pic>
            <p:nvPicPr>
              <p:cNvPr id="12299" name="Picture 16" descr="Zobrazit podrobnosti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4140200" y="4508500"/>
                <a:ext cx="1828800" cy="18288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2323" name="Obdélník 6"/>
              <p:cNvSpPr>
                <a:spLocks noChangeArrowheads="1"/>
              </p:cNvSpPr>
              <p:nvPr/>
            </p:nvSpPr>
            <p:spPr bwMode="auto">
              <a:xfrm>
                <a:off x="3779838" y="5373688"/>
                <a:ext cx="504825" cy="576263"/>
              </a:xfrm>
              <a:prstGeom prst="rect">
                <a:avLst/>
              </a:prstGeom>
              <a:solidFill>
                <a:schemeClr val="bg1"/>
              </a:solidFill>
              <a:ln w="25400" algn="ctr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algn="ctr"/>
                <a:r>
                  <a:rPr lang="cs-CZ" sz="2800" b="1" dirty="0" smtClean="0">
                    <a:solidFill>
                      <a:srgbClr val="000000"/>
                    </a:solidFill>
                  </a:rPr>
                  <a:t>3.</a:t>
                </a:r>
                <a:endParaRPr lang="cs-CZ" sz="2800" b="1" dirty="0">
                  <a:solidFill>
                    <a:srgbClr val="000000"/>
                  </a:solidFill>
                </a:endParaRPr>
              </a:p>
            </p:txBody>
          </p:sp>
        </p:grpSp>
        <p:grpSp>
          <p:nvGrpSpPr>
            <p:cNvPr id="12329" name="Skupina 48"/>
            <p:cNvGrpSpPr/>
            <p:nvPr/>
          </p:nvGrpSpPr>
          <p:grpSpPr>
            <a:xfrm>
              <a:off x="971550" y="3213100"/>
              <a:ext cx="2116138" cy="1828800"/>
              <a:chOff x="971550" y="3213100"/>
              <a:chExt cx="2116138" cy="1828800"/>
            </a:xfrm>
          </p:grpSpPr>
          <p:pic>
            <p:nvPicPr>
              <p:cNvPr id="12300" name="Picture 18" descr="Krabice mléka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1258888" y="3213100"/>
                <a:ext cx="1828800" cy="18288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2324" name="Obdélník 6"/>
              <p:cNvSpPr>
                <a:spLocks noChangeArrowheads="1"/>
              </p:cNvSpPr>
              <p:nvPr/>
            </p:nvSpPr>
            <p:spPr bwMode="auto">
              <a:xfrm>
                <a:off x="971550" y="3573463"/>
                <a:ext cx="504825" cy="576263"/>
              </a:xfrm>
              <a:prstGeom prst="rect">
                <a:avLst/>
              </a:prstGeom>
              <a:solidFill>
                <a:schemeClr val="bg1"/>
              </a:solidFill>
              <a:ln w="25400" algn="ctr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algn="ctr"/>
                <a:r>
                  <a:rPr lang="cs-CZ" sz="2800" b="1" dirty="0" smtClean="0">
                    <a:solidFill>
                      <a:srgbClr val="000000"/>
                    </a:solidFill>
                  </a:rPr>
                  <a:t>2.</a:t>
                </a:r>
                <a:endParaRPr lang="cs-CZ" sz="2800" b="1" dirty="0">
                  <a:solidFill>
                    <a:srgbClr val="000000"/>
                  </a:solidFill>
                </a:endParaRPr>
              </a:p>
            </p:txBody>
          </p:sp>
        </p:grpSp>
        <p:grpSp>
          <p:nvGrpSpPr>
            <p:cNvPr id="12330" name="Group 52"/>
            <p:cNvGrpSpPr>
              <a:grpSpLocks/>
            </p:cNvGrpSpPr>
            <p:nvPr/>
          </p:nvGrpSpPr>
          <p:grpSpPr bwMode="auto">
            <a:xfrm>
              <a:off x="6877050" y="3860800"/>
              <a:ext cx="1828800" cy="2305050"/>
              <a:chOff x="4286" y="2341"/>
              <a:chExt cx="1152" cy="1452"/>
            </a:xfrm>
          </p:grpSpPr>
          <p:pic>
            <p:nvPicPr>
              <p:cNvPr id="12298" name="Picture 14" descr="Zobrazit podrobnosti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4286" y="2341"/>
                <a:ext cx="1152" cy="115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7" name="Obdélník 6"/>
              <p:cNvSpPr>
                <a:spLocks noChangeArrowheads="1"/>
              </p:cNvSpPr>
              <p:nvPr/>
            </p:nvSpPr>
            <p:spPr bwMode="auto">
              <a:xfrm>
                <a:off x="4377" y="3430"/>
                <a:ext cx="318" cy="363"/>
              </a:xfrm>
              <a:prstGeom prst="rect">
                <a:avLst/>
              </a:prstGeom>
              <a:solidFill>
                <a:schemeClr val="bg1"/>
              </a:solidFill>
              <a:ln w="25400" algn="ctr">
                <a:noFill/>
                <a:miter lim="800000"/>
                <a:headEnd/>
                <a:tailEnd/>
              </a:ln>
            </p:spPr>
            <p:txBody>
              <a:bodyPr anchor="ctr"/>
              <a:lstStyle/>
              <a:p>
                <a:pPr algn="ctr"/>
                <a:r>
                  <a:rPr lang="cs-CZ" sz="2800" b="1">
                    <a:solidFill>
                      <a:srgbClr val="000000"/>
                    </a:solidFill>
                  </a:rPr>
                  <a:t>4.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Tlačítko akce: Vlastní 3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7" name="Nadpis 99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1913" cy="633412"/>
          </a:xfrm>
        </p:spPr>
        <p:txBody>
          <a:bodyPr/>
          <a:lstStyle/>
          <a:p>
            <a:pPr algn="l"/>
            <a:r>
              <a:rPr lang="cs-CZ" b="1" dirty="0" smtClean="0"/>
              <a:t>ŘEŠENÍ </a:t>
            </a:r>
          </a:p>
        </p:txBody>
      </p:sp>
      <p:sp>
        <p:nvSpPr>
          <p:cNvPr id="13314" name="TextovéPole 9"/>
          <p:cNvSpPr txBox="1">
            <a:spLocks noChangeArrowheads="1"/>
          </p:cNvSpPr>
          <p:nvPr/>
        </p:nvSpPr>
        <p:spPr bwMode="auto">
          <a:xfrm>
            <a:off x="467544" y="4797152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pic>
        <p:nvPicPr>
          <p:cNvPr id="13316" name="Picture 2" descr="Smile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24744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98"/>
          <p:cNvGrpSpPr/>
          <p:nvPr/>
        </p:nvGrpSpPr>
        <p:grpSpPr>
          <a:xfrm>
            <a:off x="611560" y="5805264"/>
            <a:ext cx="2336205" cy="649288"/>
            <a:chOff x="4427984" y="5085184"/>
            <a:chExt cx="2336205" cy="649288"/>
          </a:xfrm>
        </p:grpSpPr>
        <p:sp>
          <p:nvSpPr>
            <p:cNvPr id="94" name="Obdélník 93"/>
            <p:cNvSpPr/>
            <p:nvPr/>
          </p:nvSpPr>
          <p:spPr bwMode="auto">
            <a:xfrm>
              <a:off x="4427984" y="5085184"/>
              <a:ext cx="608013" cy="647700"/>
            </a:xfrm>
            <a:prstGeom prst="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L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6" name="Obdélník 95"/>
            <p:cNvSpPr/>
            <p:nvPr/>
          </p:nvSpPr>
          <p:spPr bwMode="auto">
            <a:xfrm>
              <a:off x="5004048" y="5085184"/>
              <a:ext cx="608013" cy="647700"/>
            </a:xfrm>
            <a:prstGeom prst="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É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7" name="Obdélník 6"/>
            <p:cNvSpPr/>
            <p:nvPr/>
          </p:nvSpPr>
          <p:spPr bwMode="auto">
            <a:xfrm>
              <a:off x="5580112" y="5085184"/>
              <a:ext cx="608013" cy="649288"/>
            </a:xfrm>
            <a:prstGeom prst="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T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98" name="Obdélník 97"/>
            <p:cNvSpPr/>
            <p:nvPr/>
          </p:nvSpPr>
          <p:spPr bwMode="auto">
            <a:xfrm>
              <a:off x="6156176" y="5085184"/>
              <a:ext cx="608013" cy="647700"/>
            </a:xfrm>
            <a:prstGeom prst="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</p:grpSp>
      <p:sp>
        <p:nvSpPr>
          <p:cNvPr id="88" name="Obdélník 6"/>
          <p:cNvSpPr>
            <a:spLocks noChangeArrowheads="1"/>
          </p:cNvSpPr>
          <p:nvPr/>
        </p:nvSpPr>
        <p:spPr bwMode="auto">
          <a:xfrm>
            <a:off x="3635896" y="3068861"/>
            <a:ext cx="504825" cy="576263"/>
          </a:xfrm>
          <a:prstGeom prst="rect">
            <a:avLst/>
          </a:prstGeom>
          <a:solidFill>
            <a:schemeClr val="bg1"/>
          </a:solidFill>
          <a:ln w="25400" algn="ctr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800" b="1">
                <a:solidFill>
                  <a:srgbClr val="000000"/>
                </a:solidFill>
              </a:rPr>
              <a:t>4.</a:t>
            </a:r>
          </a:p>
        </p:txBody>
      </p:sp>
      <p:grpSp>
        <p:nvGrpSpPr>
          <p:cNvPr id="3" name="Skupina 91"/>
          <p:cNvGrpSpPr/>
          <p:nvPr/>
        </p:nvGrpSpPr>
        <p:grpSpPr>
          <a:xfrm>
            <a:off x="4067944" y="1052736"/>
            <a:ext cx="4752728" cy="2592388"/>
            <a:chOff x="4067944" y="1052736"/>
            <a:chExt cx="4752728" cy="2592388"/>
          </a:xfrm>
        </p:grpSpPr>
        <p:sp>
          <p:nvSpPr>
            <p:cNvPr id="39" name="Obdélník 38"/>
            <p:cNvSpPr/>
            <p:nvPr/>
          </p:nvSpPr>
          <p:spPr bwMode="auto">
            <a:xfrm>
              <a:off x="5940946" y="1700436"/>
              <a:ext cx="608013" cy="647700"/>
            </a:xfrm>
            <a:prstGeom prst="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É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40" name="Obdélník 6"/>
            <p:cNvSpPr/>
            <p:nvPr/>
          </p:nvSpPr>
          <p:spPr bwMode="auto">
            <a:xfrm>
              <a:off x="5940946" y="2348136"/>
              <a:ext cx="608013" cy="649288"/>
            </a:xfrm>
            <a:prstGeom prst="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T</a:t>
              </a:r>
            </a:p>
          </p:txBody>
        </p:sp>
        <p:sp>
          <p:nvSpPr>
            <p:cNvPr id="41" name="Obdélník 40"/>
            <p:cNvSpPr/>
            <p:nvPr/>
          </p:nvSpPr>
          <p:spPr bwMode="auto">
            <a:xfrm>
              <a:off x="5940946" y="1052736"/>
              <a:ext cx="608013" cy="647700"/>
            </a:xfrm>
            <a:prstGeom prst="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L</a:t>
              </a:r>
            </a:p>
          </p:txBody>
        </p:sp>
        <p:sp>
          <p:nvSpPr>
            <p:cNvPr id="42" name="Obdélník 41"/>
            <p:cNvSpPr/>
            <p:nvPr/>
          </p:nvSpPr>
          <p:spPr bwMode="auto">
            <a:xfrm>
              <a:off x="5940946" y="2997424"/>
              <a:ext cx="608013" cy="647700"/>
            </a:xfrm>
            <a:prstGeom prst="rect">
              <a:avLst/>
            </a:prstGeom>
            <a:solidFill>
              <a:srgbClr val="FFFF75"/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</a:p>
          </p:txBody>
        </p:sp>
        <p:sp>
          <p:nvSpPr>
            <p:cNvPr id="43" name="Obdélník 6"/>
            <p:cNvSpPr/>
            <p:nvPr/>
          </p:nvSpPr>
          <p:spPr bwMode="auto">
            <a:xfrm>
              <a:off x="6517209" y="10527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U</a:t>
              </a:r>
            </a:p>
          </p:txBody>
        </p:sp>
        <p:sp>
          <p:nvSpPr>
            <p:cNvPr id="44" name="Obdélník 6"/>
            <p:cNvSpPr/>
            <p:nvPr/>
          </p:nvSpPr>
          <p:spPr bwMode="auto">
            <a:xfrm>
              <a:off x="5364684" y="10527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S</a:t>
              </a:r>
            </a:p>
          </p:txBody>
        </p:sp>
        <p:sp>
          <p:nvSpPr>
            <p:cNvPr id="45" name="Obdélník 6"/>
            <p:cNvSpPr/>
            <p:nvPr/>
          </p:nvSpPr>
          <p:spPr bwMode="auto">
            <a:xfrm>
              <a:off x="7091884" y="17004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46" name="Obdélník 6"/>
            <p:cNvSpPr/>
            <p:nvPr/>
          </p:nvSpPr>
          <p:spPr bwMode="auto">
            <a:xfrm>
              <a:off x="6517209" y="23481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Ý</a:t>
              </a:r>
            </a:p>
          </p:txBody>
        </p:sp>
        <p:sp>
          <p:nvSpPr>
            <p:cNvPr id="47" name="Obdélník 6"/>
            <p:cNvSpPr/>
            <p:nvPr/>
          </p:nvSpPr>
          <p:spPr bwMode="auto">
            <a:xfrm>
              <a:off x="6517209" y="17004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K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49" name="Obdélník 6"/>
            <p:cNvSpPr/>
            <p:nvPr/>
          </p:nvSpPr>
          <p:spPr bwMode="auto">
            <a:xfrm>
              <a:off x="5364684" y="299742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H</a:t>
              </a:r>
            </a:p>
          </p:txBody>
        </p:sp>
        <p:sp>
          <p:nvSpPr>
            <p:cNvPr id="50" name="Obdélník 6"/>
            <p:cNvSpPr/>
            <p:nvPr/>
          </p:nvSpPr>
          <p:spPr bwMode="auto">
            <a:xfrm>
              <a:off x="4212159" y="299742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J</a:t>
              </a:r>
            </a:p>
          </p:txBody>
        </p:sp>
        <p:sp>
          <p:nvSpPr>
            <p:cNvPr id="51" name="Obdélník 6"/>
            <p:cNvSpPr/>
            <p:nvPr/>
          </p:nvSpPr>
          <p:spPr bwMode="auto">
            <a:xfrm>
              <a:off x="7091884" y="23481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L</a:t>
              </a:r>
            </a:p>
          </p:txBody>
        </p:sp>
        <p:sp>
          <p:nvSpPr>
            <p:cNvPr id="52" name="Obdélník 6"/>
            <p:cNvSpPr/>
            <p:nvPr/>
          </p:nvSpPr>
          <p:spPr bwMode="auto">
            <a:xfrm>
              <a:off x="7668146" y="10527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C</a:t>
              </a:r>
            </a:p>
          </p:txBody>
        </p:sp>
        <p:sp>
          <p:nvSpPr>
            <p:cNvPr id="53" name="Obdélník 6"/>
            <p:cNvSpPr/>
            <p:nvPr/>
          </p:nvSpPr>
          <p:spPr bwMode="auto">
            <a:xfrm>
              <a:off x="7091884" y="10527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N</a:t>
              </a:r>
            </a:p>
          </p:txBody>
        </p:sp>
        <p:sp>
          <p:nvSpPr>
            <p:cNvPr id="54" name="Obdélník 6"/>
            <p:cNvSpPr/>
            <p:nvPr/>
          </p:nvSpPr>
          <p:spPr bwMode="auto">
            <a:xfrm>
              <a:off x="4788024" y="170080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M</a:t>
              </a:r>
            </a:p>
          </p:txBody>
        </p:sp>
        <p:sp>
          <p:nvSpPr>
            <p:cNvPr id="55" name="Obdélník 6"/>
            <p:cNvSpPr/>
            <p:nvPr/>
          </p:nvSpPr>
          <p:spPr bwMode="auto">
            <a:xfrm>
              <a:off x="6517209" y="299742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D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56" name="Obdélník 6"/>
            <p:cNvSpPr/>
            <p:nvPr/>
          </p:nvSpPr>
          <p:spPr bwMode="auto">
            <a:xfrm>
              <a:off x="4788421" y="299742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  <p:sp>
          <p:nvSpPr>
            <p:cNvPr id="57" name="Obdélník 6"/>
            <p:cNvSpPr/>
            <p:nvPr/>
          </p:nvSpPr>
          <p:spPr bwMode="auto">
            <a:xfrm>
              <a:off x="8244409" y="10527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E</a:t>
              </a:r>
            </a:p>
          </p:txBody>
        </p:sp>
        <p:sp>
          <p:nvSpPr>
            <p:cNvPr id="84" name="Obdélník 6"/>
            <p:cNvSpPr/>
            <p:nvPr/>
          </p:nvSpPr>
          <p:spPr bwMode="auto">
            <a:xfrm>
              <a:off x="5364684" y="23481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>
                  <a:solidFill>
                    <a:srgbClr val="000000"/>
                  </a:solidFill>
                  <a:latin typeface="Arial" charset="0"/>
                  <a:cs typeface="Arial" charset="0"/>
                </a:rPr>
                <a:t>O</a:t>
              </a:r>
            </a:p>
          </p:txBody>
        </p:sp>
        <p:sp>
          <p:nvSpPr>
            <p:cNvPr id="85" name="Obdélník 6"/>
            <p:cNvSpPr>
              <a:spLocks noChangeArrowheads="1"/>
            </p:cNvSpPr>
            <p:nvPr/>
          </p:nvSpPr>
          <p:spPr bwMode="auto">
            <a:xfrm>
              <a:off x="4788421" y="1052736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86" name="Obdélník 6"/>
            <p:cNvSpPr>
              <a:spLocks noChangeArrowheads="1"/>
            </p:cNvSpPr>
            <p:nvPr/>
          </p:nvSpPr>
          <p:spPr bwMode="auto">
            <a:xfrm>
              <a:off x="4067944" y="1700808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87" name="Obdélník 6"/>
            <p:cNvSpPr>
              <a:spLocks noChangeArrowheads="1"/>
            </p:cNvSpPr>
            <p:nvPr/>
          </p:nvSpPr>
          <p:spPr bwMode="auto">
            <a:xfrm>
              <a:off x="4212159" y="2348136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</a:rPr>
                <a:t>3.</a:t>
              </a:r>
            </a:p>
          </p:txBody>
        </p:sp>
        <p:sp>
          <p:nvSpPr>
            <p:cNvPr id="89" name="Obdélník 6"/>
            <p:cNvSpPr/>
            <p:nvPr/>
          </p:nvSpPr>
          <p:spPr bwMode="auto">
            <a:xfrm>
              <a:off x="4788421" y="234813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M</a:t>
              </a:r>
            </a:p>
          </p:txBody>
        </p:sp>
        <p:sp>
          <p:nvSpPr>
            <p:cNvPr id="90" name="Obdélník 6"/>
            <p:cNvSpPr/>
            <p:nvPr/>
          </p:nvSpPr>
          <p:spPr bwMode="auto">
            <a:xfrm>
              <a:off x="7091884" y="299742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>
                  <a:solidFill>
                    <a:srgbClr val="000000"/>
                  </a:solidFill>
                  <a:latin typeface="Arial" charset="0"/>
                  <a:cs typeface="Arial" charset="0"/>
                </a:rPr>
                <a:t>A</a:t>
              </a:r>
            </a:p>
          </p:txBody>
        </p:sp>
        <p:sp>
          <p:nvSpPr>
            <p:cNvPr id="91" name="Obdélník 6"/>
            <p:cNvSpPr/>
            <p:nvPr/>
          </p:nvSpPr>
          <p:spPr bwMode="auto">
            <a:xfrm>
              <a:off x="5364088" y="170080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  <a:latin typeface="Arial" charset="0"/>
                  <a:cs typeface="Arial" charset="0"/>
                </a:rPr>
                <a:t>L</a:t>
              </a:r>
              <a:endParaRPr lang="cs-CZ" sz="2800" b="1" dirty="0">
                <a:solidFill>
                  <a:srgbClr val="000000"/>
                </a:solidFill>
                <a:latin typeface="Arial" charset="0"/>
                <a:cs typeface="Arial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9.10.2011].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 eaLnBrk="1" hangingPunct="1">
              <a:buNone/>
            </a:pPr>
            <a:endParaRPr lang="cs-CZ" sz="2000" dirty="0" smtClean="0"/>
          </a:p>
          <a:p>
            <a:pPr eaLnBrk="1" hangingPunct="1"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9.10.2011]. Dostupný na WWW:</a:t>
            </a:r>
          </a:p>
          <a:p>
            <a:pPr eaLnBrk="1" hangingPunct="1"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2699792" y="1628775"/>
            <a:ext cx="3672407" cy="4032250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2627313" y="765175"/>
            <a:ext cx="4032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750" y="5661025"/>
            <a:ext cx="863600" cy="720725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811</TotalTime>
  <Words>472</Words>
  <Application>Microsoft Office PowerPoint</Application>
  <PresentationFormat>Předvádění na obrazovce (4:3)</PresentationFormat>
  <Paragraphs>140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ROČNÍ OBDOBÍ - LÉTO VY_32_INOVACE_5A_02 Číslo projektu: CZ.1.07/1.4.00/21.1101</vt:lpstr>
      <vt:lpstr>Snímek 2</vt:lpstr>
      <vt:lpstr>Snímek 3</vt:lpstr>
      <vt:lpstr>Básnička</vt:lpstr>
      <vt:lpstr>Snímek 5</vt:lpstr>
      <vt:lpstr>Snímek 6</vt:lpstr>
      <vt:lpstr>LETNÍ OVOCE</vt:lpstr>
      <vt:lpstr>Snímek 8</vt:lpstr>
      <vt:lpstr>Přečtěte si obrázkové věty o létě.</vt:lpstr>
      <vt:lpstr>Škrtněte obrázky, které nepatří do léta.</vt:lpstr>
      <vt:lpstr>Snímek 11</vt:lpstr>
      <vt:lpstr>ŘEŠENÍ 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VY_32_INOVACE_5A_02_ROCNI OBDOBI - LETO Číslo projektu: CZ.1.07/1.5.00/34.1056</dc:title>
  <dc:creator>Pavla</dc:creator>
  <cp:lastModifiedBy>Pavla</cp:lastModifiedBy>
  <cp:revision>5</cp:revision>
  <dcterms:created xsi:type="dcterms:W3CDTF">2011-10-09T06:45:27Z</dcterms:created>
  <dcterms:modified xsi:type="dcterms:W3CDTF">2013-01-21T15:00:24Z</dcterms:modified>
</cp:coreProperties>
</file>