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D93A26-3600-4677-9F0D-AEC20662BF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4C186-5A5B-43B7-A4EC-44D8347A36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E30B117-0520-4FD5-8C88-1652CB7A142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6D227-2FF4-4E9A-85BD-B20666BB2C12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E89CB-1D5A-4233-A670-A2AC5A144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6D227-2FF4-4E9A-85BD-B20666BB2C12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E89CB-1D5A-4233-A670-A2AC5A144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6D227-2FF4-4E9A-85BD-B20666BB2C12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E89CB-1D5A-4233-A670-A2AC5A144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6D227-2FF4-4E9A-85BD-B20666BB2C12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E89CB-1D5A-4233-A670-A2AC5A144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6D227-2FF4-4E9A-85BD-B20666BB2C12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E89CB-1D5A-4233-A670-A2AC5A144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6D227-2FF4-4E9A-85BD-B20666BB2C12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E89CB-1D5A-4233-A670-A2AC5A144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6D227-2FF4-4E9A-85BD-B20666BB2C12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E89CB-1D5A-4233-A670-A2AC5A144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6D227-2FF4-4E9A-85BD-B20666BB2C12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E89CB-1D5A-4233-A670-A2AC5A144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6D227-2FF4-4E9A-85BD-B20666BB2C12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E89CB-1D5A-4233-A670-A2AC5A144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6D227-2FF4-4E9A-85BD-B20666BB2C12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E89CB-1D5A-4233-A670-A2AC5A144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6D227-2FF4-4E9A-85BD-B20666BB2C12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E89CB-1D5A-4233-A670-A2AC5A144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46D227-2FF4-4E9A-85BD-B20666BB2C12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CE89CB-1D5A-4233-A670-A2AC5A144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detske-basnicky.7x.cz/rocni-obdobi/zima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png"/><Relationship Id="rId9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sz="4000" dirty="0" smtClean="0">
                <a:latin typeface="Arial" charset="0"/>
              </a:rPr>
              <a:t>ROČNÍ OBDOBÍ - ZIMA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VY_32_INOVACE_5A_04</a:t>
            </a:r>
            <a:br>
              <a:rPr lang="cs-CZ" sz="4000" dirty="0" smtClean="0"/>
            </a:br>
            <a:r>
              <a:rPr lang="cs-CZ" sz="2800" dirty="0" smtClean="0"/>
              <a:t>Číslo projektu: CZ.1.07/1.4.00/21.1101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Sada 1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Člověk a jeho svět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4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109" name="Group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49250007"/>
              </p:ext>
            </p:extLst>
          </p:nvPr>
        </p:nvGraphicFramePr>
        <p:xfrm>
          <a:off x="539750" y="1052513"/>
          <a:ext cx="8280400" cy="5427238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66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Tento materiál je určen k opakování učiva o ročním období zima. Žáci si zopakují základní charakteristiku tohoto ročního období. Naučí se básničku a zopakují si zimní měsíce. První úkol je interaktivní, žáci přiřazují zimní měsíce pomocí animace. Připomenou si zimní sporty a jim odpovídající sportovní náčiní. V dalším úkole spojují druh sportu s náčiním pomocí rukopisných poznámek. Přečtou si obrázkové věty. Pomocí rukopisných poznámek škrtají obrázky, které do zimy nepatří. 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 další stránce žáci vyluští křížovku – zde pracují tužkou (rukopisné poznámky v rámci nového softwaru Microsoft 2010).  </a:t>
                      </a:r>
                      <a:r>
                        <a:rPr lang="cs-CZ" sz="1400" kern="1200" baseline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Správnost křížovky si mohou následně ověřit.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Listopad 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ADHD, dyslexie, dysgrafie, dyskalkulie, Autismus, MP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0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1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Hypertextové odkazy, 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Žák - se středně těžkým mentálním postižením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3. ročník 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179388" y="188913"/>
            <a:ext cx="8785225" cy="6408737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2800" dirty="0" smtClean="0"/>
              <a:t>Roční období rozdělujeme na:</a:t>
            </a:r>
            <a:r>
              <a:rPr lang="cs-CZ" sz="2800" dirty="0" smtClean="0">
                <a:solidFill>
                  <a:srgbClr val="009900"/>
                </a:solidFill>
              </a:rPr>
              <a:t> </a:t>
            </a:r>
            <a:r>
              <a:rPr lang="cs-CZ" sz="2800" b="1" dirty="0" smtClean="0">
                <a:solidFill>
                  <a:srgbClr val="009900"/>
                </a:solidFill>
              </a:rPr>
              <a:t>jaro</a:t>
            </a:r>
            <a:r>
              <a:rPr lang="cs-CZ" sz="2800" b="1" dirty="0" smtClean="0"/>
              <a:t>, </a:t>
            </a:r>
            <a:r>
              <a:rPr lang="cs-CZ" sz="2800" b="1" dirty="0" smtClean="0">
                <a:solidFill>
                  <a:srgbClr val="FFCC00"/>
                </a:solidFill>
              </a:rPr>
              <a:t>léto</a:t>
            </a:r>
            <a:r>
              <a:rPr lang="cs-CZ" sz="2800" b="1" dirty="0" smtClean="0"/>
              <a:t>, </a:t>
            </a:r>
            <a:r>
              <a:rPr lang="cs-CZ" sz="2800" b="1" dirty="0" smtClean="0">
                <a:solidFill>
                  <a:srgbClr val="D60029"/>
                </a:solidFill>
              </a:rPr>
              <a:t>podzim</a:t>
            </a:r>
            <a:r>
              <a:rPr lang="cs-CZ" sz="2800" b="1" dirty="0" smtClean="0"/>
              <a:t> a </a:t>
            </a:r>
            <a:r>
              <a:rPr lang="cs-CZ" sz="2800" b="1" dirty="0" smtClean="0">
                <a:solidFill>
                  <a:srgbClr val="3B3BFF"/>
                </a:solidFill>
              </a:rPr>
              <a:t>zima</a:t>
            </a:r>
            <a:r>
              <a:rPr lang="cs-CZ" sz="2800" b="1" dirty="0" smtClean="0"/>
              <a:t>. 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Roční období se mění podle toho, jak je Země otočená ke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Slunci. </a:t>
            </a:r>
          </a:p>
          <a:p>
            <a:pPr algn="ctr" eaLnBrk="1" hangingPunct="1">
              <a:buFont typeface="Arial" charset="0"/>
              <a:buNone/>
            </a:pPr>
            <a:r>
              <a:rPr lang="cs-CZ" sz="5400" b="1" dirty="0" smtClean="0">
                <a:solidFill>
                  <a:srgbClr val="0070C0"/>
                </a:solidFill>
              </a:rPr>
              <a:t>ZIMA	</a:t>
            </a:r>
          </a:p>
          <a:p>
            <a:pPr algn="ctr" eaLnBrk="1" hangingPunct="1">
              <a:buFont typeface="Arial" charset="0"/>
              <a:buNone/>
            </a:pPr>
            <a:endParaRPr lang="cs-CZ" sz="1800" b="1" dirty="0" smtClean="0">
              <a:solidFill>
                <a:srgbClr val="D60029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Do zimy patří měsíce: </a:t>
            </a:r>
            <a:r>
              <a:rPr lang="cs-CZ" sz="2800" b="1" i="1" dirty="0" smtClean="0"/>
              <a:t>Prosinec, Leden, Únor.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Meteorologická zima začíná </a:t>
            </a:r>
            <a:r>
              <a:rPr lang="cs-CZ" sz="2800" b="1" dirty="0" smtClean="0"/>
              <a:t>1. prosince </a:t>
            </a:r>
            <a:r>
              <a:rPr lang="cs-CZ" sz="2800" dirty="0" smtClean="0"/>
              <a:t>a končí </a:t>
            </a:r>
            <a:r>
              <a:rPr lang="cs-CZ" sz="2800" b="1" dirty="0" smtClean="0"/>
              <a:t>28. února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(v přestupném roce </a:t>
            </a:r>
            <a:r>
              <a:rPr lang="cs-CZ" sz="2800" b="1" dirty="0" smtClean="0"/>
              <a:t>29. února</a:t>
            </a:r>
            <a:r>
              <a:rPr lang="cs-CZ" sz="2800" dirty="0" smtClean="0"/>
              <a:t>). 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Zima je nejchladnější období roku. Dny jsou krátké a brzy se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stmívá. 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Nejvýznamnějším svátkem v prosinci jsou Vánoce.</a:t>
            </a:r>
          </a:p>
          <a:p>
            <a:pPr eaLnBrk="1" hangingPunct="1">
              <a:buFont typeface="Arial" charset="0"/>
              <a:buNone/>
            </a:pPr>
            <a:r>
              <a:rPr lang="cs-CZ" sz="2800" b="1" dirty="0" smtClean="0">
                <a:ea typeface="Calibri" pitchFamily="34" charset="0"/>
                <a:cs typeface="Times New Roman" pitchFamily="18" charset="0"/>
              </a:rPr>
              <a:t>24.12. -  Štědrý den   </a:t>
            </a:r>
          </a:p>
          <a:p>
            <a:pPr eaLnBrk="1" hangingPunct="1">
              <a:buFont typeface="Arial" charset="0"/>
              <a:buNone/>
            </a:pPr>
            <a:endParaRPr lang="cs-CZ" sz="2800" dirty="0" smtClean="0"/>
          </a:p>
          <a:p>
            <a:pPr eaLnBrk="1" hangingPunct="1">
              <a:buFont typeface="Arial" charset="0"/>
              <a:buNone/>
            </a:pPr>
            <a:endParaRPr lang="cs-CZ" sz="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22" name="Rectangle 2"/>
          <p:cNvSpPr>
            <a:spLocks noGrp="1"/>
          </p:cNvSpPr>
          <p:nvPr>
            <p:ph type="title"/>
          </p:nvPr>
        </p:nvSpPr>
        <p:spPr>
          <a:xfrm>
            <a:off x="0" y="260350"/>
            <a:ext cx="3394075" cy="92233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000" b="1" dirty="0" smtClean="0">
                <a:hlinkClick r:id="rId2"/>
              </a:rPr>
              <a:t>Básnička</a:t>
            </a:r>
            <a:endParaRPr lang="cs-CZ" sz="6000" b="1" dirty="0" smtClean="0"/>
          </a:p>
        </p:txBody>
      </p:sp>
      <p:sp>
        <p:nvSpPr>
          <p:cNvPr id="5123" name="Zástupný symbol pro obsah 3"/>
          <p:cNvSpPr>
            <a:spLocks noGrp="1"/>
          </p:cNvSpPr>
          <p:nvPr>
            <p:ph idx="1"/>
          </p:nvPr>
        </p:nvSpPr>
        <p:spPr>
          <a:xfrm>
            <a:off x="250825" y="1700213"/>
            <a:ext cx="8642350" cy="468153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4000" dirty="0" smtClean="0"/>
              <a:t>Z okna zimu pozoruji,</a:t>
            </a:r>
          </a:p>
          <a:p>
            <a:pPr>
              <a:buFont typeface="Arial" charset="0"/>
              <a:buNone/>
            </a:pPr>
            <a:r>
              <a:rPr lang="cs-CZ" sz="4000" dirty="0" smtClean="0"/>
              <a:t>něco o ní namaluji.</a:t>
            </a:r>
          </a:p>
          <a:p>
            <a:pPr>
              <a:buFont typeface="Arial" charset="0"/>
              <a:buNone/>
            </a:pPr>
            <a:r>
              <a:rPr lang="cs-CZ" sz="4000" dirty="0" smtClean="0"/>
              <a:t>Sněhuláka, bílý sníh</a:t>
            </a:r>
          </a:p>
          <a:p>
            <a:pPr>
              <a:buFont typeface="Arial" charset="0"/>
              <a:buNone/>
            </a:pPr>
            <a:r>
              <a:rPr lang="cs-CZ" sz="4000" dirty="0" smtClean="0"/>
              <a:t>nebo děti na saních.</a:t>
            </a:r>
          </a:p>
        </p:txBody>
      </p:sp>
      <p:pic>
        <p:nvPicPr>
          <p:cNvPr id="5124" name="Picture 6" descr="ro&amp;ccaron;ní období,sn&amp;ecaron;huláci,zim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1700213"/>
            <a:ext cx="4176712" cy="417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46" name="AutoShape 7"/>
          <p:cNvSpPr>
            <a:spLocks noChangeArrowheads="1"/>
          </p:cNvSpPr>
          <p:nvPr/>
        </p:nvSpPr>
        <p:spPr bwMode="auto">
          <a:xfrm>
            <a:off x="250825" y="2636838"/>
            <a:ext cx="2736850" cy="720725"/>
          </a:xfrm>
          <a:prstGeom prst="roundRect">
            <a:avLst>
              <a:gd name="adj" fmla="val 16667"/>
            </a:avLst>
          </a:prstGeom>
          <a:solidFill>
            <a:srgbClr val="3B3B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PROSINEC</a:t>
            </a:r>
          </a:p>
        </p:txBody>
      </p:sp>
      <p:sp>
        <p:nvSpPr>
          <p:cNvPr id="6147" name="AutoShape 8"/>
          <p:cNvSpPr>
            <a:spLocks noChangeArrowheads="1"/>
          </p:cNvSpPr>
          <p:nvPr/>
        </p:nvSpPr>
        <p:spPr bwMode="auto">
          <a:xfrm>
            <a:off x="3419475" y="2565400"/>
            <a:ext cx="2376488" cy="792163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LEDEN</a:t>
            </a:r>
          </a:p>
        </p:txBody>
      </p:sp>
      <p:sp>
        <p:nvSpPr>
          <p:cNvPr id="6148" name="AutoShape 9"/>
          <p:cNvSpPr>
            <a:spLocks noChangeArrowheads="1"/>
          </p:cNvSpPr>
          <p:nvPr/>
        </p:nvSpPr>
        <p:spPr bwMode="auto">
          <a:xfrm>
            <a:off x="6372225" y="2565400"/>
            <a:ext cx="2376488" cy="792163"/>
          </a:xfrm>
          <a:prstGeom prst="roundRect">
            <a:avLst>
              <a:gd name="adj" fmla="val 16667"/>
            </a:avLst>
          </a:prstGeom>
          <a:solidFill>
            <a:srgbClr val="99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ÚNOR</a:t>
            </a:r>
          </a:p>
        </p:txBody>
      </p:sp>
      <p:grpSp>
        <p:nvGrpSpPr>
          <p:cNvPr id="2" name="Skupina 47"/>
          <p:cNvGrpSpPr>
            <a:grpSpLocks/>
          </p:cNvGrpSpPr>
          <p:nvPr/>
        </p:nvGrpSpPr>
        <p:grpSpPr bwMode="auto">
          <a:xfrm rot="682662">
            <a:off x="6443663" y="404813"/>
            <a:ext cx="2089150" cy="1944687"/>
            <a:chOff x="6660232" y="3068960"/>
            <a:chExt cx="1872208" cy="2304256"/>
          </a:xfrm>
        </p:grpSpPr>
        <p:sp>
          <p:nvSpPr>
            <p:cNvPr id="25" name="Mrak 24"/>
            <p:cNvSpPr/>
            <p:nvPr/>
          </p:nvSpPr>
          <p:spPr>
            <a:xfrm>
              <a:off x="6659717" y="3069071"/>
              <a:ext cx="1872208" cy="115306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9" name="7cípá hvězda 38"/>
            <p:cNvSpPr/>
            <p:nvPr/>
          </p:nvSpPr>
          <p:spPr>
            <a:xfrm>
              <a:off x="7163678" y="4364288"/>
              <a:ext cx="216243" cy="216319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7cípá hvězda 39"/>
            <p:cNvSpPr/>
            <p:nvPr/>
          </p:nvSpPr>
          <p:spPr>
            <a:xfrm>
              <a:off x="8020205" y="4500935"/>
              <a:ext cx="216243" cy="214437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" name="7cípá hvězda 40"/>
            <p:cNvSpPr/>
            <p:nvPr/>
          </p:nvSpPr>
          <p:spPr>
            <a:xfrm>
              <a:off x="7443555" y="4715781"/>
              <a:ext cx="216243" cy="216319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7cípá hvězda 41"/>
            <p:cNvSpPr/>
            <p:nvPr/>
          </p:nvSpPr>
          <p:spPr>
            <a:xfrm>
              <a:off x="7585037" y="4434459"/>
              <a:ext cx="216243" cy="216317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3" name="7cípá hvězda 42"/>
            <p:cNvSpPr/>
            <p:nvPr/>
          </p:nvSpPr>
          <p:spPr>
            <a:xfrm>
              <a:off x="6876314" y="4221992"/>
              <a:ext cx="216243" cy="214437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7cípá hvězda 43"/>
            <p:cNvSpPr/>
            <p:nvPr/>
          </p:nvSpPr>
          <p:spPr>
            <a:xfrm>
              <a:off x="7874865" y="4213421"/>
              <a:ext cx="216243" cy="214437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5" name="7cípá hvězda 44"/>
            <p:cNvSpPr/>
            <p:nvPr/>
          </p:nvSpPr>
          <p:spPr>
            <a:xfrm>
              <a:off x="7083919" y="4717450"/>
              <a:ext cx="216243" cy="216317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6" name="7cípá hvězda 45"/>
            <p:cNvSpPr/>
            <p:nvPr/>
          </p:nvSpPr>
          <p:spPr>
            <a:xfrm>
              <a:off x="7812258" y="4869036"/>
              <a:ext cx="216243" cy="216317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7" name="7cípá hvězda 46"/>
            <p:cNvSpPr/>
            <p:nvPr/>
          </p:nvSpPr>
          <p:spPr>
            <a:xfrm>
              <a:off x="7234414" y="5153255"/>
              <a:ext cx="216243" cy="216317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3" name="Skupina 10"/>
          <p:cNvGrpSpPr>
            <a:grpSpLocks/>
          </p:cNvGrpSpPr>
          <p:nvPr/>
        </p:nvGrpSpPr>
        <p:grpSpPr bwMode="auto">
          <a:xfrm rot="465064">
            <a:off x="371475" y="369888"/>
            <a:ext cx="2406650" cy="1665287"/>
            <a:chOff x="1907704" y="2924944"/>
            <a:chExt cx="2376264" cy="1728192"/>
          </a:xfrm>
        </p:grpSpPr>
        <p:sp>
          <p:nvSpPr>
            <p:cNvPr id="10" name="Mrak 9"/>
            <p:cNvSpPr/>
            <p:nvPr/>
          </p:nvSpPr>
          <p:spPr>
            <a:xfrm>
              <a:off x="2412155" y="2924462"/>
              <a:ext cx="1871543" cy="1151580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" name="Mrak 3"/>
            <p:cNvSpPr/>
            <p:nvPr/>
          </p:nvSpPr>
          <p:spPr>
            <a:xfrm>
              <a:off x="1901835" y="3491279"/>
              <a:ext cx="1871543" cy="1151579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51" name="Rectangle 24"/>
          <p:cNvSpPr>
            <a:spLocks noChangeArrowheads="1"/>
          </p:cNvSpPr>
          <p:nvPr/>
        </p:nvSpPr>
        <p:spPr bwMode="auto">
          <a:xfrm>
            <a:off x="3203575" y="188913"/>
            <a:ext cx="27368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5400" b="1">
                <a:solidFill>
                  <a:srgbClr val="0070C0"/>
                </a:solidFill>
              </a:rPr>
              <a:t>ZIMA</a:t>
            </a:r>
          </a:p>
        </p:txBody>
      </p:sp>
      <p:pic>
        <p:nvPicPr>
          <p:cNvPr id="6152" name="Picture 2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744913"/>
            <a:ext cx="2376488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3" name="Picture 2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3744913"/>
            <a:ext cx="2376488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4" name="Picture 30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3663" y="3789363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288" y="981075"/>
            <a:ext cx="8424862" cy="23764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71" name="Rectangle 28"/>
          <p:cNvSpPr>
            <a:spLocks noChangeArrowheads="1"/>
          </p:cNvSpPr>
          <p:nvPr/>
        </p:nvSpPr>
        <p:spPr bwMode="auto">
          <a:xfrm>
            <a:off x="3203575" y="1052513"/>
            <a:ext cx="28813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5400" b="1"/>
              <a:t>ZIMA</a:t>
            </a:r>
          </a:p>
        </p:txBody>
      </p:sp>
      <p:sp>
        <p:nvSpPr>
          <p:cNvPr id="7172" name="AutoShape 8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4932363" y="4292600"/>
            <a:ext cx="2376487" cy="792163"/>
          </a:xfrm>
          <a:prstGeom prst="roundRect">
            <a:avLst>
              <a:gd name="adj" fmla="val 16667"/>
            </a:avLst>
          </a:prstGeom>
          <a:solidFill>
            <a:srgbClr val="E11D63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ŘÍJEN</a:t>
            </a:r>
          </a:p>
        </p:txBody>
      </p:sp>
      <p:sp>
        <p:nvSpPr>
          <p:cNvPr id="7173" name="AutoShape 72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611188" y="5445125"/>
            <a:ext cx="2376487" cy="792163"/>
          </a:xfrm>
          <a:prstGeom prst="roundRect">
            <a:avLst>
              <a:gd name="adj" fmla="val 16667"/>
            </a:avLst>
          </a:prstGeom>
          <a:solidFill>
            <a:srgbClr val="008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BŘEZEN</a:t>
            </a:r>
          </a:p>
        </p:txBody>
      </p:sp>
      <p:sp>
        <p:nvSpPr>
          <p:cNvPr id="7177" name="AutoShape 8"/>
          <p:cNvSpPr>
            <a:spLocks noChangeArrowheads="1"/>
          </p:cNvSpPr>
          <p:nvPr/>
        </p:nvSpPr>
        <p:spPr bwMode="auto">
          <a:xfrm>
            <a:off x="6300788" y="5445125"/>
            <a:ext cx="2376487" cy="792163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LEDEN</a:t>
            </a:r>
          </a:p>
        </p:txBody>
      </p:sp>
      <p:sp>
        <p:nvSpPr>
          <p:cNvPr id="12" name="AutoShape 7"/>
          <p:cNvSpPr>
            <a:spLocks noChangeArrowheads="1"/>
          </p:cNvSpPr>
          <p:nvPr/>
        </p:nvSpPr>
        <p:spPr bwMode="auto">
          <a:xfrm>
            <a:off x="1258888" y="4292600"/>
            <a:ext cx="2736850" cy="720725"/>
          </a:xfrm>
          <a:prstGeom prst="roundRect">
            <a:avLst>
              <a:gd name="adj" fmla="val 16667"/>
            </a:avLst>
          </a:prstGeom>
          <a:solidFill>
            <a:srgbClr val="3B3B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PROSINEC</a:t>
            </a:r>
          </a:p>
        </p:txBody>
      </p:sp>
      <p:sp>
        <p:nvSpPr>
          <p:cNvPr id="13" name="AutoShape 9"/>
          <p:cNvSpPr>
            <a:spLocks noChangeArrowheads="1"/>
          </p:cNvSpPr>
          <p:nvPr/>
        </p:nvSpPr>
        <p:spPr bwMode="auto">
          <a:xfrm>
            <a:off x="3563938" y="5445125"/>
            <a:ext cx="2376487" cy="792163"/>
          </a:xfrm>
          <a:prstGeom prst="roundRect">
            <a:avLst>
              <a:gd name="adj" fmla="val 16667"/>
            </a:avLst>
          </a:prstGeom>
          <a:solidFill>
            <a:srgbClr val="99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ÚNOR</a:t>
            </a:r>
          </a:p>
        </p:txBody>
      </p:sp>
      <p:sp>
        <p:nvSpPr>
          <p:cNvPr id="2" name="Rectangle 37"/>
          <p:cNvSpPr>
            <a:spLocks noGrp="1" noChangeArrowheads="1"/>
          </p:cNvSpPr>
          <p:nvPr/>
        </p:nvSpPr>
        <p:spPr bwMode="auto">
          <a:xfrm>
            <a:off x="1403648" y="188640"/>
            <a:ext cx="54467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>
              <a:spcBef>
                <a:spcPct val="20000"/>
              </a:spcBef>
            </a:pPr>
            <a:r>
              <a:rPr lang="cs-CZ" sz="2800" b="1" dirty="0">
                <a:latin typeface="Calibri" pitchFamily="34" charset="0"/>
              </a:rPr>
              <a:t>Vyberte měsíce, které patří k zimě.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395536" y="260648"/>
            <a:ext cx="792088" cy="360040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58834E-6 L -0.07865 -0.3880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00" y="-19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46809E-6 L 0.24809 -0.5296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400" y="-26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56244E-6 L -0.32673 -0.4562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00" y="-2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7"/>
                  </p:tgtEl>
                </p:cond>
              </p:nextCondLst>
            </p:seq>
          </p:childTnLst>
        </p:cTn>
      </p:par>
    </p:tnLst>
    <p:bldLst>
      <p:bldP spid="7177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  <a:gradFill flip="none" rotWithShape="1">
            <a:gsLst>
              <a:gs pos="0">
                <a:srgbClr val="8488C4">
                  <a:alpha val="70000"/>
                </a:srgbClr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8900000" scaled="1"/>
            <a:tileRect/>
          </a:gradFill>
        </p:spPr>
        <p:txBody>
          <a:bodyPr/>
          <a:lstStyle/>
          <a:p>
            <a:r>
              <a:rPr lang="cs-CZ" b="1" dirty="0" smtClean="0"/>
              <a:t>ZIMNÍ SPORTY</a:t>
            </a:r>
          </a:p>
        </p:txBody>
      </p:sp>
      <p:sp>
        <p:nvSpPr>
          <p:cNvPr id="32" name="AutoShape 8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611188" y="4581525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r>
              <a:rPr lang="cs-CZ" sz="2400" b="1" dirty="0">
                <a:latin typeface="+mn-lt"/>
                <a:cs typeface="+mn-cs"/>
              </a:rPr>
              <a:t>SÁŇKOVÁNÍ</a:t>
            </a:r>
          </a:p>
        </p:txBody>
      </p:sp>
      <p:sp>
        <p:nvSpPr>
          <p:cNvPr id="34" name="AutoShape 8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6372225" y="4005263"/>
            <a:ext cx="1871663" cy="57626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r>
              <a:rPr lang="cs-CZ" sz="2400" b="1" dirty="0">
                <a:latin typeface="+mn-lt"/>
                <a:cs typeface="+mn-cs"/>
              </a:rPr>
              <a:t>LYŽOVÁNÍ</a:t>
            </a:r>
          </a:p>
        </p:txBody>
      </p:sp>
      <p:sp>
        <p:nvSpPr>
          <p:cNvPr id="36" name="AutoShape 8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851275" y="5876925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r>
              <a:rPr lang="cs-CZ" sz="2400" b="1" dirty="0">
                <a:latin typeface="+mn-lt"/>
                <a:cs typeface="+mn-cs"/>
              </a:rPr>
              <a:t>BRUSLENÍ</a:t>
            </a:r>
          </a:p>
        </p:txBody>
      </p:sp>
      <p:pic>
        <p:nvPicPr>
          <p:cNvPr id="8198" name="Picture 15" descr="d&amp;ecaron;ti,dívky,hraní,osoby,po&amp;ccaron;así,ro&amp;ccaron;ní období,sán&amp;ecaron;,sá&amp;ncaron;kování,sn&amp;ecaron;hy,volný &amp;ccaron;as,zim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1844675"/>
            <a:ext cx="2592388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1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1412875"/>
            <a:ext cx="2449513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0" name="Picture 19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375" y="3284538"/>
            <a:ext cx="2333625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1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048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b="1" dirty="0" smtClean="0"/>
              <a:t>Prohlédněte si, které sporty provozujeme v zimě.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9" name="Picture 15" descr="d&amp;ecaron;ti,dívky,hraní,osoby,po&amp;ccaron;así,ro&amp;ccaron;ní období,sán&amp;ecaron;,sá&amp;ncaron;kování,sn&amp;ecaron;hy,volný &amp;ccaron;as,zi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1341438"/>
            <a:ext cx="2590800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17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7763" y="1341438"/>
            <a:ext cx="2447925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19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938" y="1484313"/>
            <a:ext cx="2332037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2" name="Zástupný symbol pro obsah 2"/>
          <p:cNvSpPr>
            <a:spLocks noGrp="1"/>
          </p:cNvSpPr>
          <p:nvPr>
            <p:ph idx="1"/>
          </p:nvPr>
        </p:nvSpPr>
        <p:spPr>
          <a:xfrm>
            <a:off x="1547664" y="188640"/>
            <a:ext cx="7128792" cy="504825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2800" b="1" dirty="0" smtClean="0"/>
              <a:t>Spojte sportovce s potřebným náčiním.</a:t>
            </a:r>
          </a:p>
        </p:txBody>
      </p:sp>
      <p:pic>
        <p:nvPicPr>
          <p:cNvPr id="9223" name="Picture 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188" y="4652963"/>
            <a:ext cx="1944687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4" name="Picture 4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475" y="4625975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5" name="Picture 6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19925" y="479742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Šipka doprava 9"/>
          <p:cNvSpPr/>
          <p:nvPr/>
        </p:nvSpPr>
        <p:spPr>
          <a:xfrm>
            <a:off x="539552" y="260648"/>
            <a:ext cx="792088" cy="360040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lačítko akce: Vlastní 2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250825" y="981075"/>
            <a:ext cx="8893175" cy="5472113"/>
          </a:xfrm>
        </p:spPr>
        <p:txBody>
          <a:bodyPr/>
          <a:lstStyle/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3600" dirty="0" smtClean="0"/>
              <a:t>V zimě padá                   .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endParaRPr lang="cs-CZ" sz="2400" dirty="0" smtClean="0"/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3600" dirty="0" smtClean="0"/>
              <a:t>Děti zdobí vánoční                .  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endParaRPr lang="cs-CZ" sz="2400" dirty="0" smtClean="0"/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3600" dirty="0" smtClean="0"/>
              <a:t>Ze sněhu děti staví              .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endParaRPr lang="cs-CZ" sz="2400" dirty="0" smtClean="0"/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3600" dirty="0" smtClean="0"/>
              <a:t>Když je zima nosíme            a teplou                .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endParaRPr lang="cs-CZ" sz="3600" dirty="0" smtClean="0"/>
          </a:p>
          <a:p>
            <a:pPr>
              <a:lnSpc>
                <a:spcPct val="150000"/>
              </a:lnSpc>
              <a:buFont typeface="Arial" charset="0"/>
              <a:buNone/>
            </a:pPr>
            <a:endParaRPr lang="cs-CZ" sz="3600" dirty="0" smtClean="0"/>
          </a:p>
          <a:p>
            <a:pPr>
              <a:lnSpc>
                <a:spcPct val="150000"/>
              </a:lnSpc>
              <a:buFont typeface="Arial" charset="0"/>
              <a:buNone/>
            </a:pPr>
            <a:endParaRPr lang="cs-CZ" sz="3600" dirty="0" smtClean="0"/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3600" dirty="0" smtClean="0"/>
              <a:t>      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r>
              <a:rPr lang="cs-CZ" dirty="0" smtClean="0"/>
              <a:t>  </a:t>
            </a:r>
          </a:p>
        </p:txBody>
      </p:sp>
      <p:sp>
        <p:nvSpPr>
          <p:cNvPr id="10243" name="Rectangle 37"/>
          <p:cNvSpPr>
            <a:spLocks noGrp="1" noChangeArrowheads="1"/>
          </p:cNvSpPr>
          <p:nvPr>
            <p:ph type="title"/>
          </p:nvPr>
        </p:nvSpPr>
        <p:spPr>
          <a:xfrm>
            <a:off x="1403648" y="188640"/>
            <a:ext cx="5232400" cy="523875"/>
          </a:xfrm>
          <a:noFill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2800" b="1" dirty="0" smtClean="0"/>
              <a:t>Přečtěte si obrázkové věty o zimě.</a:t>
            </a:r>
            <a:endParaRPr lang="cs-CZ" sz="2800" dirty="0" smtClean="0"/>
          </a:p>
        </p:txBody>
      </p:sp>
      <p:grpSp>
        <p:nvGrpSpPr>
          <p:cNvPr id="2" name="Skupina 47"/>
          <p:cNvGrpSpPr>
            <a:grpSpLocks/>
          </p:cNvGrpSpPr>
          <p:nvPr/>
        </p:nvGrpSpPr>
        <p:grpSpPr bwMode="auto">
          <a:xfrm rot="682662">
            <a:off x="2944813" y="904875"/>
            <a:ext cx="1382712" cy="1157288"/>
            <a:chOff x="6660232" y="3068960"/>
            <a:chExt cx="1872208" cy="2304256"/>
          </a:xfrm>
        </p:grpSpPr>
        <p:sp>
          <p:nvSpPr>
            <p:cNvPr id="13" name="Mrak 12"/>
            <p:cNvSpPr/>
            <p:nvPr/>
          </p:nvSpPr>
          <p:spPr>
            <a:xfrm>
              <a:off x="6658081" y="3067738"/>
              <a:ext cx="1872209" cy="1153707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7cípá hvězda 13"/>
            <p:cNvSpPr/>
            <p:nvPr/>
          </p:nvSpPr>
          <p:spPr>
            <a:xfrm>
              <a:off x="7162339" y="4363072"/>
              <a:ext cx="217100" cy="214937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7cípá hvězda 14"/>
            <p:cNvSpPr/>
            <p:nvPr/>
          </p:nvSpPr>
          <p:spPr>
            <a:xfrm>
              <a:off x="8018830" y="4502948"/>
              <a:ext cx="217100" cy="211778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7cípá hvězda 15"/>
            <p:cNvSpPr/>
            <p:nvPr/>
          </p:nvSpPr>
          <p:spPr>
            <a:xfrm>
              <a:off x="7443399" y="4718713"/>
              <a:ext cx="214949" cy="214937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7cípá hvězda 16"/>
            <p:cNvSpPr/>
            <p:nvPr/>
          </p:nvSpPr>
          <p:spPr>
            <a:xfrm>
              <a:off x="7586074" y="4431455"/>
              <a:ext cx="214949" cy="214937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" name="7cípá hvězda 17"/>
            <p:cNvSpPr/>
            <p:nvPr/>
          </p:nvSpPr>
          <p:spPr>
            <a:xfrm>
              <a:off x="6875592" y="4222547"/>
              <a:ext cx="214949" cy="214937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7cípá hvězda 18"/>
            <p:cNvSpPr/>
            <p:nvPr/>
          </p:nvSpPr>
          <p:spPr>
            <a:xfrm>
              <a:off x="7874006" y="4213711"/>
              <a:ext cx="217100" cy="211776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7cípá hvězda 19"/>
            <p:cNvSpPr/>
            <p:nvPr/>
          </p:nvSpPr>
          <p:spPr>
            <a:xfrm>
              <a:off x="7081900" y="4719001"/>
              <a:ext cx="217098" cy="218097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" name="7cípá hvězda 20"/>
            <p:cNvSpPr/>
            <p:nvPr/>
          </p:nvSpPr>
          <p:spPr>
            <a:xfrm>
              <a:off x="7810459" y="4867746"/>
              <a:ext cx="217100" cy="218099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" name="7cípá hvězda 21"/>
            <p:cNvSpPr/>
            <p:nvPr/>
          </p:nvSpPr>
          <p:spPr>
            <a:xfrm>
              <a:off x="7233163" y="5151423"/>
              <a:ext cx="217098" cy="218097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pic>
        <p:nvPicPr>
          <p:cNvPr id="10245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3860800"/>
            <a:ext cx="1295400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275" y="2017713"/>
            <a:ext cx="1512888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5445224"/>
            <a:ext cx="10795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5301208"/>
            <a:ext cx="1368152" cy="1368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Šipka doprava 22"/>
          <p:cNvSpPr/>
          <p:nvPr/>
        </p:nvSpPr>
        <p:spPr>
          <a:xfrm>
            <a:off x="395536" y="260648"/>
            <a:ext cx="792088" cy="360040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66" name="Rectangle 37"/>
          <p:cNvSpPr>
            <a:spLocks noGrp="1" noChangeArrowheads="1"/>
          </p:cNvSpPr>
          <p:nvPr>
            <p:ph type="title"/>
          </p:nvPr>
        </p:nvSpPr>
        <p:spPr>
          <a:xfrm>
            <a:off x="1475656" y="188640"/>
            <a:ext cx="6107113" cy="522287"/>
          </a:xfrm>
          <a:noFill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2800" b="1" dirty="0" smtClean="0"/>
              <a:t>Škrtněte obrázky, které nepatří do zimy.</a:t>
            </a:r>
            <a:endParaRPr lang="cs-CZ" sz="2800" dirty="0" smtClean="0"/>
          </a:p>
        </p:txBody>
      </p:sp>
      <p:pic>
        <p:nvPicPr>
          <p:cNvPr id="11267" name="Picture 11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2205038"/>
            <a:ext cx="1655762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10" descr="C:\Users\Pavla\Desktop\obrázky do DUMEK\zima\MH90033147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4076700"/>
            <a:ext cx="2081213" cy="208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12" descr="C:\Users\Pavla\Desktop\obrázky do DUMEK\léto\MC900436862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9700" y="3068638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13" descr="C:\Users\Pavla\Desktop\obrázky do DUMEK\léto\MH90041255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188" y="1268413"/>
            <a:ext cx="136842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Picture 14" descr="C:\Users\Pavla\Desktop\obrázky do DUMEK\léto\MH900303527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025" y="1052513"/>
            <a:ext cx="1931988" cy="1931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2" name="Picture 15" descr="C:\Users\Pavla\Desktop\obrázky do DUMEK\léto\MH900199239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475" y="4421188"/>
            <a:ext cx="1728788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3" name="Picture 2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00563" y="981075"/>
            <a:ext cx="15843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4" name="Picture 6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5463" y="4508500"/>
            <a:ext cx="1728787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Šipka doprava 10"/>
          <p:cNvSpPr/>
          <p:nvPr/>
        </p:nvSpPr>
        <p:spPr>
          <a:xfrm>
            <a:off x="539552" y="260648"/>
            <a:ext cx="792088" cy="360040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lačítko akce: Vlastní 4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90" name="TextovéPole 3"/>
          <p:cNvSpPr txBox="1">
            <a:spLocks noChangeArrowheads="1"/>
          </p:cNvSpPr>
          <p:nvPr/>
        </p:nvSpPr>
        <p:spPr bwMode="auto">
          <a:xfrm>
            <a:off x="179388" y="0"/>
            <a:ext cx="25209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/>
              <a:t>Křížovka</a:t>
            </a:r>
          </a:p>
        </p:txBody>
      </p:sp>
      <p:sp>
        <p:nvSpPr>
          <p:cNvPr id="12292" name="TextovéPole 9"/>
          <p:cNvSpPr txBox="1">
            <a:spLocks noChangeArrowheads="1"/>
          </p:cNvSpPr>
          <p:nvPr/>
        </p:nvSpPr>
        <p:spPr bwMode="auto">
          <a:xfrm>
            <a:off x="611188" y="5300663"/>
            <a:ext cx="273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/>
              <a:t>Tajenka:</a:t>
            </a:r>
          </a:p>
        </p:txBody>
      </p:sp>
      <p:grpSp>
        <p:nvGrpSpPr>
          <p:cNvPr id="32" name="Group 79"/>
          <p:cNvGrpSpPr>
            <a:grpSpLocks/>
          </p:cNvGrpSpPr>
          <p:nvPr/>
        </p:nvGrpSpPr>
        <p:grpSpPr bwMode="auto">
          <a:xfrm>
            <a:off x="3059113" y="908050"/>
            <a:ext cx="5184775" cy="2592388"/>
            <a:chOff x="1927" y="572"/>
            <a:chExt cx="3266" cy="1633"/>
          </a:xfrm>
        </p:grpSpPr>
        <p:sp>
          <p:nvSpPr>
            <p:cNvPr id="2" name="Obdélník 6"/>
            <p:cNvSpPr/>
            <p:nvPr/>
          </p:nvSpPr>
          <p:spPr>
            <a:xfrm>
              <a:off x="3379" y="572"/>
              <a:ext cx="363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Ě</a:t>
              </a:r>
            </a:p>
          </p:txBody>
        </p:sp>
        <p:sp>
          <p:nvSpPr>
            <p:cNvPr id="3" name="Obdélník 6"/>
            <p:cNvSpPr/>
            <p:nvPr/>
          </p:nvSpPr>
          <p:spPr>
            <a:xfrm>
              <a:off x="4104" y="572"/>
              <a:ext cx="362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bdélník 6"/>
            <p:cNvSpPr/>
            <p:nvPr/>
          </p:nvSpPr>
          <p:spPr>
            <a:xfrm>
              <a:off x="2653" y="980"/>
              <a:ext cx="363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Č</a:t>
              </a:r>
            </a:p>
          </p:txBody>
        </p:sp>
        <p:sp>
          <p:nvSpPr>
            <p:cNvPr id="5" name="Obdélník 6"/>
            <p:cNvSpPr/>
            <p:nvPr/>
          </p:nvSpPr>
          <p:spPr>
            <a:xfrm>
              <a:off x="4467" y="572"/>
              <a:ext cx="363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A</a:t>
              </a:r>
            </a:p>
          </p:txBody>
        </p:sp>
        <p:sp>
          <p:nvSpPr>
            <p:cNvPr id="6" name="Obdélník 6"/>
            <p:cNvSpPr/>
            <p:nvPr/>
          </p:nvSpPr>
          <p:spPr>
            <a:xfrm>
              <a:off x="4467" y="1388"/>
              <a:ext cx="363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A</a:t>
              </a:r>
            </a:p>
          </p:txBody>
        </p:sp>
        <p:sp>
          <p:nvSpPr>
            <p:cNvPr id="8" name="Obdélník 6"/>
            <p:cNvSpPr/>
            <p:nvPr/>
          </p:nvSpPr>
          <p:spPr>
            <a:xfrm>
              <a:off x="3016" y="1796"/>
              <a:ext cx="363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N</a:t>
              </a:r>
            </a:p>
          </p:txBody>
        </p:sp>
        <p:sp>
          <p:nvSpPr>
            <p:cNvPr id="9" name="Obdélník 6"/>
            <p:cNvSpPr/>
            <p:nvPr/>
          </p:nvSpPr>
          <p:spPr>
            <a:xfrm>
              <a:off x="3379" y="1796"/>
              <a:ext cx="363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" name="Obdélník 6"/>
            <p:cNvSpPr/>
            <p:nvPr/>
          </p:nvSpPr>
          <p:spPr>
            <a:xfrm>
              <a:off x="4467" y="980"/>
              <a:ext cx="363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Obdélník 6"/>
            <p:cNvSpPr/>
            <p:nvPr/>
          </p:nvSpPr>
          <p:spPr>
            <a:xfrm>
              <a:off x="4104" y="980"/>
              <a:ext cx="363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C</a:t>
              </a:r>
            </a:p>
          </p:txBody>
        </p:sp>
        <p:sp>
          <p:nvSpPr>
            <p:cNvPr id="12" name="Obdélník 6"/>
            <p:cNvSpPr/>
            <p:nvPr/>
          </p:nvSpPr>
          <p:spPr>
            <a:xfrm>
              <a:off x="2653" y="1796"/>
              <a:ext cx="363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3" name="Obdélník 6"/>
            <p:cNvSpPr/>
            <p:nvPr/>
          </p:nvSpPr>
          <p:spPr>
            <a:xfrm>
              <a:off x="3016" y="572"/>
              <a:ext cx="363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4" name="Obdélník 6"/>
            <p:cNvSpPr/>
            <p:nvPr/>
          </p:nvSpPr>
          <p:spPr>
            <a:xfrm>
              <a:off x="4830" y="1388"/>
              <a:ext cx="363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K</a:t>
              </a:r>
            </a:p>
          </p:txBody>
        </p:sp>
        <p:sp>
          <p:nvSpPr>
            <p:cNvPr id="15" name="Obdélník 6"/>
            <p:cNvSpPr/>
            <p:nvPr/>
          </p:nvSpPr>
          <p:spPr>
            <a:xfrm>
              <a:off x="4104" y="1388"/>
              <a:ext cx="363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Obdélník 6"/>
            <p:cNvSpPr/>
            <p:nvPr/>
          </p:nvSpPr>
          <p:spPr>
            <a:xfrm>
              <a:off x="2653" y="572"/>
              <a:ext cx="363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H</a:t>
              </a:r>
            </a:p>
          </p:txBody>
        </p:sp>
        <p:sp>
          <p:nvSpPr>
            <p:cNvPr id="17" name="Obdélník 6"/>
            <p:cNvSpPr/>
            <p:nvPr/>
          </p:nvSpPr>
          <p:spPr>
            <a:xfrm>
              <a:off x="3379" y="980"/>
              <a:ext cx="363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Obdélník 6"/>
            <p:cNvSpPr/>
            <p:nvPr/>
          </p:nvSpPr>
          <p:spPr>
            <a:xfrm>
              <a:off x="3016" y="980"/>
              <a:ext cx="363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E</a:t>
              </a:r>
            </a:p>
          </p:txBody>
        </p:sp>
        <p:sp>
          <p:nvSpPr>
            <p:cNvPr id="21" name="Obdélník 6"/>
            <p:cNvSpPr>
              <a:spLocks noChangeArrowheads="1"/>
            </p:cNvSpPr>
            <p:nvPr/>
          </p:nvSpPr>
          <p:spPr bwMode="auto">
            <a:xfrm>
              <a:off x="2290" y="572"/>
              <a:ext cx="318" cy="3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1.</a:t>
              </a:r>
            </a:p>
          </p:txBody>
        </p:sp>
        <p:sp>
          <p:nvSpPr>
            <p:cNvPr id="22" name="Obdélník 6"/>
            <p:cNvSpPr>
              <a:spLocks noChangeArrowheads="1"/>
            </p:cNvSpPr>
            <p:nvPr/>
          </p:nvSpPr>
          <p:spPr bwMode="auto">
            <a:xfrm>
              <a:off x="2290" y="1025"/>
              <a:ext cx="317" cy="317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2.</a:t>
              </a:r>
            </a:p>
          </p:txBody>
        </p:sp>
        <p:sp>
          <p:nvSpPr>
            <p:cNvPr id="23" name="Obdélník 6"/>
            <p:cNvSpPr>
              <a:spLocks noChangeArrowheads="1"/>
            </p:cNvSpPr>
            <p:nvPr/>
          </p:nvSpPr>
          <p:spPr bwMode="auto">
            <a:xfrm>
              <a:off x="3379" y="1433"/>
              <a:ext cx="318" cy="31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3.</a:t>
              </a:r>
            </a:p>
          </p:txBody>
        </p:sp>
        <p:sp>
          <p:nvSpPr>
            <p:cNvPr id="24" name="Obdélník 6"/>
            <p:cNvSpPr>
              <a:spLocks noChangeArrowheads="1"/>
            </p:cNvSpPr>
            <p:nvPr/>
          </p:nvSpPr>
          <p:spPr bwMode="auto">
            <a:xfrm>
              <a:off x="1927" y="1842"/>
              <a:ext cx="318" cy="3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4.</a:t>
              </a:r>
            </a:p>
          </p:txBody>
        </p:sp>
        <p:sp>
          <p:nvSpPr>
            <p:cNvPr id="25" name="Obdélník 6"/>
            <p:cNvSpPr>
              <a:spLocks noChangeArrowheads="1"/>
            </p:cNvSpPr>
            <p:nvPr/>
          </p:nvSpPr>
          <p:spPr bwMode="auto">
            <a:xfrm>
              <a:off x="3742" y="572"/>
              <a:ext cx="363" cy="40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26" name="Obdélník 6"/>
            <p:cNvSpPr>
              <a:spLocks noChangeArrowheads="1"/>
            </p:cNvSpPr>
            <p:nvPr/>
          </p:nvSpPr>
          <p:spPr bwMode="auto">
            <a:xfrm>
              <a:off x="3742" y="980"/>
              <a:ext cx="363" cy="40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27" name="Obdélník 6"/>
            <p:cNvSpPr>
              <a:spLocks noChangeArrowheads="1"/>
            </p:cNvSpPr>
            <p:nvPr/>
          </p:nvSpPr>
          <p:spPr bwMode="auto">
            <a:xfrm>
              <a:off x="3742" y="1388"/>
              <a:ext cx="363" cy="40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28" name="Obdélník 6"/>
            <p:cNvSpPr>
              <a:spLocks noChangeArrowheads="1"/>
            </p:cNvSpPr>
            <p:nvPr/>
          </p:nvSpPr>
          <p:spPr bwMode="auto">
            <a:xfrm>
              <a:off x="3742" y="1796"/>
              <a:ext cx="363" cy="40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29" name="Obdélník 6"/>
            <p:cNvSpPr/>
            <p:nvPr/>
          </p:nvSpPr>
          <p:spPr>
            <a:xfrm>
              <a:off x="2290" y="1796"/>
              <a:ext cx="363" cy="4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B</a:t>
              </a:r>
            </a:p>
          </p:txBody>
        </p:sp>
      </p:grpSp>
      <p:grpSp>
        <p:nvGrpSpPr>
          <p:cNvPr id="33" name="Group 71"/>
          <p:cNvGrpSpPr>
            <a:grpSpLocks/>
          </p:cNvGrpSpPr>
          <p:nvPr/>
        </p:nvGrpSpPr>
        <p:grpSpPr bwMode="auto">
          <a:xfrm>
            <a:off x="3924300" y="3860800"/>
            <a:ext cx="2260600" cy="1873250"/>
            <a:chOff x="2336" y="2795"/>
            <a:chExt cx="1424" cy="1180"/>
          </a:xfrm>
        </p:grpSpPr>
        <p:pic>
          <p:nvPicPr>
            <p:cNvPr id="12296" name="Picture 6" descr="Zobrazit podrobnosti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608" y="2795"/>
              <a:ext cx="1152" cy="11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" name="Obdélník 6"/>
            <p:cNvSpPr>
              <a:spLocks noChangeArrowheads="1"/>
            </p:cNvSpPr>
            <p:nvPr/>
          </p:nvSpPr>
          <p:spPr bwMode="auto">
            <a:xfrm>
              <a:off x="2336" y="3612"/>
              <a:ext cx="318" cy="3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4.</a:t>
              </a:r>
            </a:p>
          </p:txBody>
        </p:sp>
      </p:grpSp>
      <p:grpSp>
        <p:nvGrpSpPr>
          <p:cNvPr id="34" name="Group 69"/>
          <p:cNvGrpSpPr>
            <a:grpSpLocks/>
          </p:cNvGrpSpPr>
          <p:nvPr/>
        </p:nvGrpSpPr>
        <p:grpSpPr bwMode="auto">
          <a:xfrm>
            <a:off x="1403350" y="981075"/>
            <a:ext cx="1828800" cy="1828800"/>
            <a:chOff x="657" y="618"/>
            <a:chExt cx="1152" cy="1152"/>
          </a:xfrm>
        </p:grpSpPr>
        <p:pic>
          <p:nvPicPr>
            <p:cNvPr id="12294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7" y="618"/>
              <a:ext cx="1152" cy="11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1" name="Obdélník 6"/>
            <p:cNvSpPr>
              <a:spLocks noChangeArrowheads="1"/>
            </p:cNvSpPr>
            <p:nvPr/>
          </p:nvSpPr>
          <p:spPr bwMode="auto">
            <a:xfrm>
              <a:off x="657" y="709"/>
              <a:ext cx="317" cy="317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2.</a:t>
              </a:r>
            </a:p>
          </p:txBody>
        </p:sp>
      </p:grpSp>
      <p:grpSp>
        <p:nvGrpSpPr>
          <p:cNvPr id="35" name="Group 70"/>
          <p:cNvGrpSpPr>
            <a:grpSpLocks/>
          </p:cNvGrpSpPr>
          <p:nvPr/>
        </p:nvGrpSpPr>
        <p:grpSpPr bwMode="auto">
          <a:xfrm>
            <a:off x="468313" y="3068638"/>
            <a:ext cx="1295400" cy="1655762"/>
            <a:chOff x="295" y="2160"/>
            <a:chExt cx="816" cy="1043"/>
          </a:xfrm>
        </p:grpSpPr>
        <p:sp>
          <p:nvSpPr>
            <p:cNvPr id="20" name="Pěticípá hvězda 19"/>
            <p:cNvSpPr/>
            <p:nvPr/>
          </p:nvSpPr>
          <p:spPr>
            <a:xfrm>
              <a:off x="340" y="2387"/>
              <a:ext cx="771" cy="816"/>
            </a:xfrm>
            <a:prstGeom prst="star5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52" name="Obdélník 6"/>
            <p:cNvSpPr>
              <a:spLocks noChangeArrowheads="1"/>
            </p:cNvSpPr>
            <p:nvPr/>
          </p:nvSpPr>
          <p:spPr bwMode="auto">
            <a:xfrm>
              <a:off x="295" y="2160"/>
              <a:ext cx="318" cy="3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1.</a:t>
              </a:r>
            </a:p>
          </p:txBody>
        </p:sp>
      </p:grpSp>
      <p:grpSp>
        <p:nvGrpSpPr>
          <p:cNvPr id="36" name="Group 72"/>
          <p:cNvGrpSpPr>
            <a:grpSpLocks/>
          </p:cNvGrpSpPr>
          <p:nvPr/>
        </p:nvGrpSpPr>
        <p:grpSpPr bwMode="auto">
          <a:xfrm>
            <a:off x="6804025" y="5157788"/>
            <a:ext cx="2016125" cy="1223962"/>
            <a:chOff x="4105" y="2886"/>
            <a:chExt cx="1270" cy="771"/>
          </a:xfrm>
        </p:grpSpPr>
        <p:sp>
          <p:nvSpPr>
            <p:cNvPr id="18" name="Mrak 17"/>
            <p:cNvSpPr/>
            <p:nvPr/>
          </p:nvSpPr>
          <p:spPr>
            <a:xfrm>
              <a:off x="4422" y="3022"/>
              <a:ext cx="953" cy="635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53" name="Obdélník 6"/>
            <p:cNvSpPr>
              <a:spLocks noChangeArrowheads="1"/>
            </p:cNvSpPr>
            <p:nvPr/>
          </p:nvSpPr>
          <p:spPr bwMode="auto">
            <a:xfrm>
              <a:off x="4105" y="2886"/>
              <a:ext cx="318" cy="31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3.</a:t>
              </a:r>
            </a:p>
          </p:txBody>
        </p:sp>
      </p:grpSp>
      <p:grpSp>
        <p:nvGrpSpPr>
          <p:cNvPr id="37" name="Group 74"/>
          <p:cNvGrpSpPr>
            <a:grpSpLocks/>
          </p:cNvGrpSpPr>
          <p:nvPr/>
        </p:nvGrpSpPr>
        <p:grpSpPr bwMode="auto">
          <a:xfrm rot="16200000">
            <a:off x="1762919" y="5014119"/>
            <a:ext cx="576262" cy="2590800"/>
            <a:chOff x="3742" y="572"/>
            <a:chExt cx="363" cy="1632"/>
          </a:xfrm>
          <a:solidFill>
            <a:schemeClr val="tx2">
              <a:lumMod val="40000"/>
              <a:lumOff val="60000"/>
            </a:schemeClr>
          </a:solidFill>
        </p:grpSpPr>
        <p:sp>
          <p:nvSpPr>
            <p:cNvPr id="7" name="Obdélník 6"/>
            <p:cNvSpPr>
              <a:spLocks noChangeArrowheads="1"/>
            </p:cNvSpPr>
            <p:nvPr/>
          </p:nvSpPr>
          <p:spPr bwMode="auto">
            <a:xfrm>
              <a:off x="3742" y="572"/>
              <a:ext cx="363" cy="408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anchor="ctr"/>
            <a:lstStyle/>
            <a:p>
              <a:pPr algn="ctr">
                <a:defRPr/>
              </a:pPr>
              <a:endParaRPr lang="cs-CZ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2354" name="Obdélník 6"/>
            <p:cNvSpPr>
              <a:spLocks noChangeArrowheads="1"/>
            </p:cNvSpPr>
            <p:nvPr/>
          </p:nvSpPr>
          <p:spPr bwMode="auto">
            <a:xfrm>
              <a:off x="3742" y="980"/>
              <a:ext cx="363" cy="408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anchor="ctr"/>
            <a:lstStyle/>
            <a:p>
              <a:pPr algn="ctr">
                <a:defRPr/>
              </a:pPr>
              <a:endParaRPr lang="cs-CZ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2355" name="Obdélník 6"/>
            <p:cNvSpPr>
              <a:spLocks noChangeArrowheads="1"/>
            </p:cNvSpPr>
            <p:nvPr/>
          </p:nvSpPr>
          <p:spPr bwMode="auto">
            <a:xfrm>
              <a:off x="3742" y="1388"/>
              <a:ext cx="363" cy="408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anchor="ctr"/>
            <a:lstStyle/>
            <a:p>
              <a:pPr algn="ctr">
                <a:defRPr/>
              </a:pPr>
              <a:endParaRPr lang="cs-CZ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2356" name="Obdélník 6"/>
            <p:cNvSpPr>
              <a:spLocks noChangeArrowheads="1"/>
            </p:cNvSpPr>
            <p:nvPr/>
          </p:nvSpPr>
          <p:spPr bwMode="auto">
            <a:xfrm>
              <a:off x="3742" y="1796"/>
              <a:ext cx="363" cy="408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anchor="ctr"/>
            <a:lstStyle/>
            <a:p>
              <a:pPr algn="ctr">
                <a:defRPr/>
              </a:pPr>
              <a:endParaRPr lang="cs-CZ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lačítko akce: Vlastní 3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17" name="Nadpis 99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01913" cy="633412"/>
          </a:xfrm>
        </p:spPr>
        <p:txBody>
          <a:bodyPr/>
          <a:lstStyle/>
          <a:p>
            <a:pPr algn="l"/>
            <a:r>
              <a:rPr lang="cs-CZ" b="1" dirty="0" smtClean="0"/>
              <a:t>ŘEŠENÍ </a:t>
            </a:r>
          </a:p>
        </p:txBody>
      </p:sp>
      <p:sp>
        <p:nvSpPr>
          <p:cNvPr id="13314" name="TextovéPole 9"/>
          <p:cNvSpPr txBox="1">
            <a:spLocks noChangeArrowheads="1"/>
          </p:cNvSpPr>
          <p:nvPr/>
        </p:nvSpPr>
        <p:spPr bwMode="auto">
          <a:xfrm>
            <a:off x="467544" y="4797152"/>
            <a:ext cx="2592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dirty="0"/>
              <a:t>Tajenka:</a:t>
            </a:r>
          </a:p>
        </p:txBody>
      </p:sp>
      <p:pic>
        <p:nvPicPr>
          <p:cNvPr id="13316" name="Picture 2" descr="Smiley Fac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124744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98"/>
          <p:cNvGrpSpPr/>
          <p:nvPr/>
        </p:nvGrpSpPr>
        <p:grpSpPr>
          <a:xfrm>
            <a:off x="3635896" y="836712"/>
            <a:ext cx="5184776" cy="2592388"/>
            <a:chOff x="3635896" y="836712"/>
            <a:chExt cx="5184776" cy="2592388"/>
          </a:xfrm>
        </p:grpSpPr>
        <p:sp>
          <p:nvSpPr>
            <p:cNvPr id="39" name="Obdélník 6"/>
            <p:cNvSpPr/>
            <p:nvPr/>
          </p:nvSpPr>
          <p:spPr bwMode="auto">
            <a:xfrm>
              <a:off x="5940946" y="8367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Ě</a:t>
              </a:r>
            </a:p>
          </p:txBody>
        </p:sp>
        <p:sp>
          <p:nvSpPr>
            <p:cNvPr id="40" name="Obdélník 6"/>
            <p:cNvSpPr/>
            <p:nvPr/>
          </p:nvSpPr>
          <p:spPr bwMode="auto">
            <a:xfrm>
              <a:off x="7091884" y="836712"/>
              <a:ext cx="57467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D</a:t>
              </a:r>
            </a:p>
          </p:txBody>
        </p:sp>
        <p:sp>
          <p:nvSpPr>
            <p:cNvPr id="41" name="Obdélník 6"/>
            <p:cNvSpPr/>
            <p:nvPr/>
          </p:nvSpPr>
          <p:spPr bwMode="auto">
            <a:xfrm>
              <a:off x="4788421" y="14844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Č</a:t>
              </a:r>
            </a:p>
          </p:txBody>
        </p:sp>
        <p:sp>
          <p:nvSpPr>
            <p:cNvPr id="42" name="Obdélník 6"/>
            <p:cNvSpPr/>
            <p:nvPr/>
          </p:nvSpPr>
          <p:spPr bwMode="auto">
            <a:xfrm>
              <a:off x="7668146" y="8367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A</a:t>
              </a:r>
            </a:p>
          </p:txBody>
        </p:sp>
        <p:sp>
          <p:nvSpPr>
            <p:cNvPr id="43" name="Obdélník 6"/>
            <p:cNvSpPr/>
            <p:nvPr/>
          </p:nvSpPr>
          <p:spPr bwMode="auto">
            <a:xfrm>
              <a:off x="7668146" y="21321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A</a:t>
              </a:r>
            </a:p>
          </p:txBody>
        </p:sp>
        <p:sp>
          <p:nvSpPr>
            <p:cNvPr id="44" name="Obdélník 6"/>
            <p:cNvSpPr/>
            <p:nvPr/>
          </p:nvSpPr>
          <p:spPr bwMode="auto">
            <a:xfrm>
              <a:off x="5364684" y="27798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N</a:t>
              </a:r>
            </a:p>
          </p:txBody>
        </p:sp>
        <p:sp>
          <p:nvSpPr>
            <p:cNvPr id="45" name="Obdélník 6"/>
            <p:cNvSpPr/>
            <p:nvPr/>
          </p:nvSpPr>
          <p:spPr bwMode="auto">
            <a:xfrm>
              <a:off x="5940946" y="27798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D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46" name="Obdélník 6"/>
            <p:cNvSpPr/>
            <p:nvPr/>
          </p:nvSpPr>
          <p:spPr bwMode="auto">
            <a:xfrm>
              <a:off x="7668146" y="14844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E</a:t>
              </a:r>
            </a:p>
          </p:txBody>
        </p:sp>
        <p:sp>
          <p:nvSpPr>
            <p:cNvPr id="47" name="Obdélník 6"/>
            <p:cNvSpPr/>
            <p:nvPr/>
          </p:nvSpPr>
          <p:spPr bwMode="auto">
            <a:xfrm>
              <a:off x="7091884" y="14844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C</a:t>
              </a:r>
            </a:p>
          </p:txBody>
        </p:sp>
        <p:sp>
          <p:nvSpPr>
            <p:cNvPr id="48" name="Obdélník 6"/>
            <p:cNvSpPr/>
            <p:nvPr/>
          </p:nvSpPr>
          <p:spPr bwMode="auto">
            <a:xfrm>
              <a:off x="4788421" y="27798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U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49" name="Obdélník 6"/>
            <p:cNvSpPr/>
            <p:nvPr/>
          </p:nvSpPr>
          <p:spPr bwMode="auto">
            <a:xfrm>
              <a:off x="5364684" y="8367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V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50" name="Obdélník 6"/>
            <p:cNvSpPr/>
            <p:nvPr/>
          </p:nvSpPr>
          <p:spPr bwMode="auto">
            <a:xfrm>
              <a:off x="8244409" y="21321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K</a:t>
              </a:r>
            </a:p>
          </p:txBody>
        </p:sp>
        <p:sp>
          <p:nvSpPr>
            <p:cNvPr id="51" name="Obdélník 6"/>
            <p:cNvSpPr/>
            <p:nvPr/>
          </p:nvSpPr>
          <p:spPr bwMode="auto">
            <a:xfrm>
              <a:off x="7091884" y="21321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R</a:t>
              </a:r>
            </a:p>
          </p:txBody>
        </p:sp>
        <p:sp>
          <p:nvSpPr>
            <p:cNvPr id="52" name="Obdélník 6"/>
            <p:cNvSpPr/>
            <p:nvPr/>
          </p:nvSpPr>
          <p:spPr bwMode="auto">
            <a:xfrm>
              <a:off x="4788421" y="8367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H</a:t>
              </a:r>
            </a:p>
          </p:txBody>
        </p:sp>
        <p:sp>
          <p:nvSpPr>
            <p:cNvPr id="53" name="Obdélník 6"/>
            <p:cNvSpPr/>
            <p:nvPr/>
          </p:nvSpPr>
          <p:spPr bwMode="auto">
            <a:xfrm>
              <a:off x="5940946" y="14844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P</a:t>
              </a:r>
            </a:p>
          </p:txBody>
        </p:sp>
        <p:sp>
          <p:nvSpPr>
            <p:cNvPr id="54" name="Obdélník 6"/>
            <p:cNvSpPr/>
            <p:nvPr/>
          </p:nvSpPr>
          <p:spPr bwMode="auto">
            <a:xfrm>
              <a:off x="5364684" y="14844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E</a:t>
              </a:r>
            </a:p>
          </p:txBody>
        </p:sp>
        <p:sp>
          <p:nvSpPr>
            <p:cNvPr id="55" name="Obdélník 6"/>
            <p:cNvSpPr>
              <a:spLocks noChangeArrowheads="1"/>
            </p:cNvSpPr>
            <p:nvPr/>
          </p:nvSpPr>
          <p:spPr bwMode="auto">
            <a:xfrm>
              <a:off x="4212159" y="836712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1.</a:t>
              </a:r>
            </a:p>
          </p:txBody>
        </p:sp>
        <p:sp>
          <p:nvSpPr>
            <p:cNvPr id="56" name="Obdélník 6"/>
            <p:cNvSpPr>
              <a:spLocks noChangeArrowheads="1"/>
            </p:cNvSpPr>
            <p:nvPr/>
          </p:nvSpPr>
          <p:spPr bwMode="auto">
            <a:xfrm>
              <a:off x="4212159" y="1555850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2.</a:t>
              </a:r>
            </a:p>
          </p:txBody>
        </p:sp>
        <p:sp>
          <p:nvSpPr>
            <p:cNvPr id="57" name="Obdélník 6"/>
            <p:cNvSpPr>
              <a:spLocks noChangeArrowheads="1"/>
            </p:cNvSpPr>
            <p:nvPr/>
          </p:nvSpPr>
          <p:spPr bwMode="auto">
            <a:xfrm>
              <a:off x="5940946" y="2203550"/>
              <a:ext cx="504825" cy="504825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3.</a:t>
              </a:r>
            </a:p>
          </p:txBody>
        </p:sp>
        <p:sp>
          <p:nvSpPr>
            <p:cNvPr id="84" name="Obdélník 6"/>
            <p:cNvSpPr>
              <a:spLocks noChangeArrowheads="1"/>
            </p:cNvSpPr>
            <p:nvPr/>
          </p:nvSpPr>
          <p:spPr bwMode="auto">
            <a:xfrm>
              <a:off x="3635896" y="2852837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4.</a:t>
              </a:r>
            </a:p>
          </p:txBody>
        </p:sp>
        <p:sp>
          <p:nvSpPr>
            <p:cNvPr id="85" name="Obdélník 6"/>
            <p:cNvSpPr>
              <a:spLocks noChangeArrowheads="1"/>
            </p:cNvSpPr>
            <p:nvPr/>
          </p:nvSpPr>
          <p:spPr bwMode="auto">
            <a:xfrm>
              <a:off x="6517209" y="836712"/>
              <a:ext cx="576263" cy="647700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</a:rPr>
                <a:t>Z</a:t>
              </a:r>
            </a:p>
          </p:txBody>
        </p:sp>
        <p:sp>
          <p:nvSpPr>
            <p:cNvPr id="86" name="Obdélník 6"/>
            <p:cNvSpPr>
              <a:spLocks noChangeArrowheads="1"/>
            </p:cNvSpPr>
            <p:nvPr/>
          </p:nvSpPr>
          <p:spPr bwMode="auto">
            <a:xfrm>
              <a:off x="6517209" y="1484412"/>
              <a:ext cx="576263" cy="647700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</a:rPr>
                <a:t>I</a:t>
              </a:r>
            </a:p>
          </p:txBody>
        </p:sp>
        <p:sp>
          <p:nvSpPr>
            <p:cNvPr id="87" name="Obdélník 6"/>
            <p:cNvSpPr>
              <a:spLocks noChangeArrowheads="1"/>
            </p:cNvSpPr>
            <p:nvPr/>
          </p:nvSpPr>
          <p:spPr bwMode="auto">
            <a:xfrm>
              <a:off x="6517209" y="2132112"/>
              <a:ext cx="576263" cy="647700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</a:rPr>
                <a:t>M</a:t>
              </a:r>
            </a:p>
          </p:txBody>
        </p:sp>
        <p:sp>
          <p:nvSpPr>
            <p:cNvPr id="88" name="Obdélník 6"/>
            <p:cNvSpPr>
              <a:spLocks noChangeArrowheads="1"/>
            </p:cNvSpPr>
            <p:nvPr/>
          </p:nvSpPr>
          <p:spPr bwMode="auto">
            <a:xfrm>
              <a:off x="6517209" y="2779812"/>
              <a:ext cx="576263" cy="647700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</a:rPr>
                <a:t>A</a:t>
              </a:r>
            </a:p>
          </p:txBody>
        </p:sp>
        <p:sp>
          <p:nvSpPr>
            <p:cNvPr id="89" name="Obdélník 6"/>
            <p:cNvSpPr/>
            <p:nvPr/>
          </p:nvSpPr>
          <p:spPr bwMode="auto">
            <a:xfrm>
              <a:off x="4212159" y="27798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B</a:t>
              </a:r>
            </a:p>
          </p:txBody>
        </p:sp>
      </p:grpSp>
      <p:grpSp>
        <p:nvGrpSpPr>
          <p:cNvPr id="3" name="Skupina 94"/>
          <p:cNvGrpSpPr/>
          <p:nvPr/>
        </p:nvGrpSpPr>
        <p:grpSpPr>
          <a:xfrm>
            <a:off x="539552" y="5805264"/>
            <a:ext cx="2304455" cy="647700"/>
            <a:chOff x="539552" y="5805264"/>
            <a:chExt cx="2304455" cy="647700"/>
          </a:xfrm>
        </p:grpSpPr>
        <p:sp>
          <p:nvSpPr>
            <p:cNvPr id="90" name="Obdélník 6"/>
            <p:cNvSpPr>
              <a:spLocks noChangeArrowheads="1"/>
            </p:cNvSpPr>
            <p:nvPr/>
          </p:nvSpPr>
          <p:spPr bwMode="auto">
            <a:xfrm>
              <a:off x="539552" y="5805264"/>
              <a:ext cx="576263" cy="647700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</a:rPr>
                <a:t>Z</a:t>
              </a:r>
            </a:p>
          </p:txBody>
        </p:sp>
        <p:sp>
          <p:nvSpPr>
            <p:cNvPr id="91" name="Obdélník 6"/>
            <p:cNvSpPr>
              <a:spLocks noChangeArrowheads="1"/>
            </p:cNvSpPr>
            <p:nvPr/>
          </p:nvSpPr>
          <p:spPr bwMode="auto">
            <a:xfrm>
              <a:off x="1115616" y="5805264"/>
              <a:ext cx="576263" cy="647700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</a:rPr>
                <a:t>I</a:t>
              </a:r>
            </a:p>
          </p:txBody>
        </p:sp>
        <p:sp>
          <p:nvSpPr>
            <p:cNvPr id="92" name="Obdélník 6"/>
            <p:cNvSpPr>
              <a:spLocks noChangeArrowheads="1"/>
            </p:cNvSpPr>
            <p:nvPr/>
          </p:nvSpPr>
          <p:spPr bwMode="auto">
            <a:xfrm>
              <a:off x="1691680" y="5805264"/>
              <a:ext cx="576263" cy="647700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</a:rPr>
                <a:t>M</a:t>
              </a:r>
            </a:p>
          </p:txBody>
        </p:sp>
        <p:sp>
          <p:nvSpPr>
            <p:cNvPr id="93" name="Obdélník 6"/>
            <p:cNvSpPr>
              <a:spLocks noChangeArrowheads="1"/>
            </p:cNvSpPr>
            <p:nvPr/>
          </p:nvSpPr>
          <p:spPr bwMode="auto">
            <a:xfrm>
              <a:off x="2267744" y="5805264"/>
              <a:ext cx="576263" cy="647700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</a:rPr>
                <a:t>A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3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dirty="0" smtClean="0"/>
              <a:t>: Kliparty, fotografie a animace [online]. [cit.</a:t>
            </a:r>
          </a:p>
          <a:p>
            <a:pPr>
              <a:buNone/>
            </a:pPr>
            <a:r>
              <a:rPr lang="cs-CZ" sz="2000" dirty="0" smtClean="0"/>
              <a:t>1.11.2011]. Dostupný na WWW: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-cz/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  <a:p>
            <a:pPr eaLnBrk="1" hangingPunct="1">
              <a:buNone/>
            </a:pPr>
            <a:endParaRPr lang="cs-CZ" sz="2000" dirty="0" smtClean="0"/>
          </a:p>
          <a:p>
            <a:pPr eaLnBrk="1" hangingPunct="1">
              <a:buNone/>
            </a:pPr>
            <a:r>
              <a:rPr lang="cs-CZ" sz="2000" dirty="0" smtClean="0"/>
              <a:t>AUTOR, Neuveden. </a:t>
            </a:r>
            <a:r>
              <a:rPr lang="cs-CZ" sz="2000" i="1" dirty="0" err="1" smtClean="0"/>
              <a:t>Clker.com</a:t>
            </a:r>
            <a:r>
              <a:rPr lang="cs-CZ" sz="2000" dirty="0" smtClean="0"/>
              <a:t> [online]. [cit. 1.11.2011]. Dostupný na WWW:</a:t>
            </a:r>
          </a:p>
          <a:p>
            <a:pPr eaLnBrk="1" hangingPunct="1">
              <a:buNone/>
            </a:pPr>
            <a:r>
              <a:rPr lang="cs-CZ" sz="2000" dirty="0" err="1" smtClean="0"/>
              <a:t>clker.com</a:t>
            </a:r>
            <a:endParaRPr lang="cs-CZ" sz="2000" dirty="0" smtClean="0"/>
          </a:p>
          <a:p>
            <a:pPr eaLnBrk="1" hangingPunct="1">
              <a:buFont typeface="Arial" charset="0"/>
              <a:buNone/>
            </a:pP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27784" y="1628775"/>
            <a:ext cx="3528392" cy="4032250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2627313" y="765175"/>
            <a:ext cx="4032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Zkus to ještě jednou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750" y="5661025"/>
            <a:ext cx="863600" cy="720725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1871</TotalTime>
  <Words>457</Words>
  <Application>Microsoft Office PowerPoint</Application>
  <PresentationFormat>Předvádění na obrazovce (4:3)</PresentationFormat>
  <Paragraphs>136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ROČNÍ OBDOBÍ - ZIMA VY_32_INOVACE_5A_04 Číslo projektu: CZ.1.07/1.4.00/21.1101</vt:lpstr>
      <vt:lpstr>Snímek 2</vt:lpstr>
      <vt:lpstr>Snímek 3</vt:lpstr>
      <vt:lpstr>Básnička</vt:lpstr>
      <vt:lpstr>Snímek 5</vt:lpstr>
      <vt:lpstr>Snímek 6</vt:lpstr>
      <vt:lpstr>ZIMNÍ SPORTY</vt:lpstr>
      <vt:lpstr>Snímek 8</vt:lpstr>
      <vt:lpstr>Přečtěte si obrázkové věty o zimě.</vt:lpstr>
      <vt:lpstr>Škrtněte obrázky, které nepatří do zimy.</vt:lpstr>
      <vt:lpstr>Snímek 11</vt:lpstr>
      <vt:lpstr>ŘEŠENÍ 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VY_32_INOVACE_5A_04_ROCNI OBDOBI - ZIMA Číslo projektu: CZ.1.07/1.5.00/34.1056</dc:title>
  <dc:creator>Pavla</dc:creator>
  <cp:lastModifiedBy>Pavla</cp:lastModifiedBy>
  <cp:revision>7</cp:revision>
  <dcterms:created xsi:type="dcterms:W3CDTF">2011-11-01T15:00:38Z</dcterms:created>
  <dcterms:modified xsi:type="dcterms:W3CDTF">2013-01-21T15:02:13Z</dcterms:modified>
</cp:coreProperties>
</file>